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7" r:id="rId2"/>
    <p:sldId id="266" r:id="rId3"/>
    <p:sldId id="268" r:id="rId4"/>
    <p:sldId id="267" r:id="rId5"/>
    <p:sldId id="269" r:id="rId6"/>
    <p:sldId id="270" r:id="rId7"/>
    <p:sldId id="272" r:id="rId8"/>
    <p:sldId id="273" r:id="rId9"/>
    <p:sldId id="281" r:id="rId10"/>
    <p:sldId id="282" r:id="rId11"/>
    <p:sldId id="278" r:id="rId12"/>
    <p:sldId id="279" r:id="rId13"/>
    <p:sldId id="280" r:id="rId14"/>
    <p:sldId id="274" r:id="rId15"/>
    <p:sldId id="276" r:id="rId16"/>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son, Angela (Council)" initials="WA(" lastIdx="28" clrIdx="0">
    <p:extLst>
      <p:ext uri="{19B8F6BF-5375-455C-9EA6-DF929625EA0E}">
        <p15:presenceInfo xmlns:p15="http://schemas.microsoft.com/office/powerpoint/2012/main" userId="S-1-5-21-2047894233-766325340-581009308-971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FF99"/>
    <a:srgbClr val="9900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745" autoAdjust="0"/>
    <p:restoredTop sz="72209" autoAdjust="0"/>
  </p:normalViewPr>
  <p:slideViewPr>
    <p:cSldViewPr snapToGrid="0">
      <p:cViewPr varScale="1">
        <p:scale>
          <a:sx n="79" d="100"/>
          <a:sy n="79" d="100"/>
        </p:scale>
        <p:origin x="978" y="9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395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F7FFBD8B-C4CB-42F9-8387-A1049CC23479}" type="datetimeFigureOut">
              <a:rPr lang="en-GB" smtClean="0"/>
              <a:t>11/04/2024</a:t>
            </a:fld>
            <a:endParaRPr lang="en-GB"/>
          </a:p>
        </p:txBody>
      </p:sp>
      <p:sp>
        <p:nvSpPr>
          <p:cNvPr id="4" name="Footer Placeholder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484FA1E1-F3E9-4CB7-9CE9-888D2D91BFC8}" type="slidenum">
              <a:rPr lang="en-GB" smtClean="0"/>
              <a:t>‹#›</a:t>
            </a:fld>
            <a:endParaRPr lang="en-GB"/>
          </a:p>
        </p:txBody>
      </p:sp>
    </p:spTree>
    <p:extLst>
      <p:ext uri="{BB962C8B-B14F-4D97-AF65-F5344CB8AC3E}">
        <p14:creationId xmlns:p14="http://schemas.microsoft.com/office/powerpoint/2010/main" val="4210000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GB"/>
          </a:p>
        </p:txBody>
      </p:sp>
      <p:sp>
        <p:nvSpPr>
          <p:cNvPr id="3" name="Date Placehold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F450DBF9-9DC9-4A28-8A16-B5EF7335347A}" type="datetimeFigureOut">
              <a:rPr lang="en-GB" smtClean="0"/>
              <a:t>11/04/2024</a:t>
            </a:fld>
            <a:endParaRPr lang="en-GB"/>
          </a:p>
        </p:txBody>
      </p:sp>
      <p:sp>
        <p:nvSpPr>
          <p:cNvPr id="4" name="Slide Image Placehold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en-GB"/>
          </a:p>
        </p:txBody>
      </p:sp>
      <p:sp>
        <p:nvSpPr>
          <p:cNvPr id="5" name="Notes Placehold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n-GB"/>
          </a:p>
        </p:txBody>
      </p:sp>
      <p:sp>
        <p:nvSpPr>
          <p:cNvPr id="7" name="Slide Number Placehold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C3358EDB-10DF-4B99-9069-09C18E9070DC}" type="slidenum">
              <a:rPr lang="en-GB" smtClean="0"/>
              <a:t>‹#›</a:t>
            </a:fld>
            <a:endParaRPr lang="en-GB"/>
          </a:p>
        </p:txBody>
      </p:sp>
    </p:spTree>
    <p:extLst>
      <p:ext uri="{BB962C8B-B14F-4D97-AF65-F5344CB8AC3E}">
        <p14:creationId xmlns:p14="http://schemas.microsoft.com/office/powerpoint/2010/main" val="927510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solidFill>
                <a:srgbClr val="FFFF00"/>
              </a:solidFill>
            </a:endParaRPr>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1</a:t>
            </a:fld>
            <a:endParaRPr lang="en-GB">
              <a:solidFill>
                <a:prstClr val="black"/>
              </a:solidFill>
              <a:latin typeface="Calibri" panose="020F0502020204030204"/>
            </a:endParaRPr>
          </a:p>
        </p:txBody>
      </p:sp>
    </p:spTree>
    <p:extLst>
      <p:ext uri="{BB962C8B-B14F-4D97-AF65-F5344CB8AC3E}">
        <p14:creationId xmlns:p14="http://schemas.microsoft.com/office/powerpoint/2010/main" val="1429006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dirty="0" smtClean="0"/>
          </a:p>
          <a:p>
            <a:r>
              <a:rPr lang="en-GB" b="0" i="1" dirty="0" err="1" smtClean="0"/>
              <a:t>Nb</a:t>
            </a:r>
            <a:r>
              <a:rPr lang="en-GB" b="0" i="1" dirty="0" smtClean="0"/>
              <a:t> there is more</a:t>
            </a:r>
            <a:r>
              <a:rPr lang="en-GB" b="0" i="1" baseline="0" dirty="0" smtClean="0"/>
              <a:t> text in WT23</a:t>
            </a:r>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10</a:t>
            </a:fld>
            <a:endParaRPr lang="en-GB">
              <a:solidFill>
                <a:prstClr val="black"/>
              </a:solidFill>
              <a:latin typeface="Calibri" panose="020F0502020204030204"/>
            </a:endParaRPr>
          </a:p>
        </p:txBody>
      </p:sp>
    </p:spTree>
    <p:extLst>
      <p:ext uri="{BB962C8B-B14F-4D97-AF65-F5344CB8AC3E}">
        <p14:creationId xmlns:p14="http://schemas.microsoft.com/office/powerpoint/2010/main" val="269981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including stronger guidance on the use of family group conferences to improve family network engagement in decision making and supporting children. </a:t>
            </a: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latin typeface="Arial Rounded MT Bold" panose="020F07040305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Rounded MT Bold" panose="020F0704030504030204" pitchFamily="34" charset="0"/>
              </a:rPr>
              <a:t>This underpins the pillars of Stable Homes, Build on Love, to recognise and build</a:t>
            </a:r>
            <a:r>
              <a:rPr lang="en-GB" sz="1200" baseline="0" dirty="0" smtClean="0">
                <a:latin typeface="Arial Rounded MT Bold" panose="020F0704030504030204" pitchFamily="34" charset="0"/>
              </a:rPr>
              <a:t> on the strength of family networks.</a:t>
            </a:r>
            <a:endParaRPr lang="en-GB" sz="1200" dirty="0" smtClean="0">
              <a:latin typeface="Arial Rounded MT Bold" panose="020F0704030504030204" pitchFamily="34" charset="0"/>
            </a:endParaRPr>
          </a:p>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11</a:t>
            </a:fld>
            <a:endParaRPr lang="en-GB">
              <a:solidFill>
                <a:prstClr val="black"/>
              </a:solidFill>
              <a:latin typeface="Calibri" panose="020F0502020204030204"/>
            </a:endParaRPr>
          </a:p>
        </p:txBody>
      </p:sp>
    </p:spTree>
    <p:extLst>
      <p:ext uri="{BB962C8B-B14F-4D97-AF65-F5344CB8AC3E}">
        <p14:creationId xmlns:p14="http://schemas.microsoft.com/office/powerpoint/2010/main" val="4003958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dirty="0" smtClean="0"/>
          </a:p>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12</a:t>
            </a:fld>
            <a:endParaRPr lang="en-GB">
              <a:solidFill>
                <a:prstClr val="black"/>
              </a:solidFill>
              <a:latin typeface="Calibri" panose="020F0502020204030204"/>
            </a:endParaRPr>
          </a:p>
        </p:txBody>
      </p:sp>
    </p:spTree>
    <p:extLst>
      <p:ext uri="{BB962C8B-B14F-4D97-AF65-F5344CB8AC3E}">
        <p14:creationId xmlns:p14="http://schemas.microsoft.com/office/powerpoint/2010/main" val="2713182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dirty="0" smtClean="0"/>
          </a:p>
          <a:p>
            <a:r>
              <a:rPr lang="en-GB" b="0" i="1" dirty="0" smtClean="0"/>
              <a:t>This is a </a:t>
            </a:r>
            <a:r>
              <a:rPr lang="en-GB" b="0" i="1" dirty="0" smtClean="0"/>
              <a:t>lengthy </a:t>
            </a:r>
            <a:r>
              <a:rPr lang="en-GB" b="0" i="1" dirty="0" smtClean="0"/>
              <a:t>section that details</a:t>
            </a:r>
            <a:r>
              <a:rPr lang="en-GB" b="0" i="1" baseline="0" dirty="0" smtClean="0"/>
              <a:t> standards in terms of immediate response to child protection strategy meetings, child protection conferences, etc.</a:t>
            </a:r>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13</a:t>
            </a:fld>
            <a:endParaRPr lang="en-GB">
              <a:solidFill>
                <a:prstClr val="black"/>
              </a:solidFill>
              <a:latin typeface="Calibri" panose="020F0502020204030204"/>
            </a:endParaRPr>
          </a:p>
        </p:txBody>
      </p:sp>
    </p:spTree>
    <p:extLst>
      <p:ext uri="{BB962C8B-B14F-4D97-AF65-F5344CB8AC3E}">
        <p14:creationId xmlns:p14="http://schemas.microsoft.com/office/powerpoint/2010/main" val="35480765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1" dirty="0" smtClean="0"/>
              <a:t>Age range is up to and including 24 year olds</a:t>
            </a:r>
          </a:p>
          <a:p>
            <a:endParaRPr lang="en-GB" b="0" i="1" dirty="0" smtClean="0"/>
          </a:p>
          <a:p>
            <a:r>
              <a:rPr lang="en-GB" b="0" i="1" dirty="0" smtClean="0"/>
              <a:t>Care Leaver:</a:t>
            </a:r>
            <a:r>
              <a:rPr lang="en-GB" b="0" i="1" baseline="0" dirty="0" smtClean="0"/>
              <a:t> </a:t>
            </a:r>
            <a:r>
              <a:rPr lang="en-GB" sz="1200" kern="1200" dirty="0" smtClean="0">
                <a:solidFill>
                  <a:schemeClr val="tx1"/>
                </a:solidFill>
                <a:effectLst/>
                <a:latin typeface="+mn-lt"/>
                <a:ea typeface="+mn-ea"/>
                <a:cs typeface="+mn-cs"/>
              </a:rPr>
              <a:t>has been looked after for at least 13 weeks which began after they reached the age of 14 and ended after they reached the age of 16.</a:t>
            </a:r>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14</a:t>
            </a:fld>
            <a:endParaRPr lang="en-GB">
              <a:solidFill>
                <a:prstClr val="black"/>
              </a:solidFill>
              <a:latin typeface="Calibri" panose="020F0502020204030204"/>
            </a:endParaRPr>
          </a:p>
        </p:txBody>
      </p:sp>
    </p:spTree>
    <p:extLst>
      <p:ext uri="{BB962C8B-B14F-4D97-AF65-F5344CB8AC3E}">
        <p14:creationId xmlns:p14="http://schemas.microsoft.com/office/powerpoint/2010/main" val="3473966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dirty="0" smtClean="0"/>
          </a:p>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15</a:t>
            </a:fld>
            <a:endParaRPr lang="en-GB">
              <a:solidFill>
                <a:prstClr val="black"/>
              </a:solidFill>
              <a:latin typeface="Calibri" panose="020F0502020204030204"/>
            </a:endParaRPr>
          </a:p>
        </p:txBody>
      </p:sp>
    </p:spTree>
    <p:extLst>
      <p:ext uri="{BB962C8B-B14F-4D97-AF65-F5344CB8AC3E}">
        <p14:creationId xmlns:p14="http://schemas.microsoft.com/office/powerpoint/2010/main" val="2320980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smtClean="0"/>
          </a:p>
          <a:p>
            <a:endParaRPr lang="en-GB" b="0" i="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0" i="1" dirty="0" smtClean="0"/>
              <a:t>National Framework - </a:t>
            </a:r>
            <a:r>
              <a:rPr lang="en-GB" sz="1200" dirty="0" smtClean="0"/>
              <a:t>The National Framework describes the outcomes that local authorities should achieve for children, young people, and families. </a:t>
            </a:r>
            <a:r>
              <a:rPr lang="en-GB" sz="1200" dirty="0" err="1" smtClean="0"/>
              <a:t>DfE</a:t>
            </a:r>
            <a:r>
              <a:rPr lang="en-GB" sz="1200" dirty="0" smtClean="0"/>
              <a:t> have refined the proposed indicators, working with experts to identify the best options, and investing in developing new measures of outcomes. LA’s will have a one-year implementation period to help them to embed the National Framework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dirty="0" smtClean="0"/>
          </a:p>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2</a:t>
            </a:fld>
            <a:endParaRPr lang="en-GB">
              <a:solidFill>
                <a:prstClr val="black"/>
              </a:solidFill>
              <a:latin typeface="Calibri" panose="020F0502020204030204"/>
            </a:endParaRPr>
          </a:p>
        </p:txBody>
      </p:sp>
    </p:spTree>
    <p:extLst>
      <p:ext uri="{BB962C8B-B14F-4D97-AF65-F5344CB8AC3E}">
        <p14:creationId xmlns:p14="http://schemas.microsoft.com/office/powerpoint/2010/main" val="2967465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3</a:t>
            </a:fld>
            <a:endParaRPr lang="en-GB">
              <a:solidFill>
                <a:prstClr val="black"/>
              </a:solidFill>
              <a:latin typeface="Calibri" panose="020F0502020204030204"/>
            </a:endParaRPr>
          </a:p>
        </p:txBody>
      </p:sp>
    </p:spTree>
    <p:extLst>
      <p:ext uri="{BB962C8B-B14F-4D97-AF65-F5344CB8AC3E}">
        <p14:creationId xmlns:p14="http://schemas.microsoft.com/office/powerpoint/2010/main" val="496843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4</a:t>
            </a:fld>
            <a:endParaRPr lang="en-GB">
              <a:solidFill>
                <a:prstClr val="black"/>
              </a:solidFill>
              <a:latin typeface="Calibri" panose="020F0502020204030204"/>
            </a:endParaRPr>
          </a:p>
        </p:txBody>
      </p:sp>
    </p:spTree>
    <p:extLst>
      <p:ext uri="{BB962C8B-B14F-4D97-AF65-F5344CB8AC3E}">
        <p14:creationId xmlns:p14="http://schemas.microsoft.com/office/powerpoint/2010/main" val="2376161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1" dirty="0" smtClean="0"/>
              <a:t>Highlight Chapter 2 – stronger role</a:t>
            </a:r>
            <a:r>
              <a:rPr lang="en-GB" b="0" i="1" baseline="0" dirty="0" smtClean="0"/>
              <a:t> for </a:t>
            </a:r>
            <a:r>
              <a:rPr lang="en-GB" b="0" i="1" dirty="0" smtClean="0"/>
              <a:t>education and voluntary,</a:t>
            </a:r>
            <a:r>
              <a:rPr lang="en-GB" b="0" i="1" baseline="0" dirty="0" smtClean="0"/>
              <a:t> and representation in partnership governance</a:t>
            </a:r>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5</a:t>
            </a:fld>
            <a:endParaRPr lang="en-GB">
              <a:solidFill>
                <a:prstClr val="black"/>
              </a:solidFill>
              <a:latin typeface="Calibri" panose="020F0502020204030204"/>
            </a:endParaRPr>
          </a:p>
        </p:txBody>
      </p:sp>
    </p:spTree>
    <p:extLst>
      <p:ext uri="{BB962C8B-B14F-4D97-AF65-F5344CB8AC3E}">
        <p14:creationId xmlns:p14="http://schemas.microsoft.com/office/powerpoint/2010/main" val="659084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6</a:t>
            </a:fld>
            <a:endParaRPr lang="en-GB">
              <a:solidFill>
                <a:prstClr val="black"/>
              </a:solidFill>
              <a:latin typeface="Calibri" panose="020F0502020204030204"/>
            </a:endParaRPr>
          </a:p>
        </p:txBody>
      </p:sp>
    </p:spTree>
    <p:extLst>
      <p:ext uri="{BB962C8B-B14F-4D97-AF65-F5344CB8AC3E}">
        <p14:creationId xmlns:p14="http://schemas.microsoft.com/office/powerpoint/2010/main" val="101293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b="1" i="0" dirty="0" smtClean="0"/>
              <a:t>Four</a:t>
            </a:r>
            <a:r>
              <a:rPr lang="en-GB" sz="1100" b="1" i="0" baseline="0" dirty="0" smtClean="0"/>
              <a:t> Principles are outlined for working parents and carers. These are detailed in more depth in WT23</a:t>
            </a:r>
          </a:p>
          <a:p>
            <a:endParaRPr lang="en-GB" sz="1100" b="1"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0" baseline="0" dirty="0" smtClean="0"/>
              <a:t>Principle 2---</a:t>
            </a:r>
            <a:r>
              <a:rPr lang="en-GB" dirty="0" smtClean="0"/>
              <a:t>Practitioners should ensure that all materials provided to children, parents, carers, and families are jargon free, developmentally appropriate and in a format that is easily understood. Where appropriate, material provided to children, parents, carers, and families should be made accessible and translated into their first language if necessary. Professional interpreters should be provided where needed. Practitioners should not need to rely on family members or partners for interpretation services, including British Sign Language.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Principle 4 ---</a:t>
            </a:r>
            <a:r>
              <a:rPr lang="en-GB" dirty="0" smtClean="0"/>
              <a:t>They value their contributions, expertise and knowledge reflecting them in service design and continuously seek feedback from parents, carers, family networks, children, and local communities to inform service improvements. Practitioners use feedback from parents and carers to reflect on their own practice.</a:t>
            </a:r>
          </a:p>
          <a:p>
            <a:endParaRPr lang="en-GB" b="0" i="1" dirty="0" smtClean="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7</a:t>
            </a:fld>
            <a:endParaRPr lang="en-GB">
              <a:solidFill>
                <a:prstClr val="black"/>
              </a:solidFill>
              <a:latin typeface="Calibri" panose="020F0502020204030204"/>
            </a:endParaRPr>
          </a:p>
        </p:txBody>
      </p:sp>
    </p:spTree>
    <p:extLst>
      <p:ext uri="{BB962C8B-B14F-4D97-AF65-F5344CB8AC3E}">
        <p14:creationId xmlns:p14="http://schemas.microsoft.com/office/powerpoint/2010/main" val="3875089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dirty="0" smtClean="0"/>
          </a:p>
          <a:p>
            <a:r>
              <a:rPr lang="en-GB" b="0" i="1" dirty="0" err="1" smtClean="0"/>
              <a:t>Nb</a:t>
            </a:r>
            <a:r>
              <a:rPr lang="en-GB" b="0" i="1" dirty="0" smtClean="0"/>
              <a:t> – next two slides focus on the expectations</a:t>
            </a:r>
            <a:r>
              <a:rPr lang="en-GB" b="0" i="1" baseline="0" dirty="0" smtClean="0"/>
              <a:t> for managers and in direct practice</a:t>
            </a:r>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8</a:t>
            </a:fld>
            <a:endParaRPr lang="en-GB">
              <a:solidFill>
                <a:prstClr val="black"/>
              </a:solidFill>
              <a:latin typeface="Calibri" panose="020F0502020204030204"/>
            </a:endParaRPr>
          </a:p>
        </p:txBody>
      </p:sp>
    </p:spTree>
    <p:extLst>
      <p:ext uri="{BB962C8B-B14F-4D97-AF65-F5344CB8AC3E}">
        <p14:creationId xmlns:p14="http://schemas.microsoft.com/office/powerpoint/2010/main" val="4142340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dirty="0" smtClean="0"/>
          </a:p>
          <a:p>
            <a:endParaRPr lang="en-GB" b="0" i="1" dirty="0"/>
          </a:p>
        </p:txBody>
      </p:sp>
      <p:sp>
        <p:nvSpPr>
          <p:cNvPr id="4" name="Slide Number Placeholder 3"/>
          <p:cNvSpPr>
            <a:spLocks noGrp="1"/>
          </p:cNvSpPr>
          <p:nvPr>
            <p:ph type="sldNum" sz="quarter" idx="10"/>
          </p:nvPr>
        </p:nvSpPr>
        <p:spPr/>
        <p:txBody>
          <a:bodyPr/>
          <a:lstStyle/>
          <a:p>
            <a:pPr defTabSz="495376">
              <a:defRPr/>
            </a:pPr>
            <a:fld id="{CEB37CB9-55E9-4E24-8CAE-5CE49BB82354}" type="slidenum">
              <a:rPr lang="en-GB">
                <a:solidFill>
                  <a:prstClr val="black"/>
                </a:solidFill>
                <a:latin typeface="Calibri" panose="020F0502020204030204"/>
              </a:rPr>
              <a:pPr defTabSz="495376">
                <a:defRPr/>
              </a:pPr>
              <a:t>9</a:t>
            </a:fld>
            <a:endParaRPr lang="en-GB">
              <a:solidFill>
                <a:prstClr val="black"/>
              </a:solidFill>
              <a:latin typeface="Calibri" panose="020F0502020204030204"/>
            </a:endParaRPr>
          </a:p>
        </p:txBody>
      </p:sp>
    </p:spTree>
    <p:extLst>
      <p:ext uri="{BB962C8B-B14F-4D97-AF65-F5344CB8AC3E}">
        <p14:creationId xmlns:p14="http://schemas.microsoft.com/office/powerpoint/2010/main" val="884791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138834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937836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76921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8424257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654686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3139933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8080200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84123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766859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11/04/2024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358581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65E045-133C-40F5-9A04-C2931E120BC8}" type="datetimeFigureOut">
              <a:rPr lang="en-GB" smtClean="0"/>
              <a:t>11/04/2024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3347557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65E045-133C-40F5-9A04-C2931E120BC8}" type="datetimeFigureOut">
              <a:rPr lang="en-GB" smtClean="0"/>
              <a:t>11/04/2024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88693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65E045-133C-40F5-9A04-C2931E120BC8}" type="datetimeFigureOut">
              <a:rPr lang="en-GB" smtClean="0"/>
              <a:t>11/04/2024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737415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5E045-133C-40F5-9A04-C2931E120BC8}" type="datetimeFigureOut">
              <a:rPr lang="en-GB" smtClean="0"/>
              <a:t>11/04/2024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466277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65E045-133C-40F5-9A04-C2931E120BC8}" type="datetimeFigureOut">
              <a:rPr lang="en-GB" smtClean="0"/>
              <a:t>11/04/2024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4186666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2B4EC2-E597-490D-80CA-FE34F8D65297}" type="slidenum">
              <a:rPr lang="en-GB" smtClean="0"/>
              <a:t>‹#›</a:t>
            </a:fld>
            <a:endParaRPr lang="en-GB"/>
          </a:p>
        </p:txBody>
      </p:sp>
      <p:sp>
        <p:nvSpPr>
          <p:cNvPr id="5" name="Date Placeholder 4"/>
          <p:cNvSpPr>
            <a:spLocks noGrp="1"/>
          </p:cNvSpPr>
          <p:nvPr>
            <p:ph type="dt" sz="half" idx="10"/>
          </p:nvPr>
        </p:nvSpPr>
        <p:spPr/>
        <p:txBody>
          <a:bodyPr/>
          <a:lstStyle/>
          <a:p>
            <a:fld id="{B365E045-133C-40F5-9A04-C2931E120BC8}" type="datetimeFigureOut">
              <a:rPr lang="en-GB" smtClean="0"/>
              <a:t>11/04/2024</a:t>
            </a:fld>
            <a:endParaRPr lang="en-GB"/>
          </a:p>
        </p:txBody>
      </p:sp>
    </p:spTree>
    <p:extLst>
      <p:ext uri="{BB962C8B-B14F-4D97-AF65-F5344CB8AC3E}">
        <p14:creationId xmlns:p14="http://schemas.microsoft.com/office/powerpoint/2010/main" val="3956857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65E045-133C-40F5-9A04-C2931E120BC8}" type="datetimeFigureOut">
              <a:rPr lang="en-GB" smtClean="0"/>
              <a:t>11/04/2024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42B4EC2-E597-490D-80CA-FE34F8D65297}" type="slidenum">
              <a:rPr lang="en-GB" smtClean="0"/>
              <a:t>‹#›</a:t>
            </a:fld>
            <a:endParaRPr lang="en-GB"/>
          </a:p>
        </p:txBody>
      </p:sp>
    </p:spTree>
    <p:extLst>
      <p:ext uri="{BB962C8B-B14F-4D97-AF65-F5344CB8AC3E}">
        <p14:creationId xmlns:p14="http://schemas.microsoft.com/office/powerpoint/2010/main" val="3592875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mailto:admin.sbu@herefordshire.gov.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tm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indent="346817" defTabSz="1189086">
              <a:spcBef>
                <a:spcPts val="0"/>
              </a:spcBef>
              <a:defRPr/>
            </a:pPr>
            <a:r>
              <a:rPr lang="en-GB" sz="4400" dirty="0">
                <a:solidFill>
                  <a:srgbClr val="3C3C94"/>
                </a:solidFill>
                <a:latin typeface="Times New Roman" pitchFamily="18" charset="0"/>
                <a:cs typeface="Times New Roman" pitchFamily="18" charset="0"/>
              </a:rPr>
              <a:t/>
            </a:r>
            <a:br>
              <a:rPr lang="en-GB" sz="4400" dirty="0">
                <a:solidFill>
                  <a:srgbClr val="3C3C94"/>
                </a:solidFill>
                <a:latin typeface="Times New Roman" pitchFamily="18" charset="0"/>
                <a:cs typeface="Times New Roman" pitchFamily="18" charset="0"/>
              </a:rPr>
            </a:br>
            <a:endParaRPr lang="en-GB" sz="4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4" name="Subtitle 3"/>
          <p:cNvSpPr>
            <a:spLocks noGrp="1"/>
          </p:cNvSpPr>
          <p:nvPr>
            <p:ph type="subTitle" idx="1"/>
          </p:nvPr>
        </p:nvSpPr>
        <p:spPr>
          <a:xfrm>
            <a:off x="942126" y="2072640"/>
            <a:ext cx="8331877" cy="4413503"/>
          </a:xfrm>
        </p:spPr>
        <p:txBody>
          <a:bodyPr>
            <a:normAutofit/>
          </a:bodyPr>
          <a:lstStyle/>
          <a:p>
            <a:pPr algn="ctr"/>
            <a:r>
              <a:rPr lang="en-GB" sz="4800" b="1" dirty="0" smtClean="0">
                <a:solidFill>
                  <a:schemeClr val="tx1"/>
                </a:solidFill>
              </a:rPr>
              <a:t>Working Together to Safeguard Children 2023</a:t>
            </a:r>
          </a:p>
          <a:p>
            <a:pPr algn="ctr"/>
            <a:endParaRPr lang="en-GB" sz="4000" dirty="0">
              <a:solidFill>
                <a:schemeClr val="tx1"/>
              </a:solidFill>
            </a:endParaRPr>
          </a:p>
          <a:p>
            <a:pPr algn="ctr"/>
            <a:r>
              <a:rPr lang="en-GB" sz="2400" b="1" dirty="0" smtClean="0">
                <a:solidFill>
                  <a:schemeClr val="tx1"/>
                </a:solidFill>
              </a:rPr>
              <a:t>Steve Eccleston</a:t>
            </a:r>
            <a:r>
              <a:rPr lang="en-GB" sz="2400" dirty="0" smtClean="0">
                <a:solidFill>
                  <a:schemeClr val="tx1"/>
                </a:solidFill>
              </a:rPr>
              <a:t>, interim Business Manager, Herefordshire Safeguarding Children Partnership</a:t>
            </a:r>
            <a:endParaRPr lang="en-GB" sz="2000" dirty="0">
              <a:solidFill>
                <a:schemeClr val="tx1"/>
              </a:solidFill>
            </a:endParaRPr>
          </a:p>
        </p:txBody>
      </p:sp>
      <p:pic>
        <p:nvPicPr>
          <p:cNvPr id="8" name="Picture 2" descr="See the source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4183" y="37563"/>
            <a:ext cx="8067762" cy="1827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1861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324169" y="1005562"/>
            <a:ext cx="9673271" cy="5124480"/>
          </a:xfrm>
          <a:prstGeom prst="rect">
            <a:avLst/>
          </a:prstGeom>
          <a:noFill/>
        </p:spPr>
        <p:txBody>
          <a:bodyPr wrap="square" rtlCol="0">
            <a:spAutoFit/>
          </a:bodyPr>
          <a:lstStyle/>
          <a:p>
            <a:r>
              <a:rPr lang="en-GB" sz="3200" dirty="0" smtClean="0">
                <a:latin typeface="Arial Rounded MT Bold" panose="020F0704030504030204" pitchFamily="34" charset="0"/>
              </a:rPr>
              <a:t>Multi-Agency Expectations: </a:t>
            </a:r>
            <a:r>
              <a:rPr lang="en-GB" sz="3200" b="1" dirty="0" smtClean="0">
                <a:solidFill>
                  <a:schemeClr val="accent6"/>
                </a:solidFill>
                <a:latin typeface="Arial Rounded MT Bold" panose="020F0704030504030204" pitchFamily="34" charset="0"/>
              </a:rPr>
              <a:t>Direct Practice</a:t>
            </a:r>
            <a:endParaRPr lang="en-GB" sz="3200" dirty="0" smtClean="0">
              <a:latin typeface="Arial Rounded MT Bold" panose="020F0704030504030204" pitchFamily="34" charset="0"/>
            </a:endParaRPr>
          </a:p>
          <a:p>
            <a:pPr>
              <a:spcBef>
                <a:spcPts val="600"/>
              </a:spcBef>
            </a:pPr>
            <a:endParaRPr lang="en-GB" sz="2000" b="1" dirty="0" smtClean="0"/>
          </a:p>
          <a:p>
            <a:pPr>
              <a:spcBef>
                <a:spcPts val="1200"/>
              </a:spcBef>
            </a:pPr>
            <a:r>
              <a:rPr lang="en-GB" sz="2000" b="1" dirty="0" smtClean="0"/>
              <a:t>Collaborate</a:t>
            </a:r>
            <a:r>
              <a:rPr lang="en-GB" sz="2000" dirty="0"/>
              <a:t>: practitioners share information to get a complete picture of what life is like for the child. </a:t>
            </a:r>
            <a:endParaRPr lang="en-GB" sz="2000" dirty="0" smtClean="0"/>
          </a:p>
          <a:p>
            <a:pPr>
              <a:spcBef>
                <a:spcPts val="1200"/>
              </a:spcBef>
            </a:pPr>
            <a:r>
              <a:rPr lang="en-GB" sz="2000" b="1" dirty="0" smtClean="0"/>
              <a:t>Learn</a:t>
            </a:r>
            <a:r>
              <a:rPr lang="en-GB" sz="2000" dirty="0"/>
              <a:t>: practitioners learn </a:t>
            </a:r>
            <a:r>
              <a:rPr lang="en-GB" sz="2000" dirty="0" smtClean="0"/>
              <a:t>together</a:t>
            </a:r>
            <a:endParaRPr lang="en-GB" sz="2000" b="1" dirty="0" smtClean="0"/>
          </a:p>
          <a:p>
            <a:pPr>
              <a:spcBef>
                <a:spcPts val="1200"/>
              </a:spcBef>
            </a:pPr>
            <a:r>
              <a:rPr lang="en-GB" sz="2000" b="1" dirty="0" smtClean="0"/>
              <a:t>Resource</a:t>
            </a:r>
            <a:r>
              <a:rPr lang="en-GB" sz="2000" dirty="0"/>
              <a:t>: practitioners build strong relationships across agencies and disciplines </a:t>
            </a:r>
            <a:endParaRPr lang="en-GB" sz="2000" dirty="0" smtClean="0"/>
          </a:p>
          <a:p>
            <a:pPr>
              <a:spcBef>
                <a:spcPts val="1200"/>
              </a:spcBef>
            </a:pPr>
            <a:r>
              <a:rPr lang="en-GB" sz="2000" b="1" dirty="0" smtClean="0"/>
              <a:t>Include</a:t>
            </a:r>
            <a:r>
              <a:rPr lang="en-GB" sz="2000" dirty="0"/>
              <a:t>: practitioners recognise the differences between, and are confident to respond to, circumstances where children experience adversity due to economic and social circumstances and acute family stress, and situations where children face harm due to parental abuse and neglect </a:t>
            </a:r>
          </a:p>
          <a:p>
            <a:pPr>
              <a:spcBef>
                <a:spcPts val="1200"/>
              </a:spcBef>
            </a:pPr>
            <a:r>
              <a:rPr lang="en-GB" sz="2000" b="1" dirty="0"/>
              <a:t>Mutual challenge</a:t>
            </a:r>
            <a:r>
              <a:rPr lang="en-GB" sz="2000" dirty="0"/>
              <a:t>: practitioners challenge themselves and each other, question each other’s assumptions, and seek to resolve differences of opinion in a restorative and respectful way </a:t>
            </a:r>
          </a:p>
        </p:txBody>
      </p:sp>
    </p:spTree>
    <p:extLst>
      <p:ext uri="{BB962C8B-B14F-4D97-AF65-F5344CB8AC3E}">
        <p14:creationId xmlns:p14="http://schemas.microsoft.com/office/powerpoint/2010/main" val="3272143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38825" y="277608"/>
            <a:ext cx="9673271" cy="4924425"/>
          </a:xfrm>
          <a:prstGeom prst="rect">
            <a:avLst/>
          </a:prstGeom>
          <a:noFill/>
        </p:spPr>
        <p:txBody>
          <a:bodyPr wrap="square" rtlCol="0">
            <a:spAutoFit/>
          </a:bodyPr>
          <a:lstStyle/>
          <a:p>
            <a:r>
              <a:rPr lang="en-GB" sz="3200" dirty="0" smtClean="0">
                <a:latin typeface="Arial Rounded MT Bold" panose="020F0704030504030204" pitchFamily="34" charset="0"/>
              </a:rPr>
              <a:t>Early Help and Family Networks </a:t>
            </a:r>
          </a:p>
          <a:p>
            <a:r>
              <a:rPr lang="en-GB" sz="3200" dirty="0" smtClean="0">
                <a:latin typeface="Arial Rounded MT Bold" panose="020F0704030504030204" pitchFamily="34" charset="0"/>
              </a:rPr>
              <a:t>(Chapter 3: Providing Help, Support and Protection)</a:t>
            </a:r>
          </a:p>
          <a:p>
            <a:pPr marL="457200" indent="-457200">
              <a:buFont typeface="Arial" panose="020B0604020202020204" pitchFamily="34" charset="0"/>
              <a:buChar char="•"/>
            </a:pPr>
            <a:endParaRPr lang="en-GB" sz="2000" dirty="0" smtClean="0">
              <a:latin typeface="Arial Rounded MT Bold" panose="020F0704030504030204" pitchFamily="34" charset="0"/>
            </a:endParaRPr>
          </a:p>
          <a:p>
            <a:pPr marL="457200" indent="-457200">
              <a:spcBef>
                <a:spcPts val="1200"/>
              </a:spcBef>
              <a:buFont typeface="Arial" panose="020B0604020202020204" pitchFamily="34" charset="0"/>
              <a:buChar char="•"/>
            </a:pPr>
            <a:r>
              <a:rPr lang="en-GB" sz="2400" dirty="0" smtClean="0"/>
              <a:t>Strengthens </a:t>
            </a:r>
            <a:r>
              <a:rPr lang="en-GB" sz="2400" dirty="0"/>
              <a:t>the role of education and childcare settings in supporting children and keeping them </a:t>
            </a:r>
            <a:r>
              <a:rPr lang="en-GB" sz="2400" dirty="0" smtClean="0"/>
              <a:t>safe</a:t>
            </a:r>
          </a:p>
          <a:p>
            <a:pPr marL="457200" indent="-457200">
              <a:spcBef>
                <a:spcPts val="1200"/>
              </a:spcBef>
              <a:buFont typeface="Arial" panose="020B0604020202020204" pitchFamily="34" charset="0"/>
              <a:buChar char="•"/>
            </a:pPr>
            <a:r>
              <a:rPr lang="en-GB" sz="2400" dirty="0" smtClean="0"/>
              <a:t>Strengthens </a:t>
            </a:r>
            <a:r>
              <a:rPr lang="en-GB" sz="2400" dirty="0" smtClean="0"/>
              <a:t>the approach </a:t>
            </a:r>
            <a:r>
              <a:rPr lang="en-GB" sz="2400" dirty="0"/>
              <a:t>to working </a:t>
            </a:r>
            <a:r>
              <a:rPr lang="en-GB" sz="2400" dirty="0" smtClean="0"/>
              <a:t>with families, </a:t>
            </a:r>
            <a:r>
              <a:rPr lang="en-GB" sz="2400" dirty="0"/>
              <a:t>outlining the role of family </a:t>
            </a:r>
            <a:r>
              <a:rPr lang="en-GB" sz="2400" dirty="0" smtClean="0"/>
              <a:t>networks</a:t>
            </a:r>
          </a:p>
          <a:p>
            <a:pPr marL="457200" indent="-457200">
              <a:spcBef>
                <a:spcPts val="1200"/>
              </a:spcBef>
              <a:buFont typeface="Arial" panose="020B0604020202020204" pitchFamily="34" charset="0"/>
              <a:buChar char="•"/>
            </a:pPr>
            <a:r>
              <a:rPr lang="en-GB" sz="2400" dirty="0" smtClean="0"/>
              <a:t>Extends </a:t>
            </a:r>
            <a:r>
              <a:rPr lang="en-GB" sz="2400" dirty="0"/>
              <a:t>the risk factors for practitioners to consider when identifying children and families who may benefit from early help</a:t>
            </a:r>
            <a:r>
              <a:rPr lang="en-GB" sz="2400" dirty="0" smtClean="0"/>
              <a:t>.</a:t>
            </a:r>
            <a:endParaRPr lang="en-GB" sz="2000" dirty="0" smtClean="0">
              <a:latin typeface="Arial Rounded MT Bold" panose="020F0704030504030204" pitchFamily="34" charset="0"/>
            </a:endParaRPr>
          </a:p>
        </p:txBody>
      </p:sp>
      <p:sp>
        <p:nvSpPr>
          <p:cNvPr id="5" name="Rectangle 4"/>
          <p:cNvSpPr/>
          <p:nvPr/>
        </p:nvSpPr>
        <p:spPr>
          <a:xfrm>
            <a:off x="633984" y="5202033"/>
            <a:ext cx="9424416" cy="1487424"/>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Practitioners should familiarise themselves with this Chapter and continue to use a multi-agency approach to support families through Early Help.</a:t>
            </a:r>
            <a:endParaRPr lang="en-GB" sz="2400" b="1" dirty="0"/>
          </a:p>
        </p:txBody>
      </p:sp>
    </p:spTree>
    <p:extLst>
      <p:ext uri="{BB962C8B-B14F-4D97-AF65-F5344CB8AC3E}">
        <p14:creationId xmlns:p14="http://schemas.microsoft.com/office/powerpoint/2010/main" val="651174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38825" y="253224"/>
            <a:ext cx="9673271" cy="4462760"/>
          </a:xfrm>
          <a:prstGeom prst="rect">
            <a:avLst/>
          </a:prstGeom>
          <a:noFill/>
        </p:spPr>
        <p:txBody>
          <a:bodyPr wrap="square" rtlCol="0">
            <a:spAutoFit/>
          </a:bodyPr>
          <a:lstStyle/>
          <a:p>
            <a:r>
              <a:rPr lang="en-GB" sz="3200" dirty="0" smtClean="0">
                <a:latin typeface="Arial Rounded MT Bold" panose="020F0704030504030204" pitchFamily="34" charset="0"/>
              </a:rPr>
              <a:t>Child in Need (s17) </a:t>
            </a:r>
          </a:p>
          <a:p>
            <a:r>
              <a:rPr lang="en-GB" sz="3200" dirty="0" smtClean="0">
                <a:latin typeface="Arial Rounded MT Bold" panose="020F0704030504030204" pitchFamily="34" charset="0"/>
              </a:rPr>
              <a:t>(Chapter 3: Providing Help, Support and Protection)</a:t>
            </a:r>
          </a:p>
          <a:p>
            <a:pPr marL="457200" indent="-457200">
              <a:buFont typeface="Arial" panose="020B0604020202020204" pitchFamily="34" charset="0"/>
              <a:buChar char="•"/>
            </a:pPr>
            <a:endParaRPr lang="en-GB" sz="2000" dirty="0" smtClean="0">
              <a:latin typeface="Arial Rounded MT Bold" panose="020F0704030504030204" pitchFamily="34" charset="0"/>
            </a:endParaRPr>
          </a:p>
          <a:p>
            <a:pPr marL="457200" indent="-457200">
              <a:buFont typeface="Arial" panose="020B0604020202020204" pitchFamily="34" charset="0"/>
              <a:buChar char="•"/>
            </a:pPr>
            <a:r>
              <a:rPr lang="en-GB" sz="2400" dirty="0"/>
              <a:t>Section 17 of the Children Act 1989 provides for children who are assessed to be ‘in need’ of services to improve their life chances. Without the provision of services, these children are unlikely to reach their full potential</a:t>
            </a:r>
            <a:r>
              <a:rPr lang="en-GB" sz="2400" dirty="0" smtClean="0"/>
              <a:t>.</a:t>
            </a:r>
          </a:p>
          <a:p>
            <a:pPr marL="457200" indent="-457200">
              <a:buFont typeface="Arial" panose="020B0604020202020204" pitchFamily="34" charset="0"/>
              <a:buChar char="•"/>
            </a:pPr>
            <a:endParaRPr lang="en-GB" sz="2400" dirty="0" smtClean="0"/>
          </a:p>
          <a:p>
            <a:pPr marL="457200" indent="-457200">
              <a:buFont typeface="Arial" panose="020B0604020202020204" pitchFamily="34" charset="0"/>
              <a:buChar char="•"/>
            </a:pPr>
            <a:r>
              <a:rPr lang="en-GB" sz="2400" dirty="0" smtClean="0"/>
              <a:t>A broader range of practitioners </a:t>
            </a:r>
            <a:r>
              <a:rPr lang="en-GB" sz="2400" dirty="0" smtClean="0"/>
              <a:t>can </a:t>
            </a:r>
            <a:r>
              <a:rPr lang="en-GB" sz="2400" dirty="0" smtClean="0"/>
              <a:t>be the lead practitioner for children and families receiving support under s17 Child in </a:t>
            </a:r>
            <a:r>
              <a:rPr lang="en-GB" sz="2400" dirty="0" smtClean="0"/>
              <a:t>Need</a:t>
            </a:r>
            <a:endParaRPr lang="en-GB" sz="2800" dirty="0">
              <a:latin typeface="Arial Rounded MT Bold" panose="020F0704030504030204" pitchFamily="34" charset="0"/>
            </a:endParaRPr>
          </a:p>
        </p:txBody>
      </p:sp>
      <p:sp>
        <p:nvSpPr>
          <p:cNvPr id="5" name="Rectangle 4"/>
          <p:cNvSpPr/>
          <p:nvPr/>
        </p:nvSpPr>
        <p:spPr>
          <a:xfrm>
            <a:off x="609600" y="5254752"/>
            <a:ext cx="9424416" cy="1487424"/>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Stay tuned for more information….</a:t>
            </a:r>
            <a:endParaRPr lang="en-GB" sz="2400" b="1" dirty="0"/>
          </a:p>
        </p:txBody>
      </p:sp>
    </p:spTree>
    <p:extLst>
      <p:ext uri="{BB962C8B-B14F-4D97-AF65-F5344CB8AC3E}">
        <p14:creationId xmlns:p14="http://schemas.microsoft.com/office/powerpoint/2010/main" val="576724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51017" y="728712"/>
            <a:ext cx="9673271" cy="3477875"/>
          </a:xfrm>
          <a:prstGeom prst="rect">
            <a:avLst/>
          </a:prstGeom>
          <a:noFill/>
        </p:spPr>
        <p:txBody>
          <a:bodyPr wrap="square" rtlCol="0">
            <a:spAutoFit/>
          </a:bodyPr>
          <a:lstStyle/>
          <a:p>
            <a:r>
              <a:rPr lang="en-GB" sz="3200" dirty="0" smtClean="0">
                <a:latin typeface="Arial Rounded MT Bold" panose="020F0704030504030204" pitchFamily="34" charset="0"/>
              </a:rPr>
              <a:t>New National Multi-Agency Child Protection Standards (Chapter 3: Providing Help, Support and Protection)</a:t>
            </a:r>
          </a:p>
          <a:p>
            <a:endParaRPr lang="en-GB" sz="3200" dirty="0" smtClean="0">
              <a:latin typeface="Arial Rounded MT Bold" panose="020F0704030504030204" pitchFamily="34" charset="0"/>
            </a:endParaRPr>
          </a:p>
          <a:p>
            <a:pPr marL="457200" indent="-457200">
              <a:spcBef>
                <a:spcPts val="1200"/>
              </a:spcBef>
              <a:buFont typeface="Arial" panose="020B0604020202020204" pitchFamily="34" charset="0"/>
              <a:buChar char="•"/>
            </a:pPr>
            <a:r>
              <a:rPr lang="en-GB" sz="2400" dirty="0" smtClean="0"/>
              <a:t>clarifies </a:t>
            </a:r>
            <a:r>
              <a:rPr lang="en-GB" sz="2400" dirty="0"/>
              <a:t>the multi-agency response to all forms of abuse and exploitation from outside the home, </a:t>
            </a:r>
            <a:endParaRPr lang="en-GB" sz="2400" dirty="0" smtClean="0"/>
          </a:p>
          <a:p>
            <a:pPr marL="457200" indent="-457200">
              <a:spcBef>
                <a:spcPts val="1200"/>
              </a:spcBef>
              <a:buFont typeface="Arial" panose="020B0604020202020204" pitchFamily="34" charset="0"/>
              <a:buChar char="•"/>
            </a:pPr>
            <a:r>
              <a:rPr lang="en-GB" sz="2400" dirty="0" smtClean="0"/>
              <a:t>includes </a:t>
            </a:r>
            <a:r>
              <a:rPr lang="en-GB" sz="2400" dirty="0"/>
              <a:t>resources </a:t>
            </a:r>
            <a:r>
              <a:rPr lang="en-GB" sz="2400" dirty="0" smtClean="0"/>
              <a:t>to support the response </a:t>
            </a:r>
            <a:r>
              <a:rPr lang="en-GB" sz="2400" dirty="0"/>
              <a:t>to online </a:t>
            </a:r>
            <a:r>
              <a:rPr lang="en-GB" sz="2400" dirty="0" smtClean="0"/>
              <a:t>harm</a:t>
            </a:r>
            <a:endParaRPr lang="en-GB" sz="2800" dirty="0" smtClean="0">
              <a:latin typeface="Arial Rounded MT Bold" panose="020F0704030504030204" pitchFamily="34" charset="0"/>
            </a:endParaRPr>
          </a:p>
        </p:txBody>
      </p:sp>
      <p:sp>
        <p:nvSpPr>
          <p:cNvPr id="5" name="Rectangle 4"/>
          <p:cNvSpPr/>
          <p:nvPr/>
        </p:nvSpPr>
        <p:spPr>
          <a:xfrm>
            <a:off x="609600" y="5254752"/>
            <a:ext cx="9424416" cy="1487424"/>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Read the Multi-Agency Child Protection Standards and ensure that you and your organisation are adhering to these standards.</a:t>
            </a:r>
            <a:endParaRPr lang="en-GB" sz="2400" b="1" dirty="0"/>
          </a:p>
        </p:txBody>
      </p:sp>
    </p:spTree>
    <p:extLst>
      <p:ext uri="{BB962C8B-B14F-4D97-AF65-F5344CB8AC3E}">
        <p14:creationId xmlns:p14="http://schemas.microsoft.com/office/powerpoint/2010/main" val="3396623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51017" y="728712"/>
            <a:ext cx="9673271" cy="4524315"/>
          </a:xfrm>
          <a:prstGeom prst="rect">
            <a:avLst/>
          </a:prstGeom>
          <a:noFill/>
        </p:spPr>
        <p:txBody>
          <a:bodyPr wrap="square" rtlCol="0">
            <a:spAutoFit/>
          </a:bodyPr>
          <a:lstStyle/>
          <a:p>
            <a:r>
              <a:rPr lang="en-GB" sz="3200" dirty="0" smtClean="0">
                <a:latin typeface="Arial Rounded MT Bold" panose="020F0704030504030204" pitchFamily="34" charset="0"/>
              </a:rPr>
              <a:t>Serious Incident Notifications for the death of a care leaver </a:t>
            </a:r>
          </a:p>
          <a:p>
            <a:r>
              <a:rPr lang="en-GB" sz="3200" dirty="0" smtClean="0">
                <a:latin typeface="Arial Rounded MT Bold" panose="020F0704030504030204" pitchFamily="34" charset="0"/>
              </a:rPr>
              <a:t>(Chapter 5: Learning from Serious Child Safeguarding Incidents)</a:t>
            </a:r>
          </a:p>
          <a:p>
            <a:pPr marL="457200" indent="-457200">
              <a:buFont typeface="Arial" panose="020B0604020202020204" pitchFamily="34" charset="0"/>
              <a:buChar char="•"/>
            </a:pPr>
            <a:endParaRPr lang="en-GB" sz="2000" dirty="0" smtClean="0">
              <a:latin typeface="Arial Rounded MT Bold" panose="020F0704030504030204" pitchFamily="34" charset="0"/>
            </a:endParaRPr>
          </a:p>
          <a:p>
            <a:pPr marL="457200" indent="-457200">
              <a:buFont typeface="Arial" panose="020B0604020202020204" pitchFamily="34" charset="0"/>
              <a:buChar char="•"/>
            </a:pPr>
            <a:r>
              <a:rPr lang="en-GB" sz="2000" dirty="0" smtClean="0"/>
              <a:t>New, non-mandatory duty to report deaths of care leavers up to the age of </a:t>
            </a:r>
            <a:r>
              <a:rPr lang="en-GB" sz="2000" dirty="0" smtClean="0"/>
              <a:t>24.</a:t>
            </a:r>
            <a:endParaRPr lang="en-GB" sz="2000" dirty="0" smtClean="0"/>
          </a:p>
          <a:p>
            <a:pPr marL="457200" indent="-457200">
              <a:buFont typeface="Arial" panose="020B0604020202020204" pitchFamily="34" charset="0"/>
              <a:buChar char="•"/>
            </a:pPr>
            <a:endParaRPr lang="en-GB" sz="2000" dirty="0"/>
          </a:p>
          <a:p>
            <a:pPr marL="457200" indent="-457200">
              <a:buFont typeface="Arial" panose="020B0604020202020204" pitchFamily="34" charset="0"/>
              <a:buChar char="•"/>
            </a:pPr>
            <a:r>
              <a:rPr lang="en-GB" sz="2000" dirty="0" smtClean="0"/>
              <a:t>When a death occurs, the Local Authority will make a Serious Incident Notification.</a:t>
            </a:r>
          </a:p>
          <a:p>
            <a:pPr marL="457200" indent="-457200">
              <a:buFont typeface="Arial" panose="020B0604020202020204" pitchFamily="34" charset="0"/>
              <a:buChar char="•"/>
            </a:pPr>
            <a:endParaRPr lang="en-GB" sz="2000" dirty="0"/>
          </a:p>
          <a:p>
            <a:pPr marL="457200" indent="-457200">
              <a:buFont typeface="Arial" panose="020B0604020202020204" pitchFamily="34" charset="0"/>
              <a:buChar char="•"/>
            </a:pPr>
            <a:r>
              <a:rPr lang="en-GB" sz="2000" dirty="0" smtClean="0"/>
              <a:t>This applies to young people age 18 – </a:t>
            </a:r>
            <a:r>
              <a:rPr lang="en-GB" sz="2000" dirty="0" smtClean="0"/>
              <a:t>24 </a:t>
            </a:r>
            <a:r>
              <a:rPr lang="en-GB" sz="2000" dirty="0" smtClean="0"/>
              <a:t>who were previously in care.</a:t>
            </a:r>
            <a:endParaRPr lang="en-GB" sz="2000" dirty="0">
              <a:latin typeface="Arial Rounded MT Bold" panose="020F0704030504030204" pitchFamily="34" charset="0"/>
            </a:endParaRPr>
          </a:p>
          <a:p>
            <a:pPr marL="457200" indent="-457200">
              <a:buFont typeface="Arial" panose="020B0604020202020204" pitchFamily="34" charset="0"/>
              <a:buChar char="•"/>
            </a:pPr>
            <a:endParaRPr lang="en-GB" sz="2000" dirty="0" smtClean="0">
              <a:latin typeface="Arial Rounded MT Bold" panose="020F0704030504030204" pitchFamily="34" charset="0"/>
            </a:endParaRPr>
          </a:p>
        </p:txBody>
      </p:sp>
      <p:sp>
        <p:nvSpPr>
          <p:cNvPr id="5" name="Rectangle 4"/>
          <p:cNvSpPr/>
          <p:nvPr/>
        </p:nvSpPr>
        <p:spPr>
          <a:xfrm>
            <a:off x="609600" y="5254752"/>
            <a:ext cx="9424416" cy="1487424"/>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If you are aware of a young person who has died and may have been in care, notify the local authority and follow the HSCP Death of a Care Leaver </a:t>
            </a:r>
            <a:r>
              <a:rPr lang="en-GB" sz="2400" b="1" dirty="0" smtClean="0"/>
              <a:t>18 – 24 years SIN </a:t>
            </a:r>
            <a:r>
              <a:rPr lang="en-GB" sz="2400" b="1" dirty="0" smtClean="0"/>
              <a:t>Pathway</a:t>
            </a:r>
            <a:endParaRPr lang="en-GB" sz="2400" b="1" dirty="0"/>
          </a:p>
        </p:txBody>
      </p:sp>
    </p:spTree>
    <p:extLst>
      <p:ext uri="{BB962C8B-B14F-4D97-AF65-F5344CB8AC3E}">
        <p14:creationId xmlns:p14="http://schemas.microsoft.com/office/powerpoint/2010/main" val="3595343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51017" y="728712"/>
            <a:ext cx="10148759" cy="6124754"/>
          </a:xfrm>
          <a:prstGeom prst="rect">
            <a:avLst/>
          </a:prstGeom>
          <a:noFill/>
        </p:spPr>
        <p:txBody>
          <a:bodyPr wrap="square" rtlCol="0">
            <a:spAutoFit/>
          </a:bodyPr>
          <a:lstStyle/>
          <a:p>
            <a:r>
              <a:rPr lang="en-GB" sz="3200" dirty="0" smtClean="0">
                <a:latin typeface="Arial Rounded MT Bold" panose="020F0704030504030204" pitchFamily="34" charset="0"/>
              </a:rPr>
              <a:t>What is next…</a:t>
            </a:r>
          </a:p>
          <a:p>
            <a:pPr marL="457200" indent="-457200">
              <a:buFont typeface="Arial" panose="020B0604020202020204" pitchFamily="34" charset="0"/>
              <a:buChar char="•"/>
            </a:pPr>
            <a:endParaRPr lang="en-GB" sz="2000" dirty="0" smtClean="0">
              <a:latin typeface="Arial Rounded MT Bold" panose="020F0704030504030204" pitchFamily="34" charset="0"/>
            </a:endParaRPr>
          </a:p>
          <a:p>
            <a:pPr marL="457200" indent="-457200">
              <a:buFont typeface="Arial" panose="020B0604020202020204" pitchFamily="34" charset="0"/>
              <a:buChar char="•"/>
            </a:pPr>
            <a:r>
              <a:rPr lang="en-GB" sz="2000" dirty="0" smtClean="0">
                <a:latin typeface="Arial Rounded MT Bold" panose="020F0704030504030204" pitchFamily="34" charset="0"/>
              </a:rPr>
              <a:t>Familiarise yourself with Working Together 2023, and in particular the areas highlighted above.</a:t>
            </a:r>
          </a:p>
          <a:p>
            <a:pPr marL="457200" indent="-457200">
              <a:buFont typeface="Arial" panose="020B0604020202020204" pitchFamily="34" charset="0"/>
              <a:buChar char="•"/>
            </a:pPr>
            <a:endParaRPr lang="en-GB" sz="2000" dirty="0">
              <a:latin typeface="Arial Rounded MT Bold" panose="020F0704030504030204" pitchFamily="34" charset="0"/>
            </a:endParaRPr>
          </a:p>
          <a:p>
            <a:pPr marL="457200" indent="-457200">
              <a:buFont typeface="Arial" panose="020B0604020202020204" pitchFamily="34" charset="0"/>
              <a:buChar char="•"/>
            </a:pPr>
            <a:r>
              <a:rPr lang="en-GB" sz="2000" dirty="0" smtClean="0">
                <a:latin typeface="Arial Rounded MT Bold" panose="020F0704030504030204" pitchFamily="34" charset="0"/>
              </a:rPr>
              <a:t>The Herefordshire Safeguarding Children Partnership is rolling out an implementation plan, to ensure that we are aligned to Working Together 2023.</a:t>
            </a:r>
          </a:p>
          <a:p>
            <a:pPr marL="457200" indent="-457200">
              <a:buFont typeface="Arial" panose="020B0604020202020204" pitchFamily="34" charset="0"/>
              <a:buChar char="•"/>
            </a:pPr>
            <a:endParaRPr lang="en-GB" sz="2000" dirty="0">
              <a:latin typeface="Arial Rounded MT Bold" panose="020F0704030504030204" pitchFamily="34" charset="0"/>
            </a:endParaRPr>
          </a:p>
          <a:p>
            <a:pPr marL="457200" indent="-457200">
              <a:buFont typeface="Arial" panose="020B0604020202020204" pitchFamily="34" charset="0"/>
              <a:buChar char="•"/>
            </a:pPr>
            <a:r>
              <a:rPr lang="en-GB" sz="2000" dirty="0" smtClean="0">
                <a:latin typeface="Arial Rounded MT Bold" panose="020F0704030504030204" pitchFamily="34" charset="0"/>
              </a:rPr>
              <a:t>New Multi-Agency Safeguarding Arrangements must be published by the HSCP by December 2024.</a:t>
            </a:r>
          </a:p>
          <a:p>
            <a:pPr marL="457200" indent="-457200">
              <a:buFont typeface="Arial" panose="020B0604020202020204" pitchFamily="34" charset="0"/>
              <a:buChar char="•"/>
            </a:pPr>
            <a:endParaRPr lang="en-GB" sz="2000" dirty="0">
              <a:latin typeface="Arial Rounded MT Bold" panose="020F0704030504030204" pitchFamily="34" charset="0"/>
            </a:endParaRPr>
          </a:p>
          <a:p>
            <a:pPr marL="457200" indent="-457200">
              <a:buFont typeface="Arial" panose="020B0604020202020204" pitchFamily="34" charset="0"/>
              <a:buChar char="•"/>
            </a:pPr>
            <a:r>
              <a:rPr lang="en-GB" sz="2000" dirty="0" smtClean="0">
                <a:latin typeface="Arial Rounded MT Bold" panose="020F0704030504030204" pitchFamily="34" charset="0"/>
              </a:rPr>
              <a:t>Deborah McMillan is the DFE Local Authority National Advisor, to support areas in implementing WT23</a:t>
            </a:r>
          </a:p>
          <a:p>
            <a:pPr marL="457200" indent="-457200">
              <a:buFont typeface="Arial" panose="020B0604020202020204" pitchFamily="34" charset="0"/>
              <a:buChar char="•"/>
            </a:pPr>
            <a:endParaRPr lang="en-GB" sz="2000" dirty="0">
              <a:latin typeface="Arial Rounded MT Bold" panose="020F0704030504030204" pitchFamily="34" charset="0"/>
            </a:endParaRPr>
          </a:p>
          <a:p>
            <a:pPr marL="457200" indent="-457200">
              <a:buFont typeface="Arial" panose="020B0604020202020204" pitchFamily="34" charset="0"/>
              <a:buChar char="•"/>
            </a:pPr>
            <a:r>
              <a:rPr lang="en-GB" sz="2000" dirty="0" smtClean="0">
                <a:latin typeface="Arial Rounded MT Bold" panose="020F0704030504030204" pitchFamily="34" charset="0"/>
              </a:rPr>
              <a:t>The DFE has also assigned specific advisors for the Police, Health and Education</a:t>
            </a:r>
            <a:endParaRPr lang="en-GB" sz="2000" dirty="0">
              <a:latin typeface="Arial Rounded MT Bold" panose="020F0704030504030204" pitchFamily="34" charset="0"/>
            </a:endParaRPr>
          </a:p>
          <a:p>
            <a:endParaRPr lang="en-GB" sz="2000" dirty="0" smtClean="0">
              <a:latin typeface="Arial Rounded MT Bold" panose="020F0704030504030204" pitchFamily="34" charset="0"/>
            </a:endParaRPr>
          </a:p>
          <a:p>
            <a:r>
              <a:rPr lang="en-GB" sz="2000" dirty="0" smtClean="0">
                <a:latin typeface="Arial Rounded MT Bold" panose="020F0704030504030204" pitchFamily="34" charset="0"/>
              </a:rPr>
              <a:t>	Any questions, please contact </a:t>
            </a:r>
            <a:r>
              <a:rPr lang="en-GB" sz="2000" dirty="0" smtClean="0">
                <a:latin typeface="Arial Rounded MT Bold" panose="020F0704030504030204" pitchFamily="34" charset="0"/>
                <a:hlinkClick r:id="rId4"/>
              </a:rPr>
              <a:t>admin.sbu@herefordshire.gov.uk</a:t>
            </a:r>
            <a:r>
              <a:rPr lang="en-GB" sz="2000" dirty="0" smtClean="0">
                <a:latin typeface="Arial Rounded MT Bold" panose="020F0704030504030204" pitchFamily="34" charset="0"/>
              </a:rPr>
              <a:t> </a:t>
            </a:r>
            <a:endParaRPr lang="en-GB" sz="2000" dirty="0">
              <a:latin typeface="Arial Rounded MT Bold" panose="020F0704030504030204" pitchFamily="34" charset="0"/>
            </a:endParaRPr>
          </a:p>
          <a:p>
            <a:pPr marL="457200" indent="-457200">
              <a:buFont typeface="Arial" panose="020B0604020202020204" pitchFamily="34" charset="0"/>
              <a:buChar char="•"/>
            </a:pPr>
            <a:endParaRPr lang="en-GB" sz="2000" dirty="0" smtClean="0">
              <a:latin typeface="Arial Rounded MT Bold" panose="020F0704030504030204" pitchFamily="34" charset="0"/>
            </a:endParaRPr>
          </a:p>
        </p:txBody>
      </p:sp>
    </p:spTree>
    <p:extLst>
      <p:ext uri="{BB962C8B-B14F-4D97-AF65-F5344CB8AC3E}">
        <p14:creationId xmlns:p14="http://schemas.microsoft.com/office/powerpoint/2010/main" val="4126644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51017" y="728712"/>
            <a:ext cx="9673271" cy="5078313"/>
          </a:xfrm>
          <a:prstGeom prst="rect">
            <a:avLst/>
          </a:prstGeom>
          <a:noFill/>
        </p:spPr>
        <p:txBody>
          <a:bodyPr wrap="square" rtlCol="0">
            <a:spAutoFit/>
          </a:bodyPr>
          <a:lstStyle/>
          <a:p>
            <a:r>
              <a:rPr lang="en-GB" sz="3200" dirty="0" smtClean="0">
                <a:latin typeface="Arial Rounded MT Bold" panose="020F0704030504030204" pitchFamily="34" charset="0"/>
              </a:rPr>
              <a:t>New developments from the Department for Education</a:t>
            </a:r>
          </a:p>
          <a:p>
            <a:pPr marL="457200" indent="-457200">
              <a:buFont typeface="Arial" panose="020B0604020202020204" pitchFamily="34" charset="0"/>
              <a:buChar char="•"/>
            </a:pPr>
            <a:endParaRPr lang="en-GB" sz="2000" dirty="0" smtClean="0">
              <a:latin typeface="Arial Rounded MT Bold" panose="020F0704030504030204" pitchFamily="34" charset="0"/>
            </a:endParaRPr>
          </a:p>
          <a:p>
            <a:pPr marL="457200" indent="-457200">
              <a:buFont typeface="Arial" panose="020B0604020202020204" pitchFamily="34" charset="0"/>
              <a:buChar char="•"/>
            </a:pPr>
            <a:r>
              <a:rPr lang="en-GB" sz="2000" dirty="0" smtClean="0">
                <a:latin typeface="Arial Rounded MT Bold" panose="020F0704030504030204" pitchFamily="34" charset="0"/>
              </a:rPr>
              <a:t>Stable Homes, Built on Love</a:t>
            </a:r>
            <a:endParaRPr lang="en-GB" sz="2000" dirty="0">
              <a:latin typeface="Arial Rounded MT Bold" panose="020F0704030504030204" pitchFamily="34" charset="0"/>
            </a:endParaRPr>
          </a:p>
          <a:p>
            <a:pPr marL="457200" indent="-457200">
              <a:buFont typeface="Arial" panose="020B0604020202020204" pitchFamily="34" charset="0"/>
              <a:buChar char="•"/>
            </a:pPr>
            <a:endParaRPr lang="en-GB" sz="2000" dirty="0" smtClean="0">
              <a:latin typeface="Arial Rounded MT Bold" panose="020F0704030504030204" pitchFamily="34" charset="0"/>
            </a:endParaRPr>
          </a:p>
          <a:p>
            <a:pPr marL="457200" indent="-457200">
              <a:buFont typeface="Arial" panose="020B0604020202020204" pitchFamily="34" charset="0"/>
              <a:buChar char="•"/>
            </a:pPr>
            <a:r>
              <a:rPr lang="en-GB" sz="2000" dirty="0" smtClean="0">
                <a:latin typeface="Arial Rounded MT Bold" panose="020F0704030504030204" pitchFamily="34" charset="0"/>
              </a:rPr>
              <a:t>Working Together 2023</a:t>
            </a:r>
          </a:p>
          <a:p>
            <a:pPr marL="457200" indent="-457200">
              <a:buFont typeface="Arial" panose="020B0604020202020204" pitchFamily="34" charset="0"/>
              <a:buChar char="•"/>
            </a:pPr>
            <a:endParaRPr lang="en-GB" sz="2000" dirty="0">
              <a:latin typeface="Arial Rounded MT Bold" panose="020F0704030504030204" pitchFamily="34" charset="0"/>
            </a:endParaRPr>
          </a:p>
          <a:p>
            <a:pPr marL="457200" indent="-457200">
              <a:buFont typeface="Arial" panose="020B0604020202020204" pitchFamily="34" charset="0"/>
              <a:buChar char="•"/>
            </a:pPr>
            <a:r>
              <a:rPr lang="en-GB" sz="2000" dirty="0" smtClean="0">
                <a:latin typeface="Arial Rounded MT Bold" panose="020F0704030504030204" pitchFamily="34" charset="0"/>
              </a:rPr>
              <a:t>Children’s Social Care National Framework and Dashboard</a:t>
            </a:r>
          </a:p>
          <a:p>
            <a:pPr marL="457200" indent="-457200">
              <a:buFont typeface="Arial" panose="020B0604020202020204" pitchFamily="34" charset="0"/>
              <a:buChar char="•"/>
            </a:pPr>
            <a:endParaRPr lang="en-GB" sz="2000" dirty="0">
              <a:latin typeface="Arial Rounded MT Bold" panose="020F0704030504030204" pitchFamily="34" charset="0"/>
            </a:endParaRPr>
          </a:p>
          <a:p>
            <a:pPr marL="457200" indent="-457200">
              <a:buFont typeface="Arial" panose="020B0604020202020204" pitchFamily="34" charset="0"/>
              <a:buChar char="•"/>
            </a:pPr>
            <a:r>
              <a:rPr lang="en-GB" sz="2000" dirty="0" smtClean="0">
                <a:latin typeface="Arial Rounded MT Bold" panose="020F0704030504030204" pitchFamily="34" charset="0"/>
              </a:rPr>
              <a:t>Kinship Care Strategy</a:t>
            </a:r>
          </a:p>
          <a:p>
            <a:pPr marL="457200" indent="-457200">
              <a:buFont typeface="Arial" panose="020B0604020202020204" pitchFamily="34" charset="0"/>
              <a:buChar char="•"/>
            </a:pPr>
            <a:endParaRPr lang="en-GB" sz="2000" dirty="0">
              <a:latin typeface="Arial Rounded MT Bold" panose="020F0704030504030204" pitchFamily="34" charset="0"/>
            </a:endParaRPr>
          </a:p>
          <a:p>
            <a:pPr marL="457200" indent="-457200">
              <a:buFont typeface="Arial" panose="020B0604020202020204" pitchFamily="34" charset="0"/>
              <a:buChar char="•"/>
            </a:pPr>
            <a:r>
              <a:rPr lang="en-GB" sz="2000" dirty="0" smtClean="0">
                <a:latin typeface="Arial Rounded MT Bold" panose="020F0704030504030204" pitchFamily="34" charset="0"/>
              </a:rPr>
              <a:t>Data Strategy</a:t>
            </a:r>
          </a:p>
          <a:p>
            <a:pPr marL="457200" indent="-457200">
              <a:buFont typeface="Arial" panose="020B0604020202020204" pitchFamily="34" charset="0"/>
              <a:buChar char="•"/>
            </a:pPr>
            <a:endParaRPr lang="en-GB" sz="2000" dirty="0">
              <a:latin typeface="Arial Rounded MT Bold" panose="020F0704030504030204" pitchFamily="34" charset="0"/>
            </a:endParaRPr>
          </a:p>
          <a:p>
            <a:pPr marL="457200" indent="-457200">
              <a:buFont typeface="Arial" panose="020B0604020202020204" pitchFamily="34" charset="0"/>
              <a:buChar char="•"/>
            </a:pPr>
            <a:r>
              <a:rPr lang="en-GB" sz="2000" dirty="0" smtClean="0">
                <a:latin typeface="Arial Rounded MT Bold" panose="020F0704030504030204" pitchFamily="34" charset="0"/>
              </a:rPr>
              <a:t>Information Sharing Guidance 2024</a:t>
            </a:r>
          </a:p>
          <a:p>
            <a:pPr marL="457200" indent="-457200">
              <a:buFont typeface="Arial" panose="020B0604020202020204" pitchFamily="34" charset="0"/>
              <a:buChar char="•"/>
            </a:pPr>
            <a:endParaRPr lang="en-GB" sz="2000" dirty="0">
              <a:latin typeface="Arial Rounded MT Bold" panose="020F0704030504030204" pitchFamily="34" charset="0"/>
            </a:endParaRPr>
          </a:p>
        </p:txBody>
      </p:sp>
    </p:spTree>
    <p:extLst>
      <p:ext uri="{BB962C8B-B14F-4D97-AF65-F5344CB8AC3E}">
        <p14:creationId xmlns:p14="http://schemas.microsoft.com/office/powerpoint/2010/main" val="1415649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473264" y="135838"/>
            <a:ext cx="8990519" cy="6663363"/>
          </a:xfrm>
          <a:prstGeom prst="rect">
            <a:avLst/>
          </a:prstGeom>
          <a:noFill/>
        </p:spPr>
        <p:txBody>
          <a:bodyPr wrap="square" rtlCol="0">
            <a:spAutoFit/>
          </a:bodyPr>
          <a:lstStyle/>
          <a:p>
            <a:r>
              <a:rPr lang="en-GB" sz="3200" dirty="0" smtClean="0">
                <a:latin typeface="Arial Rounded MT Bold" panose="020F0704030504030204" pitchFamily="34" charset="0"/>
              </a:rPr>
              <a:t>Stable Homes, Built on Love</a:t>
            </a:r>
          </a:p>
          <a:p>
            <a:pPr marL="457200" indent="-457200">
              <a:buFont typeface="Arial" panose="020B0604020202020204" pitchFamily="34" charset="0"/>
              <a:buChar char="•"/>
            </a:pPr>
            <a:endParaRPr lang="en-GB" sz="2000" dirty="0" smtClean="0">
              <a:latin typeface="Arial Rounded MT Bold" panose="020F0704030504030204" pitchFamily="34" charset="0"/>
            </a:endParaRPr>
          </a:p>
          <a:p>
            <a:pPr>
              <a:spcBef>
                <a:spcPts val="600"/>
              </a:spcBef>
            </a:pPr>
            <a:r>
              <a:rPr lang="en-GB" sz="2000" b="1" dirty="0"/>
              <a:t>6 Pillars of reform</a:t>
            </a:r>
            <a:r>
              <a:rPr lang="en-GB" sz="2000" b="1" dirty="0" smtClean="0"/>
              <a:t>:</a:t>
            </a:r>
          </a:p>
          <a:p>
            <a:pPr>
              <a:spcBef>
                <a:spcPts val="600"/>
              </a:spcBef>
            </a:pPr>
            <a:endParaRPr lang="en-GB" sz="2000" b="1" dirty="0"/>
          </a:p>
          <a:p>
            <a:pPr marL="342900" indent="-342900">
              <a:spcBef>
                <a:spcPts val="600"/>
              </a:spcBef>
              <a:buFont typeface="Arial" panose="020B0604020202020204" pitchFamily="34" charset="0"/>
              <a:buChar char="•"/>
            </a:pPr>
            <a:r>
              <a:rPr lang="en-GB" sz="2000" dirty="0"/>
              <a:t>Family help provides the right support at the right time so that children can thrive with their families</a:t>
            </a:r>
          </a:p>
          <a:p>
            <a:pPr marL="342900" indent="-342900">
              <a:spcBef>
                <a:spcPts val="600"/>
              </a:spcBef>
              <a:buFont typeface="Arial" panose="020B0604020202020204" pitchFamily="34" charset="0"/>
              <a:buChar char="•"/>
            </a:pPr>
            <a:r>
              <a:rPr lang="en-GB" sz="2000" dirty="0"/>
              <a:t>A decisive multi-agency child protection system</a:t>
            </a:r>
          </a:p>
          <a:p>
            <a:pPr marL="342900" indent="-342900">
              <a:spcBef>
                <a:spcPts val="600"/>
              </a:spcBef>
              <a:buFont typeface="Arial" panose="020B0604020202020204" pitchFamily="34" charset="0"/>
              <a:buChar char="•"/>
            </a:pPr>
            <a:r>
              <a:rPr lang="en-GB" sz="2000" dirty="0"/>
              <a:t>Unlocking the potential of family networks</a:t>
            </a:r>
          </a:p>
          <a:p>
            <a:pPr marL="342900" indent="-342900">
              <a:spcBef>
                <a:spcPts val="600"/>
              </a:spcBef>
              <a:buFont typeface="Arial" panose="020B0604020202020204" pitchFamily="34" charset="0"/>
              <a:buChar char="•"/>
            </a:pPr>
            <a:r>
              <a:rPr lang="en-GB" sz="2000" dirty="0"/>
              <a:t>Putting love, relationships and a stable home at the heart of being a child in care</a:t>
            </a:r>
          </a:p>
          <a:p>
            <a:pPr marL="342900" indent="-342900">
              <a:spcBef>
                <a:spcPts val="600"/>
              </a:spcBef>
              <a:buFont typeface="Arial" panose="020B0604020202020204" pitchFamily="34" charset="0"/>
              <a:buChar char="•"/>
            </a:pPr>
            <a:r>
              <a:rPr lang="en-GB" sz="2000" dirty="0"/>
              <a:t>A valued, supported and highly skilled social worker for every child who needs one</a:t>
            </a:r>
          </a:p>
          <a:p>
            <a:pPr marL="342900" indent="-342900">
              <a:spcBef>
                <a:spcPts val="600"/>
              </a:spcBef>
              <a:buFont typeface="Arial" panose="020B0604020202020204" pitchFamily="34" charset="0"/>
              <a:buChar char="•"/>
            </a:pPr>
            <a:r>
              <a:rPr lang="en-GB" sz="2000" dirty="0"/>
              <a:t>A system that continuously learns and improves, and makes better use of evidence and data</a:t>
            </a:r>
          </a:p>
          <a:p>
            <a:pPr>
              <a:spcBef>
                <a:spcPts val="600"/>
              </a:spcBef>
            </a:pPr>
            <a:endParaRPr lang="en-GB" sz="2000" dirty="0"/>
          </a:p>
          <a:p>
            <a:pPr>
              <a:spcBef>
                <a:spcPts val="600"/>
              </a:spcBef>
            </a:pPr>
            <a:r>
              <a:rPr lang="en-GB" sz="2000" b="1" dirty="0"/>
              <a:t>Over the next 2 years focus is on Phase One of reform - </a:t>
            </a:r>
          </a:p>
          <a:p>
            <a:pPr>
              <a:spcBef>
                <a:spcPts val="600"/>
              </a:spcBef>
            </a:pPr>
            <a:r>
              <a:rPr lang="en-GB" sz="2000" dirty="0"/>
              <a:t>addressing urgent issues, setting national direction, and laying the groundwork for future </a:t>
            </a:r>
            <a:r>
              <a:rPr lang="en-GB" sz="2000" dirty="0" smtClean="0"/>
              <a:t>reform</a:t>
            </a:r>
            <a:r>
              <a:rPr lang="en-GB" sz="2000" dirty="0">
                <a:latin typeface="Arial Rounded MT Bold" panose="020F0704030504030204" pitchFamily="34" charset="0"/>
              </a:rPr>
              <a:t>.</a:t>
            </a:r>
            <a:endParaRPr lang="en-GB" sz="2000" dirty="0"/>
          </a:p>
        </p:txBody>
      </p:sp>
    </p:spTree>
    <p:extLst>
      <p:ext uri="{BB962C8B-B14F-4D97-AF65-F5344CB8AC3E}">
        <p14:creationId xmlns:p14="http://schemas.microsoft.com/office/powerpoint/2010/main" val="2644481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433897" y="1005562"/>
            <a:ext cx="7247063" cy="5386090"/>
          </a:xfrm>
          <a:prstGeom prst="rect">
            <a:avLst/>
          </a:prstGeom>
          <a:noFill/>
        </p:spPr>
        <p:txBody>
          <a:bodyPr wrap="square" rtlCol="0">
            <a:spAutoFit/>
          </a:bodyPr>
          <a:lstStyle/>
          <a:p>
            <a:r>
              <a:rPr lang="en-GB" sz="3200" dirty="0" smtClean="0">
                <a:latin typeface="Arial Rounded MT Bold" panose="020F0704030504030204" pitchFamily="34" charset="0"/>
              </a:rPr>
              <a:t>Working Together to Safeguard Children</a:t>
            </a:r>
          </a:p>
          <a:p>
            <a:pPr marL="457200" indent="-457200">
              <a:buFont typeface="Arial" panose="020B0604020202020204" pitchFamily="34" charset="0"/>
              <a:buChar char="•"/>
            </a:pPr>
            <a:endParaRPr lang="en-GB" sz="2000" dirty="0" smtClean="0">
              <a:latin typeface="Arial Rounded MT Bold" panose="020F0704030504030204" pitchFamily="34" charset="0"/>
            </a:endParaRPr>
          </a:p>
          <a:p>
            <a:endParaRPr lang="en-GB" sz="2000" dirty="0">
              <a:latin typeface="Arial Rounded MT Bold" panose="020F0704030504030204" pitchFamily="34" charset="0"/>
            </a:endParaRPr>
          </a:p>
          <a:p>
            <a:r>
              <a:rPr lang="en-GB" sz="2000" dirty="0" smtClean="0">
                <a:latin typeface="Arial Rounded MT Bold" panose="020F0704030504030204" pitchFamily="34" charset="0"/>
              </a:rPr>
              <a:t>Statutory guidance that sets </a:t>
            </a:r>
            <a:r>
              <a:rPr lang="en-GB" sz="2000" dirty="0">
                <a:latin typeface="Arial Rounded MT Bold" panose="020F0704030504030204" pitchFamily="34" charset="0"/>
              </a:rPr>
              <a:t>out how all agencies and professionals should work together to promote children's welfare and protect them from abuse and neglect</a:t>
            </a:r>
            <a:r>
              <a:rPr lang="en-GB" sz="2000" dirty="0" smtClean="0">
                <a:latin typeface="Arial Rounded MT Bold" panose="020F0704030504030204" pitchFamily="34" charset="0"/>
              </a:rPr>
              <a:t>.</a:t>
            </a:r>
          </a:p>
          <a:p>
            <a:endParaRPr lang="en-GB" sz="2000" dirty="0">
              <a:latin typeface="Arial Rounded MT Bold" panose="020F0704030504030204" pitchFamily="34" charset="0"/>
            </a:endParaRPr>
          </a:p>
          <a:p>
            <a:r>
              <a:rPr lang="en-GB" sz="2000" dirty="0">
                <a:latin typeface="Arial Rounded MT Bold" panose="020F0704030504030204" pitchFamily="34" charset="0"/>
              </a:rPr>
              <a:t>Working Together applies at every level from senior leaders to those in direct practice with families, and across all agencies and organisations that come into contact with children. </a:t>
            </a:r>
            <a:endParaRPr lang="en-GB" sz="2000" dirty="0" smtClean="0">
              <a:latin typeface="Arial Rounded MT Bold" panose="020F0704030504030204" pitchFamily="34" charset="0"/>
            </a:endParaRPr>
          </a:p>
          <a:p>
            <a:endParaRPr lang="en-GB" sz="2000" dirty="0">
              <a:latin typeface="Arial Rounded MT Bold" panose="020F0704030504030204" pitchFamily="34" charset="0"/>
            </a:endParaRPr>
          </a:p>
          <a:p>
            <a:r>
              <a:rPr lang="en-GB" sz="2000" dirty="0" smtClean="0">
                <a:latin typeface="Arial Rounded MT Bold" panose="020F0704030504030204" pitchFamily="34" charset="0"/>
              </a:rPr>
              <a:t>First published in 1999.</a:t>
            </a:r>
          </a:p>
          <a:p>
            <a:endParaRPr lang="en-GB" sz="2000" dirty="0">
              <a:latin typeface="Arial Rounded MT Bold" panose="020F0704030504030204" pitchFamily="34" charset="0"/>
            </a:endParaRPr>
          </a:p>
          <a:p>
            <a:r>
              <a:rPr lang="en-GB" sz="2000" dirty="0" smtClean="0">
                <a:latin typeface="Arial Rounded MT Bold" panose="020F0704030504030204" pitchFamily="34" charset="0"/>
              </a:rPr>
              <a:t>Working Together 2023 replaces Working Together 2018</a:t>
            </a:r>
            <a:endParaRPr lang="en-GB" sz="2000" dirty="0">
              <a:latin typeface="Arial Rounded MT Bold" panose="020F0704030504030204" pitchFamily="34" charset="0"/>
            </a:endParaRPr>
          </a:p>
        </p:txBody>
      </p:sp>
      <p:pic>
        <p:nvPicPr>
          <p:cNvPr id="2" name="Picture 1"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31826" y="1106694"/>
            <a:ext cx="4067513" cy="5553456"/>
          </a:xfrm>
          <a:prstGeom prst="rect">
            <a:avLst/>
          </a:prstGeom>
        </p:spPr>
      </p:pic>
    </p:spTree>
    <p:extLst>
      <p:ext uri="{BB962C8B-B14F-4D97-AF65-F5344CB8AC3E}">
        <p14:creationId xmlns:p14="http://schemas.microsoft.com/office/powerpoint/2010/main" val="2956070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153481" y="106920"/>
            <a:ext cx="9673271" cy="1384995"/>
          </a:xfrm>
          <a:prstGeom prst="rect">
            <a:avLst/>
          </a:prstGeom>
          <a:noFill/>
        </p:spPr>
        <p:txBody>
          <a:bodyPr wrap="square" rtlCol="0">
            <a:spAutoFit/>
          </a:bodyPr>
          <a:lstStyle/>
          <a:p>
            <a:r>
              <a:rPr lang="en-GB" sz="3200" dirty="0" smtClean="0">
                <a:latin typeface="Arial Rounded MT Bold" panose="020F0704030504030204" pitchFamily="34" charset="0"/>
              </a:rPr>
              <a:t>Working Together to Safeguard Children 2023 - changes</a:t>
            </a:r>
            <a:endParaRPr lang="en-GB" sz="2000" dirty="0" smtClean="0">
              <a:latin typeface="Arial Rounded MT Bold" panose="020F0704030504030204" pitchFamily="34" charset="0"/>
            </a:endParaRPr>
          </a:p>
          <a:p>
            <a:endParaRPr lang="en-GB" sz="2000" dirty="0" smtClean="0">
              <a:latin typeface="Arial Rounded MT Bold" panose="020F0704030504030204" pitchFamily="34" charset="0"/>
            </a:endParaRPr>
          </a:p>
        </p:txBody>
      </p:sp>
      <p:sp>
        <p:nvSpPr>
          <p:cNvPr id="4" name="TextBox 3">
            <a:extLst>
              <a:ext uri="{FF2B5EF4-FFF2-40B4-BE49-F238E27FC236}">
                <a16:creationId xmlns:a16="http://schemas.microsoft.com/office/drawing/2014/main" id="{3B67B8AC-EB8B-1BAE-031C-A13284E725CC}"/>
              </a:ext>
            </a:extLst>
          </p:cNvPr>
          <p:cNvSpPr txBox="1"/>
          <p:nvPr/>
        </p:nvSpPr>
        <p:spPr>
          <a:xfrm>
            <a:off x="2094101" y="4855043"/>
            <a:ext cx="9771321" cy="542999"/>
          </a:xfrm>
          <a:prstGeom prst="roundRect">
            <a:avLst/>
          </a:prstGeom>
          <a:solidFill>
            <a:srgbClr val="E97132">
              <a:lumMod val="20000"/>
              <a:lumOff val="80000"/>
            </a:srgbClr>
          </a:solidFill>
          <a:ln w="19050" cap="flat" cmpd="sng" algn="ctr">
            <a:solidFill>
              <a:srgbClr val="E97132">
                <a:lumMod val="20000"/>
                <a:lumOff val="80000"/>
              </a:srgbClr>
            </a:solidFill>
            <a:prstDash val="solid"/>
            <a:miter lim="800000"/>
          </a:ln>
          <a:effectLst/>
        </p:spPr>
        <p:txBody>
          <a:bodyPr rtlCol="0" anchor="ctr"/>
          <a:lstStyle>
            <a:defPPr>
              <a:defRPr lang="en-US"/>
            </a:defPPr>
            <a:lvl1pPr>
              <a:defRPr sz="1200" u="sng">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1" indent="0"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srgbClr val="0E2841"/>
                </a:solidFill>
                <a:effectLst/>
                <a:uLnTx/>
                <a:uFillTx/>
                <a:latin typeface="Arial" panose="020B0604020202020204" pitchFamily="34" charset="0"/>
                <a:ea typeface="+mn-ea"/>
                <a:cs typeface="Arial" panose="020B0604020202020204" pitchFamily="34" charset="0"/>
              </a:rPr>
              <a:t>factual changes to align with legislation and guidance; Prison and Probation sections highlights the mutual benefits of exchanging information with children’s social care</a:t>
            </a:r>
          </a:p>
        </p:txBody>
      </p:sp>
      <p:sp>
        <p:nvSpPr>
          <p:cNvPr id="5" name="Rectangle: Rounded Corners 4">
            <a:extLst>
              <a:ext uri="{FF2B5EF4-FFF2-40B4-BE49-F238E27FC236}">
                <a16:creationId xmlns:a16="http://schemas.microsoft.com/office/drawing/2014/main" id="{53DE796C-00CC-B261-4F19-A1B2C4CC3F13}"/>
              </a:ext>
            </a:extLst>
          </p:cNvPr>
          <p:cNvSpPr/>
          <p:nvPr/>
        </p:nvSpPr>
        <p:spPr>
          <a:xfrm>
            <a:off x="2094101" y="1217167"/>
            <a:ext cx="9771321" cy="549495"/>
          </a:xfrm>
          <a:prstGeom prst="roundRect">
            <a:avLst/>
          </a:prstGeom>
          <a:solidFill>
            <a:srgbClr val="E97132">
              <a:lumMod val="20000"/>
              <a:lumOff val="80000"/>
            </a:srgbClr>
          </a:solidFill>
          <a:ln w="19050" cap="flat" cmpd="sng" algn="ctr">
            <a:solidFill>
              <a:srgbClr val="E97132">
                <a:lumMod val="20000"/>
                <a:lumOff val="80000"/>
              </a:srgbClr>
            </a:solidFill>
            <a:prstDash val="solid"/>
            <a:miter lim="800000"/>
          </a:ln>
          <a:effectLst/>
        </p:spPr>
        <p:txBody>
          <a:bodyPr numCol="1" rtlCol="0" anchor="ctr"/>
          <a:lstStyle/>
          <a:p>
            <a:pPr marL="0" marR="0" lvl="1" indent="0" defTabSz="914400" eaLnBrk="1" fontAlgn="auto" latinLnBrk="0" hangingPunct="1">
              <a:lnSpc>
                <a:spcPct val="100000"/>
              </a:lnSpc>
              <a:spcBef>
                <a:spcPts val="0"/>
              </a:spcBef>
              <a:spcAft>
                <a:spcPts val="0"/>
              </a:spcAft>
              <a:buClrTx/>
              <a:buSzTx/>
              <a:buFontTx/>
              <a:buNone/>
              <a:tabLst/>
              <a:defRPr/>
            </a:pPr>
            <a:r>
              <a:rPr kumimoji="0" lang="en-GB" sz="1400" b="0" i="0" u="none" strike="noStrike" kern="100" cap="none" spc="0" normalizeH="0" baseline="0" noProof="0" dirty="0" smtClean="0">
                <a:ln>
                  <a:noFill/>
                </a:ln>
                <a:solidFill>
                  <a:srgbClr val="0E2841"/>
                </a:solidFill>
                <a:effectLst/>
                <a:uLnTx/>
                <a:uFillTx/>
                <a:latin typeface="Arial" panose="020B0604020202020204" pitchFamily="34" charset="0"/>
                <a:ea typeface="+mn-ea"/>
                <a:cs typeface="Arial" panose="020B0604020202020204" pitchFamily="34" charset="0"/>
              </a:rPr>
              <a:t>introduces principles for working with parents and carers, s</a:t>
            </a:r>
            <a:r>
              <a:rPr kumimoji="0" lang="en-GB" sz="1400" b="0" i="0" u="none" strike="noStrike" kern="0" cap="none" spc="0" normalizeH="0" baseline="0" noProof="0" dirty="0" smtClean="0">
                <a:ln>
                  <a:noFill/>
                </a:ln>
                <a:solidFill>
                  <a:srgbClr val="0E2841"/>
                </a:solidFill>
                <a:effectLst/>
                <a:uLnTx/>
                <a:uFillTx/>
                <a:latin typeface="Arial" panose="020B0604020202020204" pitchFamily="34" charset="0"/>
                <a:ea typeface="+mn-ea"/>
                <a:cs typeface="Arial" panose="020B0604020202020204" pitchFamily="34" charset="0"/>
              </a:rPr>
              <a:t>ets expectations for multi-agency working that apply to all individuals, agencies and organisations</a:t>
            </a:r>
          </a:p>
        </p:txBody>
      </p:sp>
      <p:sp>
        <p:nvSpPr>
          <p:cNvPr id="6" name="Rectangle: Rounded Corners 7">
            <a:extLst>
              <a:ext uri="{FF2B5EF4-FFF2-40B4-BE49-F238E27FC236}">
                <a16:creationId xmlns:a16="http://schemas.microsoft.com/office/drawing/2014/main" id="{56866334-501A-6A95-F3F9-D918E4F10EB2}"/>
              </a:ext>
            </a:extLst>
          </p:cNvPr>
          <p:cNvSpPr/>
          <p:nvPr/>
        </p:nvSpPr>
        <p:spPr>
          <a:xfrm>
            <a:off x="2094101" y="1896740"/>
            <a:ext cx="9771321" cy="1067215"/>
          </a:xfrm>
          <a:prstGeom prst="roundRect">
            <a:avLst/>
          </a:prstGeom>
          <a:solidFill>
            <a:srgbClr val="E97132">
              <a:lumMod val="20000"/>
              <a:lumOff val="80000"/>
            </a:srgbClr>
          </a:solidFill>
          <a:ln w="19050" cap="flat" cmpd="sng" algn="ctr">
            <a:solidFill>
              <a:srgbClr val="E97132">
                <a:lumMod val="20000"/>
                <a:lumOff val="80000"/>
              </a:srgbClr>
            </a:solidFill>
            <a:prstDash val="solid"/>
            <a:miter lim="800000"/>
          </a:ln>
          <a:effectLst/>
        </p:spPr>
        <p:txBody>
          <a:bodyPr rtlCol="0" anchor="ctr"/>
          <a:lstStyle/>
          <a:p>
            <a:pPr marL="628635" marR="0" lvl="1" indent="-171446"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00" cap="none" spc="0" normalizeH="0" baseline="0" noProof="0" dirty="0" smtClean="0">
                <a:ln>
                  <a:noFill/>
                </a:ln>
                <a:solidFill>
                  <a:srgbClr val="0E2841"/>
                </a:solidFill>
                <a:effectLst/>
                <a:uLnTx/>
                <a:uFillTx/>
                <a:latin typeface="Arial" panose="020B0604020202020204" pitchFamily="34" charset="0"/>
                <a:ea typeface="Arial" panose="020B0604020202020204" pitchFamily="34" charset="0"/>
                <a:cs typeface="Arial" panose="020B0604020202020204" pitchFamily="34" charset="0"/>
              </a:rPr>
              <a:t>strengthens how safeguarding partners work together and with relevant agencies </a:t>
            </a:r>
          </a:p>
          <a:p>
            <a:pPr marL="628635" marR="0" lvl="1" indent="-171446"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00" cap="none" spc="0" normalizeH="0" baseline="0" noProof="0" dirty="0" smtClean="0">
                <a:ln>
                  <a:noFill/>
                </a:ln>
                <a:solidFill>
                  <a:srgbClr val="0E2841"/>
                </a:solidFill>
                <a:effectLst/>
                <a:uLnTx/>
                <a:uFillTx/>
                <a:latin typeface="Arial" panose="020B0604020202020204" pitchFamily="34" charset="0"/>
                <a:ea typeface="+mn-ea"/>
                <a:cs typeface="Arial" panose="020B0604020202020204" pitchFamily="34" charset="0"/>
              </a:rPr>
              <a:t>clarifies </a:t>
            </a:r>
            <a:r>
              <a:rPr kumimoji="0" lang="en-GB" sz="1400" b="0" i="0" u="none" strike="noStrike" kern="0" cap="none" spc="0" normalizeH="0" baseline="0" noProof="0" dirty="0" smtClean="0">
                <a:ln>
                  <a:noFill/>
                </a:ln>
                <a:solidFill>
                  <a:srgbClr val="0E2841"/>
                </a:solidFill>
                <a:effectLst/>
                <a:uLnTx/>
                <a:uFillTx/>
                <a:latin typeface="Arial" panose="020B0604020202020204" pitchFamily="34" charset="0"/>
                <a:ea typeface="+mn-ea"/>
                <a:cs typeface="Arial" panose="020B0604020202020204" pitchFamily="34" charset="0"/>
              </a:rPr>
              <a:t>roles and responsibilities of safeguarding partners and </a:t>
            </a:r>
            <a:r>
              <a:rPr kumimoji="0" lang="en-GB" sz="1400" b="0" i="0" u="none" strike="noStrike" kern="100" cap="none" spc="0" normalizeH="0" baseline="0" noProof="0" dirty="0" smtClean="0">
                <a:ln>
                  <a:noFill/>
                </a:ln>
                <a:solidFill>
                  <a:srgbClr val="0E2841"/>
                </a:solidFill>
                <a:effectLst/>
                <a:uLnTx/>
                <a:uFillTx/>
                <a:latin typeface="Arial" panose="020B0604020202020204" pitchFamily="34" charset="0"/>
                <a:ea typeface="Arial" panose="020B0604020202020204" pitchFamily="34" charset="0"/>
                <a:cs typeface="Arial" panose="020B0604020202020204" pitchFamily="34" charset="0"/>
              </a:rPr>
              <a:t>introduces the partnership chair role</a:t>
            </a:r>
          </a:p>
          <a:p>
            <a:pPr marL="628635" marR="0" lvl="1" indent="-171446"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0" cap="none" spc="0" normalizeH="0" baseline="0" noProof="0" dirty="0" smtClean="0">
                <a:ln>
                  <a:noFill/>
                </a:ln>
                <a:solidFill>
                  <a:srgbClr val="0E2841"/>
                </a:solidFill>
                <a:effectLst/>
                <a:uLnTx/>
                <a:uFillTx/>
                <a:latin typeface="Arial" panose="020B0604020202020204" pitchFamily="34" charset="0"/>
                <a:ea typeface="+mn-ea"/>
                <a:cs typeface="Arial" panose="020B0604020202020204" pitchFamily="34" charset="0"/>
              </a:rPr>
              <a:t>emphasises the role of education, and engaging VCSE orgs and sports clubs in local arrangements </a:t>
            </a:r>
          </a:p>
          <a:p>
            <a:pPr marL="628635" marR="0" lvl="1" indent="-171446"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0" cap="none" spc="0" normalizeH="0" baseline="0" noProof="0" dirty="0" smtClean="0">
                <a:ln>
                  <a:noFill/>
                </a:ln>
                <a:solidFill>
                  <a:srgbClr val="0E2841"/>
                </a:solidFill>
                <a:effectLst/>
                <a:uLnTx/>
                <a:uFillTx/>
                <a:latin typeface="Arial" panose="020B0604020202020204" pitchFamily="34" charset="0"/>
                <a:ea typeface="+mn-ea"/>
                <a:cs typeface="Arial" panose="020B0604020202020204" pitchFamily="34" charset="0"/>
              </a:rPr>
              <a:t>strengthening accountability around information sharing, independent scrutiny, funding, and reporting</a:t>
            </a:r>
          </a:p>
        </p:txBody>
      </p:sp>
      <p:sp>
        <p:nvSpPr>
          <p:cNvPr id="7" name="Rectangle: Rounded Corners 8">
            <a:extLst>
              <a:ext uri="{FF2B5EF4-FFF2-40B4-BE49-F238E27FC236}">
                <a16:creationId xmlns:a16="http://schemas.microsoft.com/office/drawing/2014/main" id="{EC65C06D-20F3-CA47-61D5-79FF65E3F4C7}"/>
              </a:ext>
            </a:extLst>
          </p:cNvPr>
          <p:cNvSpPr/>
          <p:nvPr/>
        </p:nvSpPr>
        <p:spPr>
          <a:xfrm>
            <a:off x="2094101" y="3086475"/>
            <a:ext cx="9771321" cy="1657124"/>
          </a:xfrm>
          <a:prstGeom prst="roundRect">
            <a:avLst/>
          </a:prstGeom>
          <a:solidFill>
            <a:srgbClr val="E97132">
              <a:lumMod val="20000"/>
              <a:lumOff val="80000"/>
            </a:srgbClr>
          </a:solidFill>
          <a:ln w="19050" cap="flat" cmpd="sng" algn="ctr">
            <a:solidFill>
              <a:srgbClr val="E97132">
                <a:lumMod val="20000"/>
                <a:lumOff val="80000"/>
              </a:srgbClr>
            </a:solidFill>
            <a:prstDash val="solid"/>
            <a:miter lim="800000"/>
          </a:ln>
          <a:effectLst/>
        </p:spPr>
        <p:txBody>
          <a:bodyPr rtlCol="0" anchor="ctr"/>
          <a:lstStyle/>
          <a:p>
            <a:pPr marL="628635" marR="0" lvl="1" indent="-171446" defTabSz="685766"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0" cap="none" spc="0" normalizeH="0" baseline="0" noProof="0" dirty="0">
                <a:ln>
                  <a:noFill/>
                </a:ln>
                <a:solidFill>
                  <a:srgbClr val="0E2841"/>
                </a:solidFill>
                <a:effectLst/>
                <a:uLnTx/>
                <a:uFillTx/>
                <a:latin typeface="Arial" panose="020B0604020202020204" pitchFamily="34" charset="0"/>
                <a:ea typeface="+mn-ea"/>
                <a:cs typeface="Arial" panose="020B0604020202020204" pitchFamily="34" charset="0"/>
              </a:rPr>
              <a:t>strengthens the role of education and childcare settings in supporting children and keeping them safe</a:t>
            </a:r>
          </a:p>
          <a:p>
            <a:pPr marL="628635" marR="0" lvl="1" indent="-171446" defTabSz="685766"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0" cap="none" spc="0" normalizeH="0" baseline="0" noProof="0" dirty="0">
                <a:ln>
                  <a:noFill/>
                </a:ln>
                <a:solidFill>
                  <a:srgbClr val="0E2841"/>
                </a:solidFill>
                <a:effectLst/>
                <a:uLnTx/>
                <a:uFillTx/>
                <a:latin typeface="Arial" panose="020B0604020202020204" pitchFamily="34" charset="0"/>
                <a:ea typeface="+mn-ea"/>
                <a:cs typeface="Arial" panose="020B0604020202020204" pitchFamily="34" charset="0"/>
              </a:rPr>
              <a:t>improves family network engagement in decision making and supporting children</a:t>
            </a:r>
            <a:endParaRPr kumimoji="0" lang="en-GB" sz="1400" b="1" i="0" u="none" strike="noStrike" kern="0" cap="none" spc="0" normalizeH="0" baseline="0" noProof="0" dirty="0">
              <a:ln>
                <a:noFill/>
              </a:ln>
              <a:solidFill>
                <a:srgbClr val="0E2841"/>
              </a:solidFill>
              <a:effectLst/>
              <a:uLnTx/>
              <a:uFillTx/>
              <a:latin typeface="Arial" panose="020B0604020202020204" pitchFamily="34" charset="0"/>
              <a:ea typeface="+mn-ea"/>
              <a:cs typeface="Arial" panose="020B0604020202020204" pitchFamily="34" charset="0"/>
            </a:endParaRPr>
          </a:p>
          <a:p>
            <a:pPr marL="628635" marR="0" lvl="1" indent="-171446" defTabSz="685766"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0" cap="none" spc="0" normalizeH="0" baseline="0" noProof="0" dirty="0">
                <a:ln>
                  <a:noFill/>
                </a:ln>
                <a:solidFill>
                  <a:srgbClr val="0E2841"/>
                </a:solidFill>
                <a:effectLst/>
                <a:uLnTx/>
                <a:uFillTx/>
                <a:latin typeface="Arial" panose="020B0604020202020204" pitchFamily="34" charset="0"/>
                <a:ea typeface="+mn-ea"/>
                <a:cs typeface="Arial" panose="020B0604020202020204" pitchFamily="34" charset="0"/>
              </a:rPr>
              <a:t>clarifies a broader range of practitioners working with children and families under section 17</a:t>
            </a:r>
          </a:p>
          <a:p>
            <a:pPr marL="628635" marR="0" lvl="1" indent="-171446" defTabSz="685766"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0" cap="none" spc="0" normalizeH="0" baseline="0" noProof="0" dirty="0">
                <a:ln>
                  <a:noFill/>
                </a:ln>
                <a:solidFill>
                  <a:srgbClr val="0E2841"/>
                </a:solidFill>
                <a:effectLst/>
                <a:uLnTx/>
                <a:uFillTx/>
                <a:latin typeface="Arial" panose="020B0604020202020204" pitchFamily="34" charset="0"/>
                <a:ea typeface="+mn-ea"/>
                <a:cs typeface="Arial" panose="020B0604020202020204" pitchFamily="34" charset="0"/>
              </a:rPr>
              <a:t>clarifies support for disabled children and their families, children in mother and baby units (in prisons) and children at risk from people in prison and people supervised by the probation service</a:t>
            </a:r>
            <a:endParaRPr kumimoji="0" lang="en-GB" sz="1400" b="1" i="0" u="none" strike="noStrike" kern="0" cap="none" spc="0" normalizeH="0" baseline="0" noProof="0" dirty="0">
              <a:ln>
                <a:noFill/>
              </a:ln>
              <a:solidFill>
                <a:srgbClr val="0E2841"/>
              </a:solidFill>
              <a:effectLst/>
              <a:uLnTx/>
              <a:uFillTx/>
              <a:latin typeface="Arial" panose="020B0604020202020204" pitchFamily="34" charset="0"/>
              <a:ea typeface="+mn-ea"/>
              <a:cs typeface="Arial" panose="020B0604020202020204" pitchFamily="34" charset="0"/>
            </a:endParaRPr>
          </a:p>
          <a:p>
            <a:pPr marL="628635" marR="0" lvl="1" indent="-171446" defTabSz="685766"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0" cap="none" spc="0" normalizeH="0" baseline="0" noProof="0" dirty="0">
                <a:ln>
                  <a:noFill/>
                </a:ln>
                <a:solidFill>
                  <a:srgbClr val="0E2841"/>
                </a:solidFill>
                <a:effectLst/>
                <a:uLnTx/>
                <a:uFillTx/>
                <a:latin typeface="Arial" panose="020B0604020202020204" pitchFamily="34" charset="0"/>
                <a:ea typeface="+mn-ea"/>
                <a:cs typeface="Arial" panose="020B0604020202020204" pitchFamily="34" charset="0"/>
              </a:rPr>
              <a:t>introduces new national multi-agency child protection standards</a:t>
            </a:r>
          </a:p>
          <a:p>
            <a:pPr marL="628635" marR="0" lvl="1" indent="-171446" defTabSz="685766"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0" cap="none" spc="0" normalizeH="0" baseline="0" noProof="0" dirty="0">
                <a:ln>
                  <a:noFill/>
                </a:ln>
                <a:solidFill>
                  <a:srgbClr val="0E2841"/>
                </a:solidFill>
                <a:effectLst/>
                <a:uLnTx/>
                <a:uFillTx/>
                <a:latin typeface="Arial" panose="020B0604020202020204" pitchFamily="34" charset="0"/>
                <a:ea typeface="+mn-ea"/>
                <a:cs typeface="Arial" panose="020B0604020202020204" pitchFamily="34" charset="0"/>
              </a:rPr>
              <a:t>clarifies the multi-agency response to all forms of abuse and exploitation from outside the home</a:t>
            </a:r>
            <a:endParaRPr kumimoji="0" lang="en-GB" sz="1400" b="1" i="0" u="none" strike="sngStrike" kern="0" cap="none" spc="0" normalizeH="0" baseline="0" noProof="0" dirty="0">
              <a:ln>
                <a:noFill/>
              </a:ln>
              <a:solidFill>
                <a:srgbClr val="0E2841"/>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38E4C4FD-A082-643A-495D-FAB76828547B}"/>
              </a:ext>
            </a:extLst>
          </p:cNvPr>
          <p:cNvSpPr txBox="1"/>
          <p:nvPr/>
        </p:nvSpPr>
        <p:spPr>
          <a:xfrm>
            <a:off x="2094101" y="5543498"/>
            <a:ext cx="9771321" cy="664419"/>
          </a:xfrm>
          <a:prstGeom prst="roundRect">
            <a:avLst/>
          </a:prstGeom>
          <a:solidFill>
            <a:srgbClr val="E97132">
              <a:lumMod val="20000"/>
              <a:lumOff val="80000"/>
            </a:srgbClr>
          </a:solidFill>
          <a:ln w="19050" cap="flat" cmpd="sng" algn="ctr">
            <a:solidFill>
              <a:srgbClr val="E97132">
                <a:lumMod val="20000"/>
                <a:lumOff val="80000"/>
              </a:srgbClr>
            </a:solidFill>
            <a:prstDash val="solid"/>
            <a:miter lim="800000"/>
          </a:ln>
          <a:effectLst/>
        </p:spPr>
        <p:txBody>
          <a:bodyPr rtlCol="0" anchor="ctr"/>
          <a:lstStyle>
            <a:defPPr>
              <a:defRPr lang="en-US"/>
            </a:defPPr>
            <a:lvl1pPr>
              <a:defRPr sz="1200" u="sng">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1" indent="0"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a:ln>
                  <a:noFill/>
                </a:ln>
                <a:solidFill>
                  <a:srgbClr val="0E2841"/>
                </a:solidFill>
                <a:effectLst/>
                <a:uLnTx/>
                <a:uFillTx/>
                <a:latin typeface="Arial" panose="020B0604020202020204" pitchFamily="34" charset="0"/>
                <a:ea typeface="+mn-ea"/>
                <a:cs typeface="Arial" panose="020B0604020202020204" pitchFamily="34" charset="0"/>
              </a:rPr>
              <a:t>clarifying the expectation for local authorities to keep in touch with care leavers over the age of 21, and the non-mandatory reporting of care leaver deaths up to age 25. </a:t>
            </a:r>
          </a:p>
        </p:txBody>
      </p:sp>
      <p:sp>
        <p:nvSpPr>
          <p:cNvPr id="10" name="TextBox 9">
            <a:extLst>
              <a:ext uri="{FF2B5EF4-FFF2-40B4-BE49-F238E27FC236}">
                <a16:creationId xmlns:a16="http://schemas.microsoft.com/office/drawing/2014/main" id="{E2AEA848-75CB-7849-06CA-B8DCBAD995EB}"/>
              </a:ext>
            </a:extLst>
          </p:cNvPr>
          <p:cNvSpPr txBox="1"/>
          <p:nvPr/>
        </p:nvSpPr>
        <p:spPr>
          <a:xfrm>
            <a:off x="2094101" y="6337811"/>
            <a:ext cx="9771321" cy="403051"/>
          </a:xfrm>
          <a:prstGeom prst="roundRect">
            <a:avLst/>
          </a:prstGeom>
          <a:solidFill>
            <a:srgbClr val="E97132">
              <a:lumMod val="20000"/>
              <a:lumOff val="80000"/>
            </a:srgbClr>
          </a:solidFill>
          <a:ln w="19050" cap="flat" cmpd="sng" algn="ctr">
            <a:solidFill>
              <a:srgbClr val="E97132">
                <a:lumMod val="20000"/>
                <a:lumOff val="80000"/>
              </a:srgbClr>
            </a:solidFill>
            <a:prstDash val="solid"/>
            <a:miter lim="800000"/>
          </a:ln>
          <a:effectLst/>
        </p:spPr>
        <p:txBody>
          <a:bodyPr rtlCol="0" anchor="ctr"/>
          <a:lstStyle>
            <a:defPPr>
              <a:defRPr lang="en-US"/>
            </a:defPPr>
            <a:lvl1pPr>
              <a:defRPr sz="1200" u="sng">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1" indent="0"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srgbClr val="0E2841"/>
                </a:solidFill>
                <a:effectLst/>
                <a:uLnTx/>
                <a:uFillTx/>
                <a:latin typeface="Arial" panose="020B0604020202020204" pitchFamily="34" charset="0"/>
                <a:ea typeface="+mn-ea"/>
                <a:cs typeface="Arial" panose="020B0604020202020204" pitchFamily="34" charset="0"/>
              </a:rPr>
              <a:t>factual changes to align with legislation, statutory and operational guidance published since 2018.</a:t>
            </a:r>
          </a:p>
        </p:txBody>
      </p:sp>
      <p:sp>
        <p:nvSpPr>
          <p:cNvPr id="11" name="Rectangle 10">
            <a:extLst>
              <a:ext uri="{FF2B5EF4-FFF2-40B4-BE49-F238E27FC236}">
                <a16:creationId xmlns:a16="http://schemas.microsoft.com/office/drawing/2014/main" id="{6072C17E-3824-BFEE-6520-3BC16D893F42}"/>
              </a:ext>
            </a:extLst>
          </p:cNvPr>
          <p:cNvSpPr/>
          <p:nvPr/>
        </p:nvSpPr>
        <p:spPr>
          <a:xfrm>
            <a:off x="244832" y="1896740"/>
            <a:ext cx="1757918" cy="1067215"/>
          </a:xfrm>
          <a:prstGeom prst="rect">
            <a:avLst/>
          </a:prstGeom>
          <a:solidFill>
            <a:srgbClr val="E97132"/>
          </a:solidFill>
          <a:ln w="19050" cap="flat" cmpd="sng" algn="ctr">
            <a:solidFill>
              <a:srgbClr val="E97132"/>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1" i="0" u="none" strike="noStrike" kern="100" cap="none" spc="0" normalizeH="0" baseline="0" noProof="0" dirty="0" smtClean="0">
                <a:ln>
                  <a:noFill/>
                </a:ln>
                <a:solidFill>
                  <a:srgbClr val="E8E8E8"/>
                </a:solidFill>
                <a:effectLst/>
                <a:uLnTx/>
                <a:uFillTx/>
                <a:latin typeface="Arial" panose="020B0604020202020204" pitchFamily="34" charset="0"/>
                <a:ea typeface="+mn-ea"/>
                <a:cs typeface="Arial" panose="020B0604020202020204" pitchFamily="34" charset="0"/>
              </a:rPr>
              <a:t>Chapter 2 - Multi-agency safeguarding arrangements</a:t>
            </a:r>
            <a:r>
              <a:rPr kumimoji="0" lang="en-GB" sz="1200" b="1" i="0" u="none" strike="noStrike" kern="0" cap="none" spc="0" normalizeH="0" baseline="0" noProof="0" dirty="0" smtClean="0">
                <a:ln>
                  <a:noFill/>
                </a:ln>
                <a:solidFill>
                  <a:srgbClr val="E8E8E8"/>
                </a:solidFill>
                <a:effectLst/>
                <a:uLnTx/>
                <a:uFillTx/>
                <a:latin typeface="Arial" panose="020B0604020202020204" pitchFamily="34" charset="0"/>
                <a:ea typeface="+mn-ea"/>
                <a:cs typeface="Arial" panose="020B0604020202020204" pitchFamily="34" charset="0"/>
              </a:rPr>
              <a:t>:</a:t>
            </a:r>
            <a:endParaRPr kumimoji="0" lang="en-GB" sz="1200" b="0" i="0" u="none" strike="noStrike" kern="0" cap="none" spc="0" normalizeH="0" baseline="0" noProof="0" dirty="0" smtClean="0">
              <a:ln>
                <a:noFill/>
              </a:ln>
              <a:solidFill>
                <a:srgbClr val="E8E8E8"/>
              </a:solidFill>
              <a:effectLst/>
              <a:uLnTx/>
              <a:uFillTx/>
              <a:latin typeface="Arial" panose="020B0604020202020204"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799A54C7-3381-DBA8-C705-43DB74591A2B}"/>
              </a:ext>
            </a:extLst>
          </p:cNvPr>
          <p:cNvSpPr/>
          <p:nvPr/>
        </p:nvSpPr>
        <p:spPr>
          <a:xfrm>
            <a:off x="244832" y="1217167"/>
            <a:ext cx="1757918" cy="549495"/>
          </a:xfrm>
          <a:prstGeom prst="rect">
            <a:avLst/>
          </a:prstGeom>
          <a:solidFill>
            <a:srgbClr val="E97132"/>
          </a:solidFill>
          <a:ln w="19050" cap="flat" cmpd="sng" algn="ctr">
            <a:solidFill>
              <a:srgbClr val="E97132"/>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smtClean="0">
                <a:ln>
                  <a:noFill/>
                </a:ln>
                <a:solidFill>
                  <a:srgbClr val="E8E8E8"/>
                </a:solidFill>
                <a:effectLst/>
                <a:uLnTx/>
                <a:uFillTx/>
                <a:latin typeface="Arial" panose="020B0604020202020204" pitchFamily="34" charset="0"/>
                <a:ea typeface="+mn-ea"/>
                <a:cs typeface="Arial" panose="020B0604020202020204" pitchFamily="34" charset="0"/>
              </a:rPr>
              <a:t>Chapter 1 - A Shared Responsibility:</a:t>
            </a:r>
            <a:endParaRPr kumimoji="0" lang="en-GB" sz="1200" b="0" i="0" u="none" strike="noStrike" kern="0" cap="none" spc="0" normalizeH="0" baseline="0" noProof="0" dirty="0" smtClean="0">
              <a:ln>
                <a:noFill/>
              </a:ln>
              <a:solidFill>
                <a:srgbClr val="E8E8E8"/>
              </a:solidFill>
              <a:effectLst/>
              <a:uLnTx/>
              <a:uFillTx/>
              <a:latin typeface="Arial" panose="020B0604020202020204" pitchFamily="34" charset="0"/>
              <a:ea typeface="+mn-ea"/>
              <a:cs typeface="Arial" panose="020B0604020202020204" pitchFamily="34" charset="0"/>
            </a:endParaRPr>
          </a:p>
        </p:txBody>
      </p:sp>
      <p:sp>
        <p:nvSpPr>
          <p:cNvPr id="13" name="Rectangle 12">
            <a:extLst>
              <a:ext uri="{FF2B5EF4-FFF2-40B4-BE49-F238E27FC236}">
                <a16:creationId xmlns:a16="http://schemas.microsoft.com/office/drawing/2014/main" id="{E5F0F704-B71A-379E-E749-3ABA6F04071B}"/>
              </a:ext>
            </a:extLst>
          </p:cNvPr>
          <p:cNvSpPr/>
          <p:nvPr/>
        </p:nvSpPr>
        <p:spPr>
          <a:xfrm>
            <a:off x="244832" y="3094033"/>
            <a:ext cx="1757918" cy="1649564"/>
          </a:xfrm>
          <a:prstGeom prst="rect">
            <a:avLst/>
          </a:prstGeom>
          <a:solidFill>
            <a:srgbClr val="E97132"/>
          </a:solidFill>
          <a:ln w="19050" cap="flat" cmpd="sng" algn="ctr">
            <a:solidFill>
              <a:srgbClr val="E97132"/>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smtClean="0">
                <a:ln>
                  <a:noFill/>
                </a:ln>
                <a:solidFill>
                  <a:srgbClr val="E8E8E8"/>
                </a:solidFill>
                <a:effectLst/>
                <a:uLnTx/>
                <a:uFillTx/>
                <a:latin typeface="Arial" panose="020B0604020202020204" pitchFamily="34" charset="0"/>
                <a:ea typeface="+mn-ea"/>
                <a:cs typeface="Arial" panose="020B0604020202020204" pitchFamily="34" charset="0"/>
              </a:rPr>
              <a:t>Chapter 3 - Providing help, support and protection: </a:t>
            </a:r>
          </a:p>
        </p:txBody>
      </p:sp>
      <p:sp>
        <p:nvSpPr>
          <p:cNvPr id="14" name="Rectangle 13">
            <a:extLst>
              <a:ext uri="{FF2B5EF4-FFF2-40B4-BE49-F238E27FC236}">
                <a16:creationId xmlns:a16="http://schemas.microsoft.com/office/drawing/2014/main" id="{6E4672BA-3EBB-D21A-F454-C17F065A3950}"/>
              </a:ext>
            </a:extLst>
          </p:cNvPr>
          <p:cNvSpPr/>
          <p:nvPr/>
        </p:nvSpPr>
        <p:spPr>
          <a:xfrm>
            <a:off x="244832" y="5543498"/>
            <a:ext cx="1757918" cy="664419"/>
          </a:xfrm>
          <a:prstGeom prst="rect">
            <a:avLst/>
          </a:prstGeom>
          <a:solidFill>
            <a:srgbClr val="E97132"/>
          </a:solidFill>
          <a:ln w="19050" cap="flat" cmpd="sng" algn="ctr">
            <a:solidFill>
              <a:srgbClr val="E97132"/>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100" cap="none" spc="0" normalizeH="0" baseline="0" noProof="0" smtClean="0">
                <a:ln>
                  <a:noFill/>
                </a:ln>
                <a:solidFill>
                  <a:srgbClr val="E8E8E8"/>
                </a:solidFill>
                <a:effectLst/>
                <a:uLnTx/>
                <a:uFillTx/>
                <a:latin typeface="Arial" panose="020B0604020202020204" pitchFamily="34" charset="0"/>
                <a:ea typeface="+mn-ea"/>
                <a:cs typeface="Arial" panose="020B0604020202020204" pitchFamily="34" charset="0"/>
              </a:rPr>
              <a:t>Chapter 5 - Learning from serious child safeguarding incidents</a:t>
            </a:r>
            <a:r>
              <a:rPr kumimoji="0" lang="en-GB" sz="1100" b="1" i="0" u="none" strike="noStrike" kern="0" cap="none" spc="0" normalizeH="0" baseline="0" noProof="0" smtClean="0">
                <a:ln>
                  <a:noFill/>
                </a:ln>
                <a:solidFill>
                  <a:srgbClr val="E8E8E8"/>
                </a:solidFill>
                <a:effectLst/>
                <a:uLnTx/>
                <a:uFillTx/>
                <a:latin typeface="Arial" panose="020B0604020202020204" pitchFamily="34" charset="0"/>
                <a:ea typeface="+mn-ea"/>
                <a:cs typeface="Arial" panose="020B0604020202020204" pitchFamily="34" charset="0"/>
              </a:rPr>
              <a:t>:</a:t>
            </a:r>
            <a:endParaRPr kumimoji="0" lang="en-GB" sz="1100" b="0" i="0" u="none" strike="noStrike" kern="0" cap="none" spc="0" normalizeH="0" baseline="0" noProof="0" smtClean="0">
              <a:ln>
                <a:noFill/>
              </a:ln>
              <a:solidFill>
                <a:srgbClr val="E8E8E8"/>
              </a:solidFill>
              <a:effectLst/>
              <a:uLnTx/>
              <a:uFillTx/>
              <a:latin typeface="Arial" panose="020B0604020202020204" pitchFamily="34" charset="0"/>
              <a:ea typeface="+mn-ea"/>
              <a:cs typeface="Arial" panose="020B0604020202020204" pitchFamily="34" charset="0"/>
            </a:endParaRPr>
          </a:p>
        </p:txBody>
      </p:sp>
      <p:sp>
        <p:nvSpPr>
          <p:cNvPr id="15" name="Rectangle 14">
            <a:extLst>
              <a:ext uri="{FF2B5EF4-FFF2-40B4-BE49-F238E27FC236}">
                <a16:creationId xmlns:a16="http://schemas.microsoft.com/office/drawing/2014/main" id="{53A0BC47-C872-EDA0-43DD-70F9F9E8FAC9}"/>
              </a:ext>
            </a:extLst>
          </p:cNvPr>
          <p:cNvSpPr/>
          <p:nvPr/>
        </p:nvSpPr>
        <p:spPr>
          <a:xfrm>
            <a:off x="244832" y="4855043"/>
            <a:ext cx="1757918" cy="542999"/>
          </a:xfrm>
          <a:prstGeom prst="rect">
            <a:avLst/>
          </a:prstGeom>
          <a:solidFill>
            <a:srgbClr val="E97132"/>
          </a:solidFill>
          <a:ln w="19050" cap="flat" cmpd="sng" algn="ctr">
            <a:solidFill>
              <a:srgbClr val="E97132"/>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1" i="0" u="none" strike="noStrike" kern="100" cap="none" spc="0" normalizeH="0" baseline="0" noProof="0" smtClean="0">
                <a:ln>
                  <a:noFill/>
                </a:ln>
                <a:solidFill>
                  <a:srgbClr val="E8E8E8"/>
                </a:solidFill>
                <a:effectLst/>
                <a:uLnTx/>
                <a:uFillTx/>
                <a:latin typeface="Arial" panose="020B0604020202020204" pitchFamily="34" charset="0"/>
                <a:ea typeface="+mn-ea"/>
                <a:cs typeface="Arial" panose="020B0604020202020204" pitchFamily="34" charset="0"/>
              </a:rPr>
              <a:t>Chapter 4 - Organisational responsibilities: </a:t>
            </a:r>
            <a:endParaRPr kumimoji="0" lang="en-GB" sz="1200" b="0" i="0" u="none" strike="noStrike" kern="0" cap="none" spc="0" normalizeH="0" baseline="0" noProof="0" smtClean="0">
              <a:ln>
                <a:noFill/>
              </a:ln>
              <a:solidFill>
                <a:srgbClr val="E8E8E8"/>
              </a:solidFill>
              <a:effectLst/>
              <a:uLnTx/>
              <a:uFillTx/>
              <a:latin typeface="Arial" panose="020B0604020202020204" pitchFamily="34" charset="0"/>
              <a:ea typeface="+mn-ea"/>
              <a:cs typeface="Arial" panose="020B0604020202020204" pitchFamily="34" charset="0"/>
            </a:endParaRPr>
          </a:p>
        </p:txBody>
      </p:sp>
      <p:sp>
        <p:nvSpPr>
          <p:cNvPr id="16" name="Rectangle 15">
            <a:extLst>
              <a:ext uri="{FF2B5EF4-FFF2-40B4-BE49-F238E27FC236}">
                <a16:creationId xmlns:a16="http://schemas.microsoft.com/office/drawing/2014/main" id="{2CE98741-43B7-C88F-0222-A0A444AA74AD}"/>
              </a:ext>
            </a:extLst>
          </p:cNvPr>
          <p:cNvSpPr/>
          <p:nvPr/>
        </p:nvSpPr>
        <p:spPr>
          <a:xfrm>
            <a:off x="244832" y="6348515"/>
            <a:ext cx="1757918" cy="392348"/>
          </a:xfrm>
          <a:prstGeom prst="rect">
            <a:avLst/>
          </a:prstGeom>
          <a:solidFill>
            <a:srgbClr val="E97132"/>
          </a:solidFill>
          <a:ln w="19050" cap="flat" cmpd="sng" algn="ctr">
            <a:solidFill>
              <a:srgbClr val="E97132"/>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1" i="0" u="none" strike="noStrike" kern="100" cap="none" spc="0" normalizeH="0" baseline="0" noProof="0" smtClean="0">
                <a:ln>
                  <a:noFill/>
                </a:ln>
                <a:solidFill>
                  <a:srgbClr val="E8E8E8"/>
                </a:solidFill>
                <a:effectLst/>
                <a:uLnTx/>
                <a:uFillTx/>
                <a:latin typeface="Arial" panose="020B0604020202020204" pitchFamily="34" charset="0"/>
                <a:ea typeface="+mn-ea"/>
                <a:cs typeface="Arial" panose="020B0604020202020204" pitchFamily="34" charset="0"/>
              </a:rPr>
              <a:t>Chapter 6 - Child Death Reviews: </a:t>
            </a:r>
            <a:endParaRPr kumimoji="0" lang="en-GB" sz="1200" b="0" i="0" u="none" strike="noStrike" kern="0" cap="none" spc="0" normalizeH="0" baseline="0" noProof="0" smtClean="0">
              <a:ln>
                <a:noFill/>
              </a:ln>
              <a:solidFill>
                <a:srgbClr val="E8E8E8"/>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56465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153481" y="106920"/>
            <a:ext cx="9673271" cy="892552"/>
          </a:xfrm>
          <a:prstGeom prst="rect">
            <a:avLst/>
          </a:prstGeom>
          <a:noFill/>
        </p:spPr>
        <p:txBody>
          <a:bodyPr wrap="square" rtlCol="0">
            <a:spAutoFit/>
          </a:bodyPr>
          <a:lstStyle/>
          <a:p>
            <a:r>
              <a:rPr lang="en-GB" sz="3200" dirty="0" smtClean="0">
                <a:latin typeface="Arial Rounded MT Bold" panose="020F0704030504030204" pitchFamily="34" charset="0"/>
              </a:rPr>
              <a:t>What this means for you</a:t>
            </a:r>
            <a:endParaRPr lang="en-GB" sz="2000" dirty="0" smtClean="0">
              <a:latin typeface="Arial Rounded MT Bold" panose="020F0704030504030204" pitchFamily="34" charset="0"/>
            </a:endParaRPr>
          </a:p>
          <a:p>
            <a:endParaRPr lang="en-GB" sz="2000" dirty="0" smtClean="0">
              <a:latin typeface="Arial Rounded MT Bold" panose="020F0704030504030204" pitchFamily="34" charset="0"/>
            </a:endParaRPr>
          </a:p>
        </p:txBody>
      </p:sp>
      <p:sp>
        <p:nvSpPr>
          <p:cNvPr id="17" name="Rectangle 16">
            <a:extLst>
              <a:ext uri="{FF2B5EF4-FFF2-40B4-BE49-F238E27FC236}">
                <a16:creationId xmlns:a16="http://schemas.microsoft.com/office/drawing/2014/main" id="{93033DCB-8B4B-628D-E2A1-44B692D08B23}"/>
              </a:ext>
            </a:extLst>
          </p:cNvPr>
          <p:cNvSpPr/>
          <p:nvPr/>
        </p:nvSpPr>
        <p:spPr>
          <a:xfrm>
            <a:off x="6247103" y="1106392"/>
            <a:ext cx="5632701" cy="2640198"/>
          </a:xfrm>
          <a:prstGeom prst="rect">
            <a:avLst/>
          </a:prstGeom>
          <a:solidFill>
            <a:srgbClr val="FFECD2"/>
          </a:solidFill>
          <a:ln w="12700" cap="flat" cmpd="sng" algn="ctr">
            <a:noFill/>
            <a:prstDash val="solid"/>
            <a:miter lim="800000"/>
          </a:ln>
          <a:effectLst/>
        </p:spPr>
        <p:txBody>
          <a:bodyPr rtlCol="0" anchor="t" anchorCtr="0"/>
          <a:lstStyle/>
          <a:p>
            <a:pPr marL="0" marR="0" lvl="0" indent="0" defTabSz="768096" eaLnBrk="1" fontAlgn="auto" latinLnBrk="0" hangingPunct="1">
              <a:lnSpc>
                <a:spcPct val="100000"/>
              </a:lnSpc>
              <a:spcBef>
                <a:spcPts val="0"/>
              </a:spcBef>
              <a:spcAft>
                <a:spcPts val="600"/>
              </a:spcAft>
              <a:buClrTx/>
              <a:buSzTx/>
              <a:buFontTx/>
              <a:buNone/>
              <a:tabLst/>
              <a:defRPr/>
            </a:pPr>
            <a:r>
              <a:rPr kumimoji="0" lang="en-GB" sz="1800" b="1" i="0" u="none" strike="noStrike" kern="0" cap="none" spc="0" normalizeH="0" baseline="0" noProof="0">
                <a:ln>
                  <a:noFill/>
                </a:ln>
                <a:solidFill>
                  <a:srgbClr val="9B3800"/>
                </a:solidFill>
                <a:effectLst/>
                <a:uLnTx/>
                <a:uFillTx/>
                <a:latin typeface="Arial" panose="020B0604020202020204" pitchFamily="34" charset="0"/>
                <a:ea typeface="+mn-ea"/>
                <a:cs typeface="Arial" panose="020B0604020202020204" pitchFamily="34" charset="0"/>
              </a:rPr>
              <a:t>Multi-agency safeguarding arrangements</a:t>
            </a:r>
          </a:p>
          <a:p>
            <a:pPr marL="285750" marR="0" lvl="0" indent="-285750" defTabSz="914400" eaLnBrk="1" fontAlgn="auto" latinLnBrk="0" hangingPunct="0">
              <a:lnSpc>
                <a:spcPct val="100000"/>
              </a:lnSpc>
              <a:spcBef>
                <a:spcPts val="0"/>
              </a:spcBef>
              <a:spcAft>
                <a:spcPts val="600"/>
              </a:spcAft>
              <a:buClrTx/>
              <a:buSzTx/>
              <a:buFont typeface="Arial" panose="020B0604020202020204" pitchFamily="34" charset="0"/>
              <a:buChar char="•"/>
              <a:tabLst>
                <a:tab pos="457200" algn="l"/>
              </a:tabLst>
              <a:defRPr/>
            </a:pPr>
            <a:r>
              <a:rPr kumimoji="0" lang="en-GB" sz="1800" b="0" i="0" u="none" strike="noStrike" kern="0" cap="none" spc="0" normalizeH="0" baseline="0" noProof="0">
                <a:ln>
                  <a:noFill/>
                </a:ln>
                <a:solidFill>
                  <a:srgbClr val="011627"/>
                </a:solidFill>
                <a:effectLst/>
                <a:uLnTx/>
                <a:uFillTx/>
                <a:latin typeface="Arial" panose="020B0604020202020204" pitchFamily="34" charset="0"/>
                <a:ea typeface="Arial" panose="020B0604020202020204" pitchFamily="34" charset="0"/>
                <a:cs typeface="Arial" panose="020B0604020202020204" pitchFamily="34" charset="0"/>
              </a:rPr>
              <a:t>Clarified the </a:t>
            </a:r>
            <a:r>
              <a:rPr kumimoji="0" lang="en-GB" sz="1800" b="1" i="0" u="none" strike="noStrike" kern="0" cap="none" spc="0" normalizeH="0" baseline="0" noProof="0">
                <a:ln>
                  <a:noFill/>
                </a:ln>
                <a:solidFill>
                  <a:srgbClr val="011627"/>
                </a:solidFill>
                <a:effectLst/>
                <a:uLnTx/>
                <a:uFillTx/>
                <a:latin typeface="Arial" panose="020B0604020202020204" pitchFamily="34" charset="0"/>
                <a:ea typeface="Arial" panose="020B0604020202020204" pitchFamily="34" charset="0"/>
                <a:cs typeface="Arial" panose="020B0604020202020204" pitchFamily="34" charset="0"/>
              </a:rPr>
              <a:t>roles and responsibilities of safeguarding partners</a:t>
            </a:r>
            <a:r>
              <a:rPr kumimoji="0" lang="en-GB" sz="1800" b="0" i="0" u="none" strike="noStrike" kern="0" cap="none" spc="0" normalizeH="0" baseline="0" noProof="0">
                <a:ln>
                  <a:noFill/>
                </a:ln>
                <a:solidFill>
                  <a:srgbClr val="011627"/>
                </a:solidFill>
                <a:effectLst/>
                <a:uLnTx/>
                <a:uFillTx/>
                <a:latin typeface="Arial" panose="020B0604020202020204" pitchFamily="34" charset="0"/>
                <a:ea typeface="Arial" panose="020B0604020202020204" pitchFamily="34" charset="0"/>
                <a:cs typeface="Arial" panose="020B0604020202020204" pitchFamily="34" charset="0"/>
              </a:rPr>
              <a:t>, and how they work together. </a:t>
            </a:r>
          </a:p>
          <a:p>
            <a:pPr marL="285750" marR="0" lvl="0" indent="-285750" defTabSz="914400" eaLnBrk="1" fontAlgn="auto" latinLnBrk="0" hangingPunct="0">
              <a:lnSpc>
                <a:spcPct val="100000"/>
              </a:lnSpc>
              <a:spcBef>
                <a:spcPts val="0"/>
              </a:spcBef>
              <a:spcAft>
                <a:spcPts val="600"/>
              </a:spcAft>
              <a:buClrTx/>
              <a:buSzTx/>
              <a:buFont typeface="Arial" panose="020B0604020202020204" pitchFamily="34" charset="0"/>
              <a:buChar char="•"/>
              <a:tabLst>
                <a:tab pos="457200" algn="l"/>
              </a:tabLst>
              <a:defRPr/>
            </a:pPr>
            <a:r>
              <a:rPr kumimoji="0" lang="en-GB" sz="1800" b="0" i="0" u="none" strike="noStrike" kern="0" cap="none" spc="0" normalizeH="0" baseline="0" noProof="0">
                <a:ln>
                  <a:noFill/>
                </a:ln>
                <a:solidFill>
                  <a:srgbClr val="011627"/>
                </a:solidFill>
                <a:effectLst/>
                <a:uLnTx/>
                <a:uFillTx/>
                <a:latin typeface="Arial" panose="020B0604020202020204" pitchFamily="34" charset="0"/>
                <a:ea typeface="Arial" panose="020B0604020202020204" pitchFamily="34" charset="0"/>
                <a:cs typeface="Arial" panose="020B0604020202020204" pitchFamily="34" charset="0"/>
              </a:rPr>
              <a:t>Changes also provide for </a:t>
            </a:r>
            <a:r>
              <a:rPr kumimoji="0" lang="en-GB" sz="1800" b="1" i="0" u="none" strike="noStrike" kern="0" cap="none" spc="0" normalizeH="0" baseline="0" noProof="0">
                <a:ln>
                  <a:noFill/>
                </a:ln>
                <a:solidFill>
                  <a:srgbClr val="011627"/>
                </a:solidFill>
                <a:effectLst/>
                <a:uLnTx/>
                <a:uFillTx/>
                <a:latin typeface="Arial" panose="020B0604020202020204" pitchFamily="34" charset="0"/>
                <a:ea typeface="Arial" panose="020B0604020202020204" pitchFamily="34" charset="0"/>
                <a:cs typeface="Arial" panose="020B0604020202020204" pitchFamily="34" charset="0"/>
              </a:rPr>
              <a:t>m</a:t>
            </a:r>
            <a:r>
              <a:rPr kumimoji="0" lang="en-GB" sz="1800" b="1" i="0" u="none" strike="noStrike" kern="0" cap="none" spc="0" normalizeH="0" baseline="0" noProof="0">
                <a:ln>
                  <a:noFill/>
                </a:ln>
                <a:solidFill>
                  <a:srgbClr val="011627"/>
                </a:solidFill>
                <a:effectLst/>
                <a:uLnTx/>
                <a:uFillTx/>
                <a:latin typeface="Arial" panose="020B0604020202020204" pitchFamily="34" charset="0"/>
                <a:ea typeface="Arial" panose="020B0604020202020204" pitchFamily="34" charset="0"/>
                <a:cs typeface="Times New Roman" panose="02020603050405020304" pitchFamily="18" charset="0"/>
              </a:rPr>
              <a:t>ore accountability </a:t>
            </a:r>
            <a:r>
              <a:rPr kumimoji="0" lang="en-GB" sz="1800" b="0" i="0" u="none" strike="noStrike" kern="0" cap="none" spc="0" normalizeH="0" baseline="0" noProof="0">
                <a:ln>
                  <a:noFill/>
                </a:ln>
                <a:solidFill>
                  <a:srgbClr val="011627"/>
                </a:solidFill>
                <a:effectLst/>
                <a:uLnTx/>
                <a:uFillTx/>
                <a:latin typeface="Arial" panose="020B0604020202020204" pitchFamily="34" charset="0"/>
                <a:ea typeface="Arial" panose="020B0604020202020204" pitchFamily="34" charset="0"/>
                <a:cs typeface="Times New Roman" panose="02020603050405020304" pitchFamily="18" charset="0"/>
              </a:rPr>
              <a:t>for how leaders and services make a difference. </a:t>
            </a:r>
          </a:p>
          <a:p>
            <a:pPr marL="285750" marR="0" lvl="0" indent="-285750" defTabSz="914400" eaLnBrk="1" fontAlgn="auto" latinLnBrk="0" hangingPunct="0">
              <a:lnSpc>
                <a:spcPct val="100000"/>
              </a:lnSpc>
              <a:spcBef>
                <a:spcPts val="0"/>
              </a:spcBef>
              <a:spcAft>
                <a:spcPts val="600"/>
              </a:spcAft>
              <a:buClrTx/>
              <a:buSzTx/>
              <a:buFont typeface="Arial" panose="020B0604020202020204" pitchFamily="34" charset="0"/>
              <a:buChar char="•"/>
              <a:tabLst>
                <a:tab pos="457200" algn="l"/>
              </a:tabLst>
              <a:defRPr/>
            </a:pPr>
            <a:r>
              <a:rPr kumimoji="0" lang="en-GB" sz="1800" b="0" i="0" u="none" strike="noStrike" kern="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rPr>
              <a:t>Strengthened the role of relevant agencies, including education settings at a strategic level.</a:t>
            </a:r>
          </a:p>
        </p:txBody>
      </p:sp>
      <p:sp>
        <p:nvSpPr>
          <p:cNvPr id="18" name="Rectangle 17">
            <a:extLst>
              <a:ext uri="{FF2B5EF4-FFF2-40B4-BE49-F238E27FC236}">
                <a16:creationId xmlns:a16="http://schemas.microsoft.com/office/drawing/2014/main" id="{69DB5F25-2582-06C4-C7DA-BADDDA064A74}"/>
              </a:ext>
            </a:extLst>
          </p:cNvPr>
          <p:cNvSpPr/>
          <p:nvPr/>
        </p:nvSpPr>
        <p:spPr>
          <a:xfrm>
            <a:off x="153481" y="1106392"/>
            <a:ext cx="5632701" cy="2640198"/>
          </a:xfrm>
          <a:prstGeom prst="rect">
            <a:avLst/>
          </a:prstGeom>
          <a:solidFill>
            <a:srgbClr val="D8F3FB"/>
          </a:solidFill>
          <a:ln w="12700" cap="flat" cmpd="sng" algn="ctr">
            <a:noFill/>
            <a:prstDash val="solid"/>
            <a:miter lim="800000"/>
          </a:ln>
          <a:effectLst/>
        </p:spPr>
        <p:txBody>
          <a:bodyPr rtlCol="0" anchor="t" anchorCtr="0"/>
          <a:lstStyle/>
          <a:p>
            <a:pPr marL="0" marR="0" lvl="0" indent="0" defTabSz="768096" eaLnBrk="1" fontAlgn="auto" latinLnBrk="0" hangingPunct="1">
              <a:lnSpc>
                <a:spcPct val="100000"/>
              </a:lnSpc>
              <a:spcBef>
                <a:spcPts val="0"/>
              </a:spcBef>
              <a:spcAft>
                <a:spcPts val="600"/>
              </a:spcAft>
              <a:buClrTx/>
              <a:buSzTx/>
              <a:buFontTx/>
              <a:buNone/>
              <a:tabLst/>
              <a:defRPr/>
            </a:pPr>
            <a:r>
              <a:rPr kumimoji="0" lang="en-GB" sz="1800" b="1" i="0" u="none" strike="noStrike" kern="0" cap="none" spc="0" normalizeH="0" baseline="0" noProof="0" dirty="0">
                <a:ln>
                  <a:noFill/>
                </a:ln>
                <a:solidFill>
                  <a:srgbClr val="073B4C"/>
                </a:solidFill>
                <a:effectLst/>
                <a:uLnTx/>
                <a:uFillTx/>
                <a:latin typeface="Arial" panose="020B0604020202020204" pitchFamily="34" charset="0"/>
                <a:ea typeface="+mn-ea"/>
                <a:cs typeface="Arial" panose="020B0604020202020204" pitchFamily="34" charset="0"/>
              </a:rPr>
              <a:t>Multi-agency expectations</a:t>
            </a:r>
            <a:endParaRPr kumimoji="0" lang="en-GB" sz="1800" b="1" i="0" u="none" strike="noStrike" kern="0" cap="none" spc="0" normalizeH="0" baseline="0" noProof="0" dirty="0">
              <a:ln>
                <a:noFill/>
              </a:ln>
              <a:solidFill>
                <a:srgbClr val="073B4C"/>
              </a:solidFill>
              <a:effectLst/>
              <a:uLnTx/>
              <a:uFillTx/>
              <a:latin typeface="Atkinson Hyperlegible" panose="020B0604020202020204" charset="0"/>
              <a:ea typeface="+mn-ea"/>
              <a:cs typeface="+mn-cs"/>
            </a:endParaRPr>
          </a:p>
          <a:p>
            <a:pPr marL="285750" marR="0" lvl="0" indent="-285750" defTabSz="768096"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800" b="0" i="0" u="none" strike="noStrike" kern="0" cap="none" spc="0" normalizeH="0" baseline="0" noProof="0" dirty="0">
                <a:ln>
                  <a:noFill/>
                </a:ln>
                <a:solidFill>
                  <a:srgbClr val="011627"/>
                </a:solidFill>
                <a:effectLst/>
                <a:uLnTx/>
                <a:uFillTx/>
                <a:latin typeface="Arial" panose="020B0604020202020204" pitchFamily="34" charset="0"/>
                <a:ea typeface="+mn-ea"/>
                <a:cs typeface="Arial" panose="020B0604020202020204" pitchFamily="34" charset="0"/>
              </a:rPr>
              <a:t>Introduced to </a:t>
            </a:r>
            <a:r>
              <a:rPr kumimoji="0" lang="en-GB" sz="1800" b="1" i="0" u="none" strike="noStrike" kern="0" cap="none" spc="0" normalizeH="0" baseline="0" noProof="0" dirty="0">
                <a:ln>
                  <a:noFill/>
                </a:ln>
                <a:solidFill>
                  <a:srgbClr val="011627"/>
                </a:solidFill>
                <a:effectLst/>
                <a:uLnTx/>
                <a:uFillTx/>
                <a:latin typeface="Arial" panose="020B0604020202020204" pitchFamily="34" charset="0"/>
                <a:ea typeface="+mn-ea"/>
                <a:cs typeface="Arial" panose="020B0604020202020204" pitchFamily="34" charset="0"/>
              </a:rPr>
              <a:t>underpin multi-agency </a:t>
            </a:r>
            <a:r>
              <a:rPr kumimoji="0" lang="en-GB" sz="1800" b="0" i="0" u="none" strike="noStrike" kern="0" cap="none" spc="0" normalizeH="0" baseline="0" noProof="0" dirty="0">
                <a:ln>
                  <a:noFill/>
                </a:ln>
                <a:solidFill>
                  <a:srgbClr val="011627"/>
                </a:solidFill>
                <a:effectLst/>
                <a:uLnTx/>
                <a:uFillTx/>
                <a:latin typeface="Arial" panose="020B0604020202020204" pitchFamily="34" charset="0"/>
                <a:ea typeface="+mn-ea"/>
                <a:cs typeface="Arial" panose="020B0604020202020204" pitchFamily="34" charset="0"/>
              </a:rPr>
              <a:t>working by focussing on collaboration, learning, resourcing, inclusion, and mutual challenge.</a:t>
            </a:r>
          </a:p>
          <a:p>
            <a:pPr marL="285750" marR="0" lvl="0" indent="-285750" defTabSz="768096"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800" b="0" i="0" u="none" strike="noStrike" kern="0" cap="none" spc="0" normalizeH="0" baseline="0" noProof="0" dirty="0">
                <a:ln>
                  <a:noFill/>
                </a:ln>
                <a:solidFill>
                  <a:srgbClr val="011627"/>
                </a:solidFill>
                <a:effectLst/>
                <a:uLnTx/>
                <a:uFillTx/>
                <a:latin typeface="Arial" panose="020B0604020202020204" pitchFamily="34" charset="0"/>
                <a:ea typeface="+mn-ea"/>
                <a:cs typeface="Arial" panose="020B0604020202020204" pitchFamily="34" charset="0"/>
              </a:rPr>
              <a:t>Apply to all individuals, agencies and organisations.</a:t>
            </a:r>
          </a:p>
          <a:p>
            <a:pPr marL="285750" marR="0" lvl="0" indent="-285750" defTabSz="768096"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800" b="0" i="0" u="none" strike="noStrike" kern="0" cap="none" spc="0" normalizeH="0" baseline="0" noProof="0" dirty="0">
                <a:ln>
                  <a:noFill/>
                </a:ln>
                <a:solidFill>
                  <a:srgbClr val="011627"/>
                </a:solidFill>
                <a:effectLst/>
                <a:uLnTx/>
                <a:uFillTx/>
                <a:latin typeface="Arial" panose="020B0604020202020204" pitchFamily="34" charset="0"/>
                <a:ea typeface="+mn-ea"/>
                <a:cs typeface="Arial" panose="020B0604020202020204" pitchFamily="34" charset="0"/>
              </a:rPr>
              <a:t>In place for those working at strategic level through to direct practice.</a:t>
            </a:r>
          </a:p>
        </p:txBody>
      </p:sp>
      <p:sp>
        <p:nvSpPr>
          <p:cNvPr id="19" name="Rectangle 18">
            <a:extLst>
              <a:ext uri="{FF2B5EF4-FFF2-40B4-BE49-F238E27FC236}">
                <a16:creationId xmlns:a16="http://schemas.microsoft.com/office/drawing/2014/main" id="{AAE500EF-DA6F-B302-C937-2D6A62A47BA5}"/>
              </a:ext>
            </a:extLst>
          </p:cNvPr>
          <p:cNvSpPr/>
          <p:nvPr/>
        </p:nvSpPr>
        <p:spPr>
          <a:xfrm>
            <a:off x="6267030" y="3949952"/>
            <a:ext cx="5632701" cy="2818289"/>
          </a:xfrm>
          <a:prstGeom prst="rect">
            <a:avLst/>
          </a:prstGeom>
          <a:solidFill>
            <a:srgbClr val="D4F5F2"/>
          </a:solidFill>
          <a:ln w="12700" cap="flat" cmpd="sng" algn="ctr">
            <a:noFill/>
            <a:prstDash val="solid"/>
            <a:miter lim="800000"/>
          </a:ln>
          <a:effectLst/>
        </p:spPr>
        <p:txBody>
          <a:bodyPr rtlCol="0" anchor="t" anchorCtr="0"/>
          <a:lstStyle/>
          <a:p>
            <a:pPr marL="0" marR="0" lvl="0" indent="0" defTabSz="768096" eaLnBrk="1" fontAlgn="auto" latinLnBrk="0" hangingPunct="1">
              <a:lnSpc>
                <a:spcPct val="100000"/>
              </a:lnSpc>
              <a:spcBef>
                <a:spcPts val="0"/>
              </a:spcBef>
              <a:spcAft>
                <a:spcPts val="600"/>
              </a:spcAft>
              <a:buClrTx/>
              <a:buSzTx/>
              <a:buFontTx/>
              <a:buNone/>
              <a:tabLst/>
              <a:defRPr/>
            </a:pPr>
            <a:r>
              <a:rPr kumimoji="0" lang="en-GB" sz="1800" b="1" i="0" u="none" strike="noStrike" kern="0" cap="none" spc="0" normalizeH="0" baseline="0" noProof="0">
                <a:ln>
                  <a:noFill/>
                </a:ln>
                <a:solidFill>
                  <a:srgbClr val="006152"/>
                </a:solidFill>
                <a:effectLst/>
                <a:uLnTx/>
                <a:uFillTx/>
                <a:latin typeface="Arial" panose="020B0604020202020204" pitchFamily="34" charset="0"/>
                <a:ea typeface="+mn-ea"/>
                <a:cs typeface="Arial" panose="020B0604020202020204" pitchFamily="34" charset="0"/>
              </a:rPr>
              <a:t>Child protection standards</a:t>
            </a:r>
          </a:p>
          <a:p>
            <a:pPr marL="285750" marR="0" lvl="0" indent="-285750" defTabSz="768096"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800" b="0" i="0" u="none" strike="noStrike" kern="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rPr>
              <a:t>New set of </a:t>
            </a:r>
            <a:r>
              <a:rPr kumimoji="0" lang="en-GB" sz="1800" b="1" i="0" u="none" strike="noStrike" kern="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rPr>
              <a:t>national multi-agency practice standards for child protection </a:t>
            </a:r>
            <a:r>
              <a:rPr kumimoji="0" lang="en-GB" sz="1800" b="0" i="0" u="none" strike="noStrike" kern="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rPr>
              <a:t>that emphasise the skills, experience, and expertise practitioners working in a multi-agency child protection context need.</a:t>
            </a:r>
          </a:p>
          <a:p>
            <a:pPr marL="285750" marR="0" lvl="0" indent="-285750" defTabSz="768096"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800" b="0" i="0" u="none" strike="noStrike" kern="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rPr>
              <a:t>Apply to all practitioners who come into contact with children where there is concern that the child is suffering or likely to suffer significant harm.</a:t>
            </a:r>
            <a:r>
              <a:rPr kumimoji="0" lang="en-GB" sz="1800" b="0" i="0" u="none" strike="noStrike" kern="0" cap="none" spc="0" normalizeH="0" baseline="0" noProof="0">
                <a:ln>
                  <a:noFill/>
                </a:ln>
                <a:solidFill>
                  <a:srgbClr val="FFFFFF"/>
                </a:solidFill>
                <a:effectLst/>
                <a:uLnTx/>
                <a:uFillTx/>
                <a:latin typeface="Arial" panose="020B0604020202020204" pitchFamily="34" charset="0"/>
                <a:ea typeface="Times New Roman" panose="02020603050405020304" pitchFamily="18" charset="0"/>
                <a:cs typeface="Times New Roman" panose="02020603050405020304" pitchFamily="18" charset="0"/>
              </a:rPr>
              <a:t>.</a:t>
            </a:r>
            <a:endParaRPr kumimoji="0" lang="en-GB" sz="1800" b="1" i="0" u="none" strike="noStrike" kern="0" cap="none" spc="0" normalizeH="0" baseline="0" noProof="0">
              <a:ln>
                <a:noFill/>
              </a:ln>
              <a:solidFill>
                <a:srgbClr val="073B4C"/>
              </a:solidFill>
              <a:effectLst/>
              <a:uLnTx/>
              <a:uFillTx/>
              <a:latin typeface="Arial" panose="020B0604020202020204" pitchFamily="34" charset="0"/>
              <a:ea typeface="+mn-ea"/>
              <a:cs typeface="Arial" panose="020B0604020202020204" pitchFamily="34" charset="0"/>
            </a:endParaRPr>
          </a:p>
          <a:p>
            <a:pPr marL="0" marR="0" lvl="0" indent="0" defTabSz="768096" eaLnBrk="1" fontAlgn="auto" latinLnBrk="0" hangingPunct="1">
              <a:lnSpc>
                <a:spcPct val="100000"/>
              </a:lnSpc>
              <a:spcBef>
                <a:spcPts val="0"/>
              </a:spcBef>
              <a:spcAft>
                <a:spcPts val="600"/>
              </a:spcAft>
              <a:buClrTx/>
              <a:buSzTx/>
              <a:buFontTx/>
              <a:buNone/>
              <a:tabLst/>
              <a:defRPr/>
            </a:pPr>
            <a:endParaRPr kumimoji="0" lang="en-GB" sz="1800" b="0" i="0" u="none" strike="noStrike" kern="0" cap="none" spc="0" normalizeH="0" baseline="0" noProof="0">
              <a:ln>
                <a:noFill/>
              </a:ln>
              <a:solidFill>
                <a:srgbClr val="073B4C"/>
              </a:solidFill>
              <a:effectLst/>
              <a:uLnTx/>
              <a:uFillTx/>
              <a:latin typeface="Atkinson Hyperlegible" panose="020B0604020202020204" charset="0"/>
              <a:ea typeface="+mn-ea"/>
              <a:cs typeface="+mn-cs"/>
            </a:endParaRPr>
          </a:p>
        </p:txBody>
      </p:sp>
      <p:sp>
        <p:nvSpPr>
          <p:cNvPr id="20" name="Rectangle 19">
            <a:extLst>
              <a:ext uri="{FF2B5EF4-FFF2-40B4-BE49-F238E27FC236}">
                <a16:creationId xmlns:a16="http://schemas.microsoft.com/office/drawing/2014/main" id="{C01559E3-3545-1822-8A0B-1190CCE36FDA}"/>
              </a:ext>
            </a:extLst>
          </p:cNvPr>
          <p:cNvSpPr/>
          <p:nvPr/>
        </p:nvSpPr>
        <p:spPr>
          <a:xfrm>
            <a:off x="207038" y="3949952"/>
            <a:ext cx="5632701" cy="2818290"/>
          </a:xfrm>
          <a:prstGeom prst="rect">
            <a:avLst/>
          </a:prstGeom>
          <a:solidFill>
            <a:srgbClr val="FAD2D7"/>
          </a:solidFill>
          <a:ln w="12700" cap="flat" cmpd="sng" algn="ctr">
            <a:noFill/>
            <a:prstDash val="solid"/>
            <a:miter lim="800000"/>
          </a:ln>
          <a:effectLst/>
        </p:spPr>
        <p:txBody>
          <a:bodyPr rtlCol="0" anchor="t" anchorCtr="0"/>
          <a:lstStyle/>
          <a:p>
            <a:pPr marL="0" marR="0" lvl="0" indent="0" defTabSz="768096" eaLnBrk="1" fontAlgn="auto" latinLnBrk="0" hangingPunct="1">
              <a:lnSpc>
                <a:spcPct val="100000"/>
              </a:lnSpc>
              <a:spcBef>
                <a:spcPts val="0"/>
              </a:spcBef>
              <a:spcAft>
                <a:spcPts val="600"/>
              </a:spcAft>
              <a:buClrTx/>
              <a:buSzTx/>
              <a:buFontTx/>
              <a:buNone/>
              <a:tabLst/>
              <a:defRPr/>
            </a:pPr>
            <a:r>
              <a:rPr kumimoji="0" lang="en-GB" sz="1800" b="1" i="0" u="none" strike="noStrike" kern="0" cap="none" spc="0" normalizeH="0" baseline="0" noProof="0">
                <a:ln>
                  <a:noFill/>
                </a:ln>
                <a:solidFill>
                  <a:srgbClr val="E71D36">
                    <a:lumMod val="75000"/>
                  </a:srgbClr>
                </a:solidFill>
                <a:effectLst/>
                <a:uLnTx/>
                <a:uFillTx/>
                <a:latin typeface="Arial" panose="020B0604020202020204" pitchFamily="34" charset="0"/>
                <a:ea typeface="+mn-ea"/>
                <a:cs typeface="Arial" panose="020B0604020202020204" pitchFamily="34" charset="0"/>
              </a:rPr>
              <a:t>Principles for working with parents and carers</a:t>
            </a:r>
          </a:p>
          <a:p>
            <a:pPr marL="285750" marR="0" lvl="0" indent="-285750" defTabSz="768096"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800" b="0" i="0" u="none" strike="noStrike" kern="0" cap="none" spc="0" normalizeH="0" baseline="0" noProof="0">
                <a:ln>
                  <a:noFill/>
                </a:ln>
                <a:solidFill>
                  <a:srgbClr val="011627"/>
                </a:solidFill>
                <a:effectLst/>
                <a:uLnTx/>
                <a:uFillTx/>
                <a:latin typeface="Arial" panose="020B0604020202020204" pitchFamily="34" charset="0"/>
                <a:ea typeface="Times New Roman" panose="02020603050405020304" pitchFamily="18" charset="0"/>
                <a:cs typeface="Times New Roman" panose="02020603050405020304" pitchFamily="18" charset="0"/>
              </a:rPr>
              <a:t>New set of principles (drawn from good practice) to </a:t>
            </a:r>
            <a:r>
              <a:rPr kumimoji="0" lang="en-GB" sz="1800" b="0" i="0" u="none" strike="noStrike" kern="0" cap="none" spc="0" normalizeH="0" baseline="0" noProof="0">
                <a:ln>
                  <a:noFill/>
                </a:ln>
                <a:solidFill>
                  <a:srgbClr val="011627"/>
                </a:solidFill>
                <a:effectLst/>
                <a:uLnTx/>
                <a:uFillTx/>
                <a:latin typeface="Arial" panose="020B0604020202020204" pitchFamily="34" charset="0"/>
                <a:ea typeface="Arial" panose="020B0604020202020204" pitchFamily="34" charset="0"/>
                <a:cs typeface="Times New Roman" panose="02020603050405020304" pitchFamily="18" charset="0"/>
              </a:rPr>
              <a:t>strengthen expectations of how</a:t>
            </a:r>
            <a:r>
              <a:rPr kumimoji="0" lang="en-GB" sz="1800" b="1" i="0" u="none" strike="noStrike" kern="0" cap="none" spc="0" normalizeH="0" baseline="0" noProof="0">
                <a:ln>
                  <a:noFill/>
                </a:ln>
                <a:solidFill>
                  <a:srgbClr val="011627"/>
                </a:solidFill>
                <a:effectLst/>
                <a:uLnTx/>
                <a:uFillTx/>
                <a:latin typeface="Arial" panose="020B0604020202020204" pitchFamily="34" charset="0"/>
                <a:ea typeface="Times New Roman" panose="02020603050405020304" pitchFamily="18" charset="0"/>
                <a:cs typeface="Times New Roman" panose="02020603050405020304" pitchFamily="18" charset="0"/>
              </a:rPr>
              <a:t> practitioners’ work with parents and carers.</a:t>
            </a:r>
          </a:p>
          <a:p>
            <a:pPr marL="285750" marR="0" lvl="0" indent="-285750" defTabSz="768096"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800" b="1" i="0" u="none" strike="noStrike" kern="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rPr>
              <a:t>Bring consistency </a:t>
            </a:r>
            <a:r>
              <a:rPr kumimoji="0" lang="en-GB" sz="1800" b="0" i="0" u="none" strike="noStrike" kern="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rPr>
              <a:t>in the way families receive help and support, children are protected and practitioners across agencies develop effective and meaningful relationships with parents and carers</a:t>
            </a:r>
            <a:r>
              <a:rPr kumimoji="0" lang="en-GB" sz="1800" b="1" i="0" u="none" strike="noStrike" kern="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rPr>
              <a:t>.</a:t>
            </a: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a:p>
            <a:pPr marL="0" marR="0" lvl="0" indent="0" defTabSz="768096" eaLnBrk="1" fontAlgn="auto" latinLnBrk="0" hangingPunct="1">
              <a:lnSpc>
                <a:spcPct val="100000"/>
              </a:lnSpc>
              <a:spcBef>
                <a:spcPts val="0"/>
              </a:spcBef>
              <a:spcAft>
                <a:spcPts val="600"/>
              </a:spcAft>
              <a:buClrTx/>
              <a:buSzTx/>
              <a:buFontTx/>
              <a:buNone/>
              <a:tabLst/>
              <a:defRPr/>
            </a:pPr>
            <a:endParaRPr kumimoji="0" lang="en-GB" sz="1800" b="1" i="0" u="none" strike="noStrike" kern="0" cap="none" spc="0" normalizeH="0" baseline="0" noProof="0">
              <a:ln>
                <a:noFill/>
              </a:ln>
              <a:solidFill>
                <a:srgbClr val="011627"/>
              </a:solidFill>
              <a:effectLst/>
              <a:uLnTx/>
              <a:uFillTx/>
              <a:latin typeface="Arial" panose="020B0604020202020204" pitchFamily="34" charset="0"/>
              <a:ea typeface="+mn-ea"/>
              <a:cs typeface="Arial" panose="020B0604020202020204" pitchFamily="34" charset="0"/>
            </a:endParaRPr>
          </a:p>
          <a:p>
            <a:pPr marL="0" marR="0" lvl="0" indent="0" defTabSz="768096" eaLnBrk="1" fontAlgn="auto" latinLnBrk="0" hangingPunct="1">
              <a:lnSpc>
                <a:spcPct val="100000"/>
              </a:lnSpc>
              <a:spcBef>
                <a:spcPts val="0"/>
              </a:spcBef>
              <a:spcAft>
                <a:spcPts val="600"/>
              </a:spcAft>
              <a:buClrTx/>
              <a:buSzTx/>
              <a:buFontTx/>
              <a:buNone/>
              <a:tabLst/>
              <a:defRPr/>
            </a:pPr>
            <a:endParaRPr kumimoji="0" lang="en-GB" sz="1800" b="1" i="0" u="none" strike="noStrike" kern="0" cap="none" spc="0" normalizeH="0" baseline="0" noProof="0">
              <a:ln>
                <a:noFill/>
              </a:ln>
              <a:solidFill>
                <a:srgbClr val="073B4C"/>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45661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51017" y="728712"/>
            <a:ext cx="9673271" cy="4431983"/>
          </a:xfrm>
          <a:prstGeom prst="rect">
            <a:avLst/>
          </a:prstGeom>
          <a:noFill/>
        </p:spPr>
        <p:txBody>
          <a:bodyPr wrap="square" rtlCol="0">
            <a:spAutoFit/>
          </a:bodyPr>
          <a:lstStyle/>
          <a:p>
            <a:r>
              <a:rPr lang="en-GB" sz="3200" dirty="0" smtClean="0">
                <a:latin typeface="Arial Rounded MT Bold" panose="020F0704030504030204" pitchFamily="34" charset="0"/>
              </a:rPr>
              <a:t>Principles for Working with Parents and Carers (Chapter 1: A Shared Responsibility)</a:t>
            </a:r>
          </a:p>
          <a:p>
            <a:pPr marL="457200" indent="-457200">
              <a:buFont typeface="Arial" panose="020B0604020202020204" pitchFamily="34" charset="0"/>
              <a:buChar char="•"/>
            </a:pPr>
            <a:endParaRPr lang="en-GB" sz="2000" dirty="0" smtClean="0">
              <a:latin typeface="Arial Rounded MT Bold" panose="020F0704030504030204" pitchFamily="34" charset="0"/>
            </a:endParaRPr>
          </a:p>
          <a:p>
            <a:pPr marL="342900" indent="-342900">
              <a:buAutoNum type="arabicPeriod"/>
            </a:pPr>
            <a:r>
              <a:rPr lang="en-GB" dirty="0" smtClean="0"/>
              <a:t>Effective </a:t>
            </a:r>
            <a:r>
              <a:rPr lang="en-GB" dirty="0"/>
              <a:t>partnership working with parents and carers happens when practitioners build strong, positive, trusting, and co-operative </a:t>
            </a:r>
            <a:r>
              <a:rPr lang="en-GB" dirty="0" smtClean="0"/>
              <a:t>relationships</a:t>
            </a:r>
          </a:p>
          <a:p>
            <a:pPr marL="342900" indent="-342900">
              <a:buAutoNum type="arabicPeriod"/>
            </a:pPr>
            <a:endParaRPr lang="en-GB" dirty="0"/>
          </a:p>
          <a:p>
            <a:pPr marL="342900" indent="-342900">
              <a:buAutoNum type="arabicPeriod"/>
            </a:pPr>
            <a:r>
              <a:rPr lang="en-GB" dirty="0" smtClean="0"/>
              <a:t>Verbal </a:t>
            </a:r>
            <a:r>
              <a:rPr lang="en-GB" dirty="0"/>
              <a:t>and non-verbal communication should be respectful, non-blaming, clear, inclusive, and adapted to parents and carers needs. </a:t>
            </a:r>
          </a:p>
          <a:p>
            <a:pPr marL="342900" indent="-342900">
              <a:buAutoNum type="arabicPeriod"/>
            </a:pPr>
            <a:endParaRPr lang="en-GB" dirty="0" smtClean="0"/>
          </a:p>
          <a:p>
            <a:pPr marL="342900" indent="-342900">
              <a:buAutoNum type="arabicPeriod"/>
            </a:pPr>
            <a:r>
              <a:rPr lang="en-GB" dirty="0" smtClean="0"/>
              <a:t>Practitioners </a:t>
            </a:r>
            <a:r>
              <a:rPr lang="en-GB" dirty="0"/>
              <a:t>empower parents and carers to participate in decision-making to help, support and protect children </a:t>
            </a:r>
          </a:p>
          <a:p>
            <a:pPr marL="342900" indent="-342900">
              <a:buAutoNum type="arabicPeriod"/>
            </a:pPr>
            <a:endParaRPr lang="en-GB" dirty="0" smtClean="0"/>
          </a:p>
          <a:p>
            <a:pPr marL="342900" indent="-342900">
              <a:buAutoNum type="arabicPeriod"/>
            </a:pPr>
            <a:r>
              <a:rPr lang="en-GB" dirty="0" smtClean="0"/>
              <a:t>Practitioners </a:t>
            </a:r>
            <a:r>
              <a:rPr lang="en-GB" dirty="0"/>
              <a:t>involve parents, carers, families, and local communities in designing processes that affect them, including those focused on safeguarding children. </a:t>
            </a:r>
          </a:p>
        </p:txBody>
      </p:sp>
      <p:sp>
        <p:nvSpPr>
          <p:cNvPr id="2" name="Rectangle 1"/>
          <p:cNvSpPr/>
          <p:nvPr/>
        </p:nvSpPr>
        <p:spPr>
          <a:xfrm>
            <a:off x="609600" y="5254752"/>
            <a:ext cx="9424416" cy="1487424"/>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All Practitioners should embrace these principles and apply them in working with parents and carers. Read the full version in WT23 and help to embed these in your organisation.</a:t>
            </a:r>
            <a:endParaRPr lang="en-GB" sz="2400" b="1" dirty="0"/>
          </a:p>
        </p:txBody>
      </p:sp>
    </p:spTree>
    <p:extLst>
      <p:ext uri="{BB962C8B-B14F-4D97-AF65-F5344CB8AC3E}">
        <p14:creationId xmlns:p14="http://schemas.microsoft.com/office/powerpoint/2010/main" val="1374546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51017" y="728712"/>
            <a:ext cx="9673271" cy="4585871"/>
          </a:xfrm>
          <a:prstGeom prst="rect">
            <a:avLst/>
          </a:prstGeom>
          <a:noFill/>
        </p:spPr>
        <p:txBody>
          <a:bodyPr wrap="square" rtlCol="0">
            <a:spAutoFit/>
          </a:bodyPr>
          <a:lstStyle/>
          <a:p>
            <a:r>
              <a:rPr lang="en-GB" sz="3200" dirty="0" smtClean="0">
                <a:latin typeface="Arial Rounded MT Bold" panose="020F0704030504030204" pitchFamily="34" charset="0"/>
              </a:rPr>
              <a:t>Multi-Agency Expectations: </a:t>
            </a:r>
          </a:p>
          <a:p>
            <a:r>
              <a:rPr lang="en-GB" sz="3200" dirty="0" smtClean="0">
                <a:latin typeface="Arial Rounded MT Bold" panose="020F0704030504030204" pitchFamily="34" charset="0"/>
              </a:rPr>
              <a:t>(Chapter 1: A Shared Responsibility)</a:t>
            </a:r>
          </a:p>
          <a:p>
            <a:pPr marL="457200" indent="-457200">
              <a:buFont typeface="Arial" panose="020B0604020202020204" pitchFamily="34" charset="0"/>
              <a:buChar char="•"/>
            </a:pPr>
            <a:endParaRPr lang="en-GB" sz="2000" dirty="0" smtClean="0">
              <a:latin typeface="Arial Rounded MT Bold" panose="020F0704030504030204" pitchFamily="34" charset="0"/>
            </a:endParaRPr>
          </a:p>
          <a:p>
            <a:endParaRPr lang="en-GB" sz="2800" b="1" dirty="0" smtClean="0">
              <a:solidFill>
                <a:srgbClr val="000000"/>
              </a:solidFill>
              <a:latin typeface="Arial" panose="020B0604020202020204" pitchFamily="34" charset="0"/>
            </a:endParaRPr>
          </a:p>
          <a:p>
            <a:pPr marL="457200" indent="-457200">
              <a:buFont typeface="Arial" panose="020B0604020202020204" pitchFamily="34" charset="0"/>
              <a:buChar char="•"/>
            </a:pPr>
            <a:r>
              <a:rPr lang="en-GB" sz="2800" b="1" dirty="0" smtClean="0">
                <a:solidFill>
                  <a:srgbClr val="000000"/>
                </a:solidFill>
                <a:latin typeface="Arial" panose="020B0604020202020204" pitchFamily="34" charset="0"/>
              </a:rPr>
              <a:t>Strategic Leaders</a:t>
            </a:r>
          </a:p>
          <a:p>
            <a:pPr marL="457200" indent="-457200">
              <a:buFont typeface="Arial" panose="020B0604020202020204" pitchFamily="34" charset="0"/>
              <a:buChar char="•"/>
            </a:pPr>
            <a:endParaRPr lang="en-GB" sz="2800" b="1" dirty="0">
              <a:solidFill>
                <a:srgbClr val="000000"/>
              </a:solidFill>
              <a:latin typeface="Arial" panose="020B0604020202020204" pitchFamily="34" charset="0"/>
            </a:endParaRPr>
          </a:p>
          <a:p>
            <a:pPr marL="457200" indent="-457200">
              <a:buFont typeface="Arial" panose="020B0604020202020204" pitchFamily="34" charset="0"/>
              <a:buChar char="•"/>
            </a:pPr>
            <a:r>
              <a:rPr lang="en-GB" sz="2800" b="1" dirty="0" smtClean="0">
                <a:solidFill>
                  <a:srgbClr val="000000"/>
                </a:solidFill>
                <a:latin typeface="Arial" panose="020B0604020202020204" pitchFamily="34" charset="0"/>
              </a:rPr>
              <a:t>Senior and Middle Managers</a:t>
            </a:r>
          </a:p>
          <a:p>
            <a:pPr marL="457200" indent="-457200">
              <a:buFont typeface="Arial" panose="020B0604020202020204" pitchFamily="34" charset="0"/>
              <a:buChar char="•"/>
            </a:pPr>
            <a:endParaRPr lang="en-GB" sz="2800" b="1" dirty="0">
              <a:solidFill>
                <a:srgbClr val="000000"/>
              </a:solidFill>
              <a:latin typeface="Arial" panose="020B0604020202020204" pitchFamily="34" charset="0"/>
            </a:endParaRPr>
          </a:p>
          <a:p>
            <a:pPr marL="457200" indent="-457200">
              <a:buFont typeface="Arial" panose="020B0604020202020204" pitchFamily="34" charset="0"/>
              <a:buChar char="•"/>
            </a:pPr>
            <a:r>
              <a:rPr lang="en-GB" sz="2800" b="1" dirty="0" smtClean="0">
                <a:solidFill>
                  <a:srgbClr val="000000"/>
                </a:solidFill>
                <a:latin typeface="Arial" panose="020B0604020202020204" pitchFamily="34" charset="0"/>
              </a:rPr>
              <a:t>Direct Practice</a:t>
            </a:r>
          </a:p>
          <a:p>
            <a:endParaRPr lang="en-GB" sz="2000" dirty="0">
              <a:latin typeface="Arial Rounded MT Bold" panose="020F0704030504030204" pitchFamily="34" charset="0"/>
            </a:endParaRPr>
          </a:p>
          <a:p>
            <a:pPr marL="457200" indent="-457200">
              <a:buFont typeface="Arial" panose="020B0604020202020204" pitchFamily="34" charset="0"/>
              <a:buChar char="•"/>
            </a:pPr>
            <a:endParaRPr lang="en-GB" sz="2000" dirty="0" smtClean="0">
              <a:latin typeface="Arial Rounded MT Bold" panose="020F0704030504030204" pitchFamily="34" charset="0"/>
            </a:endParaRPr>
          </a:p>
        </p:txBody>
      </p:sp>
      <p:sp>
        <p:nvSpPr>
          <p:cNvPr id="5" name="Rectangle 4"/>
          <p:cNvSpPr/>
          <p:nvPr/>
        </p:nvSpPr>
        <p:spPr>
          <a:xfrm>
            <a:off x="609600" y="5254752"/>
            <a:ext cx="9424416" cy="1487424"/>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All individuals should understand and adhere to the Multi-Agency Expectations for their role</a:t>
            </a:r>
            <a:endParaRPr lang="en-GB" sz="2400" b="1" dirty="0"/>
          </a:p>
        </p:txBody>
      </p:sp>
    </p:spTree>
    <p:extLst>
      <p:ext uri="{BB962C8B-B14F-4D97-AF65-F5344CB8AC3E}">
        <p14:creationId xmlns:p14="http://schemas.microsoft.com/office/powerpoint/2010/main" val="1430355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783" y="0"/>
            <a:ext cx="2613197" cy="1005562"/>
          </a:xfrm>
          <a:prstGeom prst="rect">
            <a:avLst/>
          </a:prstGeom>
        </p:spPr>
      </p:pic>
      <p:sp>
        <p:nvSpPr>
          <p:cNvPr id="3" name="TextBox 2"/>
          <p:cNvSpPr txBox="1"/>
          <p:nvPr/>
        </p:nvSpPr>
        <p:spPr>
          <a:xfrm>
            <a:off x="287593" y="702469"/>
            <a:ext cx="9673271" cy="6155531"/>
          </a:xfrm>
          <a:prstGeom prst="rect">
            <a:avLst/>
          </a:prstGeom>
          <a:noFill/>
        </p:spPr>
        <p:txBody>
          <a:bodyPr wrap="square" rtlCol="0">
            <a:spAutoFit/>
          </a:bodyPr>
          <a:lstStyle/>
          <a:p>
            <a:r>
              <a:rPr lang="en-GB" sz="3200" dirty="0" smtClean="0">
                <a:latin typeface="Arial Rounded MT Bold" panose="020F0704030504030204" pitchFamily="34" charset="0"/>
              </a:rPr>
              <a:t>Multi-Agency Expectations: </a:t>
            </a:r>
            <a:r>
              <a:rPr lang="en-GB" sz="3200" b="1" dirty="0" smtClean="0">
                <a:solidFill>
                  <a:schemeClr val="accent6"/>
                </a:solidFill>
                <a:latin typeface="Arial Rounded MT Bold" panose="020F0704030504030204" pitchFamily="34" charset="0"/>
              </a:rPr>
              <a:t>Senior and Middle Managers</a:t>
            </a:r>
          </a:p>
          <a:p>
            <a:endParaRPr lang="en-GB" sz="2000" dirty="0" smtClean="0">
              <a:latin typeface="Arial Rounded MT Bold" panose="020F0704030504030204" pitchFamily="34" charset="0"/>
            </a:endParaRPr>
          </a:p>
          <a:p>
            <a:pPr>
              <a:spcBef>
                <a:spcPts val="1200"/>
              </a:spcBef>
            </a:pPr>
            <a:r>
              <a:rPr lang="en-GB" sz="2000" b="1" dirty="0" smtClean="0"/>
              <a:t>Collaborate</a:t>
            </a:r>
            <a:r>
              <a:rPr lang="en-GB" sz="2000" dirty="0"/>
              <a:t>: decisions are based on a shared practice approach and constructive debate and analysis of information from all services </a:t>
            </a:r>
          </a:p>
          <a:p>
            <a:pPr>
              <a:spcBef>
                <a:spcPts val="1200"/>
              </a:spcBef>
            </a:pPr>
            <a:r>
              <a:rPr lang="en-GB" sz="2000" b="1" dirty="0" smtClean="0"/>
              <a:t>Learn</a:t>
            </a:r>
            <a:r>
              <a:rPr lang="en-GB" sz="2000" dirty="0"/>
              <a:t>: managers ensure their teams have time to engage in peer learning and knowledge exchange, peer audit, group supervision and observation </a:t>
            </a:r>
          </a:p>
          <a:p>
            <a:pPr>
              <a:spcBef>
                <a:spcPts val="1200"/>
              </a:spcBef>
            </a:pPr>
            <a:r>
              <a:rPr lang="en-GB" sz="2000" b="1" dirty="0" smtClean="0"/>
              <a:t>Resource</a:t>
            </a:r>
            <a:r>
              <a:rPr lang="en-GB" sz="2000" dirty="0"/>
              <a:t>: managers ensure children receive the holistic support they need, drawing in expertise from a wide range of agencies </a:t>
            </a:r>
          </a:p>
          <a:p>
            <a:pPr>
              <a:spcBef>
                <a:spcPts val="1200"/>
              </a:spcBef>
            </a:pPr>
            <a:r>
              <a:rPr lang="en-GB" sz="2000" b="1" dirty="0" smtClean="0"/>
              <a:t>Include</a:t>
            </a:r>
            <a:r>
              <a:rPr lang="en-GB" sz="2000" dirty="0"/>
              <a:t>: managers support staff to identify and challenge discrimination, disparity, and negative </a:t>
            </a:r>
            <a:r>
              <a:rPr lang="en-GB" sz="2000" dirty="0" smtClean="0"/>
              <a:t>stereotypes</a:t>
            </a:r>
            <a:endParaRPr lang="en-GB" sz="2000" dirty="0"/>
          </a:p>
          <a:p>
            <a:pPr>
              <a:spcBef>
                <a:spcPts val="1200"/>
              </a:spcBef>
            </a:pPr>
            <a:r>
              <a:rPr lang="en-GB" sz="2000" b="1" dirty="0" smtClean="0"/>
              <a:t>Mutual </a:t>
            </a:r>
            <a:r>
              <a:rPr lang="en-GB" sz="2000" b="1" dirty="0"/>
              <a:t>challenge</a:t>
            </a:r>
            <a:r>
              <a:rPr lang="en-GB" sz="2000" dirty="0"/>
              <a:t>: constructive challenge within and across agencies and disciplines is actively encouraged, independent judgements are valued and given space alongside collective decision-making to avoid groupthink </a:t>
            </a:r>
          </a:p>
          <a:p>
            <a:endParaRPr lang="en-GB" sz="2000" dirty="0" smtClean="0">
              <a:latin typeface="Arial Rounded MT Bold" panose="020F0704030504030204" pitchFamily="34" charset="0"/>
            </a:endParaRPr>
          </a:p>
          <a:p>
            <a:pPr marL="457200" indent="-457200">
              <a:buFont typeface="Arial" panose="020B0604020202020204" pitchFamily="34" charset="0"/>
              <a:buChar char="•"/>
            </a:pPr>
            <a:endParaRPr lang="en-GB" sz="2000" dirty="0" smtClean="0">
              <a:latin typeface="Arial Rounded MT Bold" panose="020F0704030504030204" pitchFamily="34" charset="0"/>
            </a:endParaRPr>
          </a:p>
        </p:txBody>
      </p:sp>
    </p:spTree>
    <p:extLst>
      <p:ext uri="{BB962C8B-B14F-4D97-AF65-F5344CB8AC3E}">
        <p14:creationId xmlns:p14="http://schemas.microsoft.com/office/powerpoint/2010/main" val="1944738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10718</TotalTime>
  <Words>1956</Words>
  <Application>Microsoft Office PowerPoint</Application>
  <PresentationFormat>Widescreen</PresentationFormat>
  <Paragraphs>194</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Rounded MT Bold</vt:lpstr>
      <vt:lpstr>Atkinson Hyperlegible</vt:lpstr>
      <vt:lpstr>Calibri</vt:lpstr>
      <vt:lpstr>Times New Roman</vt:lpstr>
      <vt:lpstr>Trebuchet MS</vt:lpstr>
      <vt:lpstr>Wingdings 3</vt:lpstr>
      <vt:lpstr>Facet</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Hoople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Wilson, Angela (Council)</dc:creator>
  <cp:lastModifiedBy>Wilson, Angela (Council)</cp:lastModifiedBy>
  <cp:revision>429</cp:revision>
  <cp:lastPrinted>2020-11-25T23:15:01Z</cp:lastPrinted>
  <dcterms:created xsi:type="dcterms:W3CDTF">2020-11-04T11:58:36Z</dcterms:created>
  <dcterms:modified xsi:type="dcterms:W3CDTF">2024-04-11T18:20:15Z</dcterms:modified>
</cp:coreProperties>
</file>