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3" r:id="rId4"/>
    <p:sldMasterId id="2147483702" r:id="rId5"/>
    <p:sldMasterId id="2147483725" r:id="rId6"/>
  </p:sldMasterIdLst>
  <p:notesMasterIdLst>
    <p:notesMasterId r:id="rId45"/>
  </p:notesMasterIdLst>
  <p:sldIdLst>
    <p:sldId id="982" r:id="rId7"/>
    <p:sldId id="439" r:id="rId8"/>
    <p:sldId id="1017" r:id="rId9"/>
    <p:sldId id="1006" r:id="rId10"/>
    <p:sldId id="1101" r:id="rId11"/>
    <p:sldId id="1125" r:id="rId12"/>
    <p:sldId id="1127" r:id="rId13"/>
    <p:sldId id="1144" r:id="rId14"/>
    <p:sldId id="1145" r:id="rId15"/>
    <p:sldId id="1146" r:id="rId16"/>
    <p:sldId id="263" r:id="rId17"/>
    <p:sldId id="1151" r:id="rId18"/>
    <p:sldId id="1142" r:id="rId19"/>
    <p:sldId id="1132" r:id="rId20"/>
    <p:sldId id="1133" r:id="rId21"/>
    <p:sldId id="726" r:id="rId22"/>
    <p:sldId id="727" r:id="rId23"/>
    <p:sldId id="728" r:id="rId24"/>
    <p:sldId id="1128" r:id="rId25"/>
    <p:sldId id="1129" r:id="rId26"/>
    <p:sldId id="1130" r:id="rId27"/>
    <p:sldId id="1131" r:id="rId28"/>
    <p:sldId id="1147" r:id="rId29"/>
    <p:sldId id="1148" r:id="rId30"/>
    <p:sldId id="1149" r:id="rId31"/>
    <p:sldId id="884" r:id="rId32"/>
    <p:sldId id="1042" r:id="rId33"/>
    <p:sldId id="1135" r:id="rId34"/>
    <p:sldId id="1136" r:id="rId35"/>
    <p:sldId id="581" r:id="rId36"/>
    <p:sldId id="1150" r:id="rId37"/>
    <p:sldId id="1139" r:id="rId38"/>
    <p:sldId id="1140" r:id="rId39"/>
    <p:sldId id="1012" r:id="rId40"/>
    <p:sldId id="1113" r:id="rId41"/>
    <p:sldId id="1152" r:id="rId42"/>
    <p:sldId id="1153" r:id="rId43"/>
    <p:sldId id="55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7BA15E-C358-4272-AB0F-1B564EB419D1}">
          <p14:sldIdLst>
            <p14:sldId id="982"/>
            <p14:sldId id="439"/>
            <p14:sldId id="1017"/>
            <p14:sldId id="1006"/>
            <p14:sldId id="1101"/>
            <p14:sldId id="1125"/>
            <p14:sldId id="1127"/>
            <p14:sldId id="1144"/>
            <p14:sldId id="1145"/>
            <p14:sldId id="1146"/>
            <p14:sldId id="263"/>
            <p14:sldId id="1151"/>
            <p14:sldId id="1142"/>
            <p14:sldId id="1132"/>
            <p14:sldId id="1133"/>
            <p14:sldId id="726"/>
            <p14:sldId id="727"/>
            <p14:sldId id="728"/>
            <p14:sldId id="1128"/>
            <p14:sldId id="1129"/>
            <p14:sldId id="1130"/>
            <p14:sldId id="1131"/>
            <p14:sldId id="1147"/>
            <p14:sldId id="1148"/>
            <p14:sldId id="1149"/>
            <p14:sldId id="884"/>
            <p14:sldId id="1042"/>
            <p14:sldId id="1135"/>
            <p14:sldId id="1136"/>
            <p14:sldId id="581"/>
            <p14:sldId id="1150"/>
            <p14:sldId id="1139"/>
            <p14:sldId id="1140"/>
            <p14:sldId id="1012"/>
            <p14:sldId id="1113"/>
            <p14:sldId id="1152"/>
            <p14:sldId id="1153"/>
            <p14:sldId id="558"/>
          </p14:sldIdLst>
        </p14:section>
        <p14:section name="Next Section" id="{9ADBB23F-D07D-4645-8FA6-289609945232}">
          <p14:sldIdLst/>
        </p14:section>
        <p14:section name="Sample Colours" id="{C292914E-6326-4746-8F90-1180983AD3A1}">
          <p14:sldIdLst/>
        </p14:section>
      </p14:sectionLst>
    </p:ext>
    <p:ext uri="{EFAFB233-063F-42B5-8137-9DF3F51BA10A}">
      <p15:sldGuideLst xmlns:p15="http://schemas.microsoft.com/office/powerpoint/2012/main">
        <p15:guide id="1" orient="horz" pos="4088" userDrawn="1">
          <p15:clr>
            <a:srgbClr val="A4A3A4"/>
          </p15:clr>
        </p15:guide>
        <p15:guide id="2" pos="347" userDrawn="1">
          <p15:clr>
            <a:srgbClr val="A4A3A4"/>
          </p15:clr>
        </p15:guide>
        <p15:guide id="3" orient="horz" pos="935" userDrawn="1">
          <p15:clr>
            <a:srgbClr val="A4A3A4"/>
          </p15:clr>
        </p15:guide>
        <p15:guide id="4" pos="3840" userDrawn="1">
          <p15:clr>
            <a:srgbClr val="A4A3A4"/>
          </p15:clr>
        </p15:guide>
        <p15:guide id="5" pos="5292" userDrawn="1">
          <p15:clr>
            <a:srgbClr val="A4A3A4"/>
          </p15:clr>
        </p15:guide>
        <p15:guide id="6" pos="2434" userDrawn="1">
          <p15:clr>
            <a:srgbClr val="A4A3A4"/>
          </p15:clr>
        </p15:guide>
        <p15:guide id="7" pos="1096" userDrawn="1">
          <p15:clr>
            <a:srgbClr val="A4A3A4"/>
          </p15:clr>
        </p15:guide>
        <p15:guide id="8" pos="7287" userDrawn="1">
          <p15:clr>
            <a:srgbClr val="A4A3A4"/>
          </p15:clr>
        </p15:guide>
        <p15:guide id="9" orient="horz" pos="504" userDrawn="1">
          <p15:clr>
            <a:srgbClr val="A4A3A4"/>
          </p15:clr>
        </p15:guide>
        <p15:guide id="10" orient="horz" pos="3589" userDrawn="1">
          <p15:clr>
            <a:srgbClr val="A4A3A4"/>
          </p15:clr>
        </p15:guide>
        <p15:guide id="11" orient="horz" pos="12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Jackson" initials="SJ" lastIdx="1" clrIdx="0">
    <p:extLst>
      <p:ext uri="{19B8F6BF-5375-455C-9EA6-DF929625EA0E}">
        <p15:presenceInfo xmlns:p15="http://schemas.microsoft.com/office/powerpoint/2012/main" userId="S-1-5-21-4273073501-921250775-4227652475-7803" providerId="AD"/>
      </p:ext>
    </p:extLst>
  </p:cmAuthor>
  <p:cmAuthor id="2" name="Tom Squire" initials="TS" lastIdx="62" clrIdx="1">
    <p:extLst>
      <p:ext uri="{19B8F6BF-5375-455C-9EA6-DF929625EA0E}">
        <p15:presenceInfo xmlns:p15="http://schemas.microsoft.com/office/powerpoint/2012/main" userId="S-1-5-21-4273073501-921250775-4227652475-3150" providerId="AD"/>
      </p:ext>
    </p:extLst>
  </p:cmAuthor>
  <p:cmAuthor id="3" name="Jenny Rogers" initials="JR" lastIdx="19" clrIdx="2">
    <p:extLst>
      <p:ext uri="{19B8F6BF-5375-455C-9EA6-DF929625EA0E}">
        <p15:presenceInfo xmlns:p15="http://schemas.microsoft.com/office/powerpoint/2012/main" userId="S-1-5-21-4273073501-921250775-4227652475-61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5A1"/>
    <a:srgbClr val="F37A6E"/>
    <a:srgbClr val="F4786F"/>
    <a:srgbClr val="0AA0D9"/>
    <a:srgbClr val="6B0C0E"/>
    <a:srgbClr val="BCCE03"/>
    <a:srgbClr val="82898A"/>
    <a:srgbClr val="FBCB30"/>
    <a:srgbClr val="302D2E"/>
    <a:srgbClr val="F4F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71813" autoAdjust="0"/>
  </p:normalViewPr>
  <p:slideViewPr>
    <p:cSldViewPr snapToGrid="0">
      <p:cViewPr varScale="1">
        <p:scale>
          <a:sx n="86" d="100"/>
          <a:sy n="86" d="100"/>
        </p:scale>
        <p:origin x="715" y="91"/>
      </p:cViewPr>
      <p:guideLst>
        <p:guide orient="horz" pos="4088"/>
        <p:guide pos="347"/>
        <p:guide orient="horz" pos="935"/>
        <p:guide pos="3840"/>
        <p:guide pos="5292"/>
        <p:guide pos="2434"/>
        <p:guide pos="1096"/>
        <p:guide pos="7287"/>
        <p:guide orient="horz" pos="504"/>
        <p:guide orient="horz" pos="3589"/>
        <p:guide orient="horz" pos="1253"/>
      </p:guideLst>
    </p:cSldViewPr>
  </p:slideViewPr>
  <p:outlineViewPr>
    <p:cViewPr>
      <p:scale>
        <a:sx n="33" d="100"/>
        <a:sy n="33" d="100"/>
      </p:scale>
      <p:origin x="0" y="-5928"/>
    </p:cViewPr>
  </p:outlineViewPr>
  <p:notesTextViewPr>
    <p:cViewPr>
      <p:scale>
        <a:sx n="1" d="1"/>
        <a:sy n="1" d="1"/>
      </p:scale>
      <p:origin x="0" y="0"/>
    </p:cViewPr>
  </p:notesTextViewPr>
  <p:sorterViewPr>
    <p:cViewPr varScale="1">
      <p:scale>
        <a:sx n="1" d="1"/>
        <a:sy n="1" d="1"/>
      </p:scale>
      <p:origin x="0" y="-517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i Wynn" userId="aa734528-69c4-4b6b-95c3-191b5cbe1bb7" providerId="ADAL" clId="{7EF5F12F-8EF3-4ABC-9D11-2BD88A09A122}"/>
    <pc:docChg chg="undo custSel addSld delSld modSld sldOrd modSection">
      <pc:chgData name="Vicki Wynn" userId="aa734528-69c4-4b6b-95c3-191b5cbe1bb7" providerId="ADAL" clId="{7EF5F12F-8EF3-4ABC-9D11-2BD88A09A122}" dt="2024-04-19T14:42:10.059" v="1848" actId="403"/>
      <pc:docMkLst>
        <pc:docMk/>
      </pc:docMkLst>
      <pc:sldChg chg="addSp delSp modSp modAnim">
        <pc:chgData name="Vicki Wynn" userId="aa734528-69c4-4b6b-95c3-191b5cbe1bb7" providerId="ADAL" clId="{7EF5F12F-8EF3-4ABC-9D11-2BD88A09A122}" dt="2024-04-19T11:42:30.115" v="1235" actId="27636"/>
        <pc:sldMkLst>
          <pc:docMk/>
          <pc:sldMk cId="463336555" sldId="263"/>
        </pc:sldMkLst>
        <pc:spChg chg="mod">
          <ac:chgData name="Vicki Wynn" userId="aa734528-69c4-4b6b-95c3-191b5cbe1bb7" providerId="ADAL" clId="{7EF5F12F-8EF3-4ABC-9D11-2BD88A09A122}" dt="2024-04-19T10:06:01.977" v="744" actId="2711"/>
          <ac:spMkLst>
            <pc:docMk/>
            <pc:sldMk cId="463336555" sldId="263"/>
            <ac:spMk id="2" creationId="{E538CDC1-1CC3-418C-A097-FC5DBFB414B7}"/>
          </ac:spMkLst>
        </pc:spChg>
        <pc:spChg chg="mod">
          <ac:chgData name="Vicki Wynn" userId="aa734528-69c4-4b6b-95c3-191b5cbe1bb7" providerId="ADAL" clId="{7EF5F12F-8EF3-4ABC-9D11-2BD88A09A122}" dt="2024-04-19T11:42:30.111" v="1234" actId="27636"/>
          <ac:spMkLst>
            <pc:docMk/>
            <pc:sldMk cId="463336555" sldId="263"/>
            <ac:spMk id="3" creationId="{6B01EDEE-EE0D-4AAC-855E-DAD03F72D756}"/>
          </ac:spMkLst>
        </pc:spChg>
        <pc:spChg chg="mod">
          <ac:chgData name="Vicki Wynn" userId="aa734528-69c4-4b6b-95c3-191b5cbe1bb7" providerId="ADAL" clId="{7EF5F12F-8EF3-4ABC-9D11-2BD88A09A122}" dt="2024-04-19T11:42:30.115" v="1235" actId="27636"/>
          <ac:spMkLst>
            <pc:docMk/>
            <pc:sldMk cId="463336555" sldId="263"/>
            <ac:spMk id="4" creationId="{228FBCE6-992C-43B1-A22F-E81449B9CD00}"/>
          </ac:spMkLst>
        </pc:spChg>
        <pc:picChg chg="del">
          <ac:chgData name="Vicki Wynn" userId="aa734528-69c4-4b6b-95c3-191b5cbe1bb7" providerId="ADAL" clId="{7EF5F12F-8EF3-4ABC-9D11-2BD88A09A122}" dt="2024-04-19T10:04:26.163" v="727" actId="478"/>
          <ac:picMkLst>
            <pc:docMk/>
            <pc:sldMk cId="463336555" sldId="263"/>
            <ac:picMk id="5" creationId="{8023268A-9D94-4358-994F-34E0E129F33F}"/>
          </ac:picMkLst>
        </pc:picChg>
        <pc:picChg chg="add mod">
          <ac:chgData name="Vicki Wynn" userId="aa734528-69c4-4b6b-95c3-191b5cbe1bb7" providerId="ADAL" clId="{7EF5F12F-8EF3-4ABC-9D11-2BD88A09A122}" dt="2024-04-19T10:05:47.858" v="742" actId="1076"/>
          <ac:picMkLst>
            <pc:docMk/>
            <pc:sldMk cId="463336555" sldId="263"/>
            <ac:picMk id="6" creationId="{1C37354A-122A-4746-88C2-D63A67D5B194}"/>
          </ac:picMkLst>
        </pc:picChg>
      </pc:sldChg>
      <pc:sldChg chg="modSp del">
        <pc:chgData name="Vicki Wynn" userId="aa734528-69c4-4b6b-95c3-191b5cbe1bb7" providerId="ADAL" clId="{7EF5F12F-8EF3-4ABC-9D11-2BD88A09A122}" dt="2024-04-19T09:59:55.962" v="649" actId="2696"/>
        <pc:sldMkLst>
          <pc:docMk/>
          <pc:sldMk cId="0" sldId="510"/>
        </pc:sldMkLst>
        <pc:spChg chg="mod">
          <ac:chgData name="Vicki Wynn" userId="aa734528-69c4-4b6b-95c3-191b5cbe1bb7" providerId="ADAL" clId="{7EF5F12F-8EF3-4ABC-9D11-2BD88A09A122}" dt="2024-04-19T08:37:25.082" v="90" actId="1076"/>
          <ac:spMkLst>
            <pc:docMk/>
            <pc:sldMk cId="0" sldId="510"/>
            <ac:spMk id="10" creationId="{65211F08-27E8-3842-A5E0-1C0E3E383625}"/>
          </ac:spMkLst>
        </pc:spChg>
        <pc:spChg chg="mod">
          <ac:chgData name="Vicki Wynn" userId="aa734528-69c4-4b6b-95c3-191b5cbe1bb7" providerId="ADAL" clId="{7EF5F12F-8EF3-4ABC-9D11-2BD88A09A122}" dt="2024-04-19T08:37:54.970" v="93" actId="1076"/>
          <ac:spMkLst>
            <pc:docMk/>
            <pc:sldMk cId="0" sldId="510"/>
            <ac:spMk id="31" creationId="{7891966D-869E-46D1-9724-FDF8302B6B2C}"/>
          </ac:spMkLst>
        </pc:spChg>
        <pc:grpChg chg="mod">
          <ac:chgData name="Vicki Wynn" userId="aa734528-69c4-4b6b-95c3-191b5cbe1bb7" providerId="ADAL" clId="{7EF5F12F-8EF3-4ABC-9D11-2BD88A09A122}" dt="2024-04-19T08:37:48.994" v="92" actId="1076"/>
          <ac:grpSpMkLst>
            <pc:docMk/>
            <pc:sldMk cId="0" sldId="510"/>
            <ac:grpSpMk id="20" creationId="{29322609-DCF0-F248-BEC0-4FB456F7EFDF}"/>
          </ac:grpSpMkLst>
        </pc:grpChg>
        <pc:picChg chg="mod">
          <ac:chgData name="Vicki Wynn" userId="aa734528-69c4-4b6b-95c3-191b5cbe1bb7" providerId="ADAL" clId="{7EF5F12F-8EF3-4ABC-9D11-2BD88A09A122}" dt="2024-04-19T08:36:59.575" v="88" actId="1076"/>
          <ac:picMkLst>
            <pc:docMk/>
            <pc:sldMk cId="0" sldId="510"/>
            <ac:picMk id="21" creationId="{BFA69271-4F10-4B26-AD1C-5F54CB230DFB}"/>
          </ac:picMkLst>
        </pc:picChg>
      </pc:sldChg>
      <pc:sldChg chg="del">
        <pc:chgData name="Vicki Wynn" userId="aa734528-69c4-4b6b-95c3-191b5cbe1bb7" providerId="ADAL" clId="{7EF5F12F-8EF3-4ABC-9D11-2BD88A09A122}" dt="2024-04-19T10:11:27.371" v="773" actId="2696"/>
        <pc:sldMkLst>
          <pc:docMk/>
          <pc:sldMk cId="4274538882" sldId="573"/>
        </pc:sldMkLst>
      </pc:sldChg>
      <pc:sldChg chg="del">
        <pc:chgData name="Vicki Wynn" userId="aa734528-69c4-4b6b-95c3-191b5cbe1bb7" providerId="ADAL" clId="{7EF5F12F-8EF3-4ABC-9D11-2BD88A09A122}" dt="2024-04-19T08:40:50.600" v="541" actId="2696"/>
        <pc:sldMkLst>
          <pc:docMk/>
          <pc:sldMk cId="219063896" sldId="576"/>
        </pc:sldMkLst>
      </pc:sldChg>
      <pc:sldChg chg="ord">
        <pc:chgData name="Vicki Wynn" userId="aa734528-69c4-4b6b-95c3-191b5cbe1bb7" providerId="ADAL" clId="{7EF5F12F-8EF3-4ABC-9D11-2BD88A09A122}" dt="2024-04-19T12:41:46.879" v="1237"/>
        <pc:sldMkLst>
          <pc:docMk/>
          <pc:sldMk cId="3931722957" sldId="581"/>
        </pc:sldMkLst>
      </pc:sldChg>
      <pc:sldChg chg="del">
        <pc:chgData name="Vicki Wynn" userId="aa734528-69c4-4b6b-95c3-191b5cbe1bb7" providerId="ADAL" clId="{7EF5F12F-8EF3-4ABC-9D11-2BD88A09A122}" dt="2024-04-19T10:07:03.323" v="751" actId="2696"/>
        <pc:sldMkLst>
          <pc:docMk/>
          <pc:sldMk cId="1345933222" sldId="707"/>
        </pc:sldMkLst>
      </pc:sldChg>
      <pc:sldChg chg="add">
        <pc:chgData name="Vicki Wynn" userId="aa734528-69c4-4b6b-95c3-191b5cbe1bb7" providerId="ADAL" clId="{7EF5F12F-8EF3-4ABC-9D11-2BD88A09A122}" dt="2024-04-19T14:41:53.783" v="1847"/>
        <pc:sldMkLst>
          <pc:docMk/>
          <pc:sldMk cId="2065023133" sldId="726"/>
        </pc:sldMkLst>
      </pc:sldChg>
      <pc:sldChg chg="add">
        <pc:chgData name="Vicki Wynn" userId="aa734528-69c4-4b6b-95c3-191b5cbe1bb7" providerId="ADAL" clId="{7EF5F12F-8EF3-4ABC-9D11-2BD88A09A122}" dt="2024-04-19T14:41:53.783" v="1847"/>
        <pc:sldMkLst>
          <pc:docMk/>
          <pc:sldMk cId="2308710974" sldId="727"/>
        </pc:sldMkLst>
      </pc:sldChg>
      <pc:sldChg chg="add">
        <pc:chgData name="Vicki Wynn" userId="aa734528-69c4-4b6b-95c3-191b5cbe1bb7" providerId="ADAL" clId="{7EF5F12F-8EF3-4ABC-9D11-2BD88A09A122}" dt="2024-04-19T14:41:53.783" v="1847"/>
        <pc:sldMkLst>
          <pc:docMk/>
          <pc:sldMk cId="3383848988" sldId="728"/>
        </pc:sldMkLst>
      </pc:sldChg>
      <pc:sldChg chg="del">
        <pc:chgData name="Vicki Wynn" userId="aa734528-69c4-4b6b-95c3-191b5cbe1bb7" providerId="ADAL" clId="{7EF5F12F-8EF3-4ABC-9D11-2BD88A09A122}" dt="2024-04-19T10:11:23.086" v="772" actId="2696"/>
        <pc:sldMkLst>
          <pc:docMk/>
          <pc:sldMk cId="1047386317" sldId="771"/>
        </pc:sldMkLst>
      </pc:sldChg>
      <pc:sldChg chg="del ord">
        <pc:chgData name="Vicki Wynn" userId="aa734528-69c4-4b6b-95c3-191b5cbe1bb7" providerId="ADAL" clId="{7EF5F12F-8EF3-4ABC-9D11-2BD88A09A122}" dt="2024-04-19T10:07:05.887" v="752" actId="2696"/>
        <pc:sldMkLst>
          <pc:docMk/>
          <pc:sldMk cId="2965877686" sldId="787"/>
        </pc:sldMkLst>
      </pc:sldChg>
      <pc:sldChg chg="ord">
        <pc:chgData name="Vicki Wynn" userId="aa734528-69c4-4b6b-95c3-191b5cbe1bb7" providerId="ADAL" clId="{7EF5F12F-8EF3-4ABC-9D11-2BD88A09A122}" dt="2024-04-19T12:42:17.767" v="1238"/>
        <pc:sldMkLst>
          <pc:docMk/>
          <pc:sldMk cId="2467397137" sldId="884"/>
        </pc:sldMkLst>
      </pc:sldChg>
      <pc:sldChg chg="modSp">
        <pc:chgData name="Vicki Wynn" userId="aa734528-69c4-4b6b-95c3-191b5cbe1bb7" providerId="ADAL" clId="{7EF5F12F-8EF3-4ABC-9D11-2BD88A09A122}" dt="2024-04-19T09:59:39.040" v="648" actId="20577"/>
        <pc:sldMkLst>
          <pc:docMk/>
          <pc:sldMk cId="1724436968" sldId="982"/>
        </pc:sldMkLst>
        <pc:spChg chg="mod">
          <ac:chgData name="Vicki Wynn" userId="aa734528-69c4-4b6b-95c3-191b5cbe1bb7" providerId="ADAL" clId="{7EF5F12F-8EF3-4ABC-9D11-2BD88A09A122}" dt="2024-04-19T09:59:39.040" v="648" actId="20577"/>
          <ac:spMkLst>
            <pc:docMk/>
            <pc:sldMk cId="1724436968" sldId="982"/>
            <ac:spMk id="2" creationId="{5E95EB73-8FDE-4151-AD19-6A78D2A61A9F}"/>
          </ac:spMkLst>
        </pc:spChg>
      </pc:sldChg>
      <pc:sldChg chg="modSp">
        <pc:chgData name="Vicki Wynn" userId="aa734528-69c4-4b6b-95c3-191b5cbe1bb7" providerId="ADAL" clId="{7EF5F12F-8EF3-4ABC-9D11-2BD88A09A122}" dt="2024-04-19T08:40:41.689" v="540" actId="20577"/>
        <pc:sldMkLst>
          <pc:docMk/>
          <pc:sldMk cId="3379243642" sldId="1006"/>
        </pc:sldMkLst>
        <pc:spChg chg="mod">
          <ac:chgData name="Vicki Wynn" userId="aa734528-69c4-4b6b-95c3-191b5cbe1bb7" providerId="ADAL" clId="{7EF5F12F-8EF3-4ABC-9D11-2BD88A09A122}" dt="2024-04-19T08:40:41.689" v="540" actId="20577"/>
          <ac:spMkLst>
            <pc:docMk/>
            <pc:sldMk cId="3379243642" sldId="1006"/>
            <ac:spMk id="6" creationId="{8062C78D-6FF9-4C4C-8CDC-4AFAD884936C}"/>
          </ac:spMkLst>
        </pc:spChg>
      </pc:sldChg>
      <pc:sldChg chg="del">
        <pc:chgData name="Vicki Wynn" userId="aa734528-69c4-4b6b-95c3-191b5cbe1bb7" providerId="ADAL" clId="{7EF5F12F-8EF3-4ABC-9D11-2BD88A09A122}" dt="2024-04-19T11:31:51.413" v="1213" actId="2696"/>
        <pc:sldMkLst>
          <pc:docMk/>
          <pc:sldMk cId="57089301" sldId="1010"/>
        </pc:sldMkLst>
      </pc:sldChg>
      <pc:sldChg chg="modSp">
        <pc:chgData name="Vicki Wynn" userId="aa734528-69c4-4b6b-95c3-191b5cbe1bb7" providerId="ADAL" clId="{7EF5F12F-8EF3-4ABC-9D11-2BD88A09A122}" dt="2024-04-19T12:48:52.519" v="1370"/>
        <pc:sldMkLst>
          <pc:docMk/>
          <pc:sldMk cId="1456606959" sldId="1012"/>
        </pc:sldMkLst>
        <pc:spChg chg="mod">
          <ac:chgData name="Vicki Wynn" userId="aa734528-69c4-4b6b-95c3-191b5cbe1bb7" providerId="ADAL" clId="{7EF5F12F-8EF3-4ABC-9D11-2BD88A09A122}" dt="2024-04-19T12:48:09.778" v="1359" actId="20577"/>
          <ac:spMkLst>
            <pc:docMk/>
            <pc:sldMk cId="1456606959" sldId="1012"/>
            <ac:spMk id="2" creationId="{00000000-0000-0000-0000-000000000000}"/>
          </ac:spMkLst>
        </pc:spChg>
        <pc:spChg chg="mod">
          <ac:chgData name="Vicki Wynn" userId="aa734528-69c4-4b6b-95c3-191b5cbe1bb7" providerId="ADAL" clId="{7EF5F12F-8EF3-4ABC-9D11-2BD88A09A122}" dt="2024-04-19T12:48:52.519" v="1370"/>
          <ac:spMkLst>
            <pc:docMk/>
            <pc:sldMk cId="1456606959" sldId="1012"/>
            <ac:spMk id="34" creationId="{52C0D2FF-1AD6-4850-A4C2-798976A142F3}"/>
          </ac:spMkLst>
        </pc:spChg>
      </pc:sldChg>
      <pc:sldChg chg="modSp del">
        <pc:chgData name="Vicki Wynn" userId="aa734528-69c4-4b6b-95c3-191b5cbe1bb7" providerId="ADAL" clId="{7EF5F12F-8EF3-4ABC-9D11-2BD88A09A122}" dt="2024-04-19T12:49:11.614" v="1371" actId="2696"/>
        <pc:sldMkLst>
          <pc:docMk/>
          <pc:sldMk cId="1382580119" sldId="1013"/>
        </pc:sldMkLst>
        <pc:spChg chg="mod">
          <ac:chgData name="Vicki Wynn" userId="aa734528-69c4-4b6b-95c3-191b5cbe1bb7" providerId="ADAL" clId="{7EF5F12F-8EF3-4ABC-9D11-2BD88A09A122}" dt="2024-04-19T12:48:32.948" v="1366" actId="20577"/>
          <ac:spMkLst>
            <pc:docMk/>
            <pc:sldMk cId="1382580119" sldId="1013"/>
            <ac:spMk id="2" creationId="{00000000-0000-0000-0000-000000000000}"/>
          </ac:spMkLst>
        </pc:spChg>
        <pc:spChg chg="mod">
          <ac:chgData name="Vicki Wynn" userId="aa734528-69c4-4b6b-95c3-191b5cbe1bb7" providerId="ADAL" clId="{7EF5F12F-8EF3-4ABC-9D11-2BD88A09A122}" dt="2024-04-19T12:48:36.950" v="1368" actId="113"/>
          <ac:spMkLst>
            <pc:docMk/>
            <pc:sldMk cId="1382580119" sldId="1013"/>
            <ac:spMk id="34" creationId="{52C0D2FF-1AD6-4850-A4C2-798976A142F3}"/>
          </ac:spMkLst>
        </pc:spChg>
      </pc:sldChg>
      <pc:sldChg chg="ord">
        <pc:chgData name="Vicki Wynn" userId="aa734528-69c4-4b6b-95c3-191b5cbe1bb7" providerId="ADAL" clId="{7EF5F12F-8EF3-4ABC-9D11-2BD88A09A122}" dt="2024-04-19T12:42:34.991" v="1239"/>
        <pc:sldMkLst>
          <pc:docMk/>
          <pc:sldMk cId="2020194847" sldId="1042"/>
        </pc:sldMkLst>
      </pc:sldChg>
      <pc:sldChg chg="del">
        <pc:chgData name="Vicki Wynn" userId="aa734528-69c4-4b6b-95c3-191b5cbe1bb7" providerId="ADAL" clId="{7EF5F12F-8EF3-4ABC-9D11-2BD88A09A122}" dt="2024-04-19T11:34:41.381" v="1225" actId="2696"/>
        <pc:sldMkLst>
          <pc:docMk/>
          <pc:sldMk cId="3508675472" sldId="1046"/>
        </pc:sldMkLst>
      </pc:sldChg>
      <pc:sldChg chg="del">
        <pc:chgData name="Vicki Wynn" userId="aa734528-69c4-4b6b-95c3-191b5cbe1bb7" providerId="ADAL" clId="{7EF5F12F-8EF3-4ABC-9D11-2BD88A09A122}" dt="2024-04-19T11:34:42.879" v="1226" actId="2696"/>
        <pc:sldMkLst>
          <pc:docMk/>
          <pc:sldMk cId="2946496625" sldId="1047"/>
        </pc:sldMkLst>
      </pc:sldChg>
      <pc:sldChg chg="del">
        <pc:chgData name="Vicki Wynn" userId="aa734528-69c4-4b6b-95c3-191b5cbe1bb7" providerId="ADAL" clId="{7EF5F12F-8EF3-4ABC-9D11-2BD88A09A122}" dt="2024-04-19T11:34:44.782" v="1227" actId="2696"/>
        <pc:sldMkLst>
          <pc:docMk/>
          <pc:sldMk cId="529091127" sldId="1048"/>
        </pc:sldMkLst>
      </pc:sldChg>
      <pc:sldChg chg="del">
        <pc:chgData name="Vicki Wynn" userId="aa734528-69c4-4b6b-95c3-191b5cbe1bb7" providerId="ADAL" clId="{7EF5F12F-8EF3-4ABC-9D11-2BD88A09A122}" dt="2024-04-19T10:11:06.456" v="771" actId="2696"/>
        <pc:sldMkLst>
          <pc:docMk/>
          <pc:sldMk cId="307671756" sldId="1070"/>
        </pc:sldMkLst>
      </pc:sldChg>
      <pc:sldChg chg="del">
        <pc:chgData name="Vicki Wynn" userId="aa734528-69c4-4b6b-95c3-191b5cbe1bb7" providerId="ADAL" clId="{7EF5F12F-8EF3-4ABC-9D11-2BD88A09A122}" dt="2024-04-19T10:11:04.951" v="770" actId="2696"/>
        <pc:sldMkLst>
          <pc:docMk/>
          <pc:sldMk cId="2563843407" sldId="1083"/>
        </pc:sldMkLst>
      </pc:sldChg>
      <pc:sldChg chg="del">
        <pc:chgData name="Vicki Wynn" userId="aa734528-69c4-4b6b-95c3-191b5cbe1bb7" providerId="ADAL" clId="{7EF5F12F-8EF3-4ABC-9D11-2BD88A09A122}" dt="2024-04-19T11:31:52.713" v="1214" actId="2696"/>
        <pc:sldMkLst>
          <pc:docMk/>
          <pc:sldMk cId="2830114298" sldId="1111"/>
        </pc:sldMkLst>
      </pc:sldChg>
      <pc:sldChg chg="modSp add del">
        <pc:chgData name="Vicki Wynn" userId="aa734528-69c4-4b6b-95c3-191b5cbe1bb7" providerId="ADAL" clId="{7EF5F12F-8EF3-4ABC-9D11-2BD88A09A122}" dt="2024-04-19T12:50:53.418" v="1431" actId="20577"/>
        <pc:sldMkLst>
          <pc:docMk/>
          <pc:sldMk cId="156534076" sldId="1113"/>
        </pc:sldMkLst>
        <pc:spChg chg="mod">
          <ac:chgData name="Vicki Wynn" userId="aa734528-69c4-4b6b-95c3-191b5cbe1bb7" providerId="ADAL" clId="{7EF5F12F-8EF3-4ABC-9D11-2BD88A09A122}" dt="2024-04-19T12:49:38.451" v="1399" actId="20577"/>
          <ac:spMkLst>
            <pc:docMk/>
            <pc:sldMk cId="156534076" sldId="1113"/>
            <ac:spMk id="3" creationId="{00000000-0000-0000-0000-000000000000}"/>
          </ac:spMkLst>
        </pc:spChg>
        <pc:spChg chg="mod">
          <ac:chgData name="Vicki Wynn" userId="aa734528-69c4-4b6b-95c3-191b5cbe1bb7" providerId="ADAL" clId="{7EF5F12F-8EF3-4ABC-9D11-2BD88A09A122}" dt="2024-04-19T12:50:53.418" v="1431" actId="20577"/>
          <ac:spMkLst>
            <pc:docMk/>
            <pc:sldMk cId="156534076" sldId="1113"/>
            <ac:spMk id="4" creationId="{00000000-0000-0000-0000-000000000000}"/>
          </ac:spMkLst>
        </pc:spChg>
      </pc:sldChg>
      <pc:sldChg chg="del">
        <pc:chgData name="Vicki Wynn" userId="aa734528-69c4-4b6b-95c3-191b5cbe1bb7" providerId="ADAL" clId="{7EF5F12F-8EF3-4ABC-9D11-2BD88A09A122}" dt="2024-04-19T12:49:54.780" v="1403" actId="2696"/>
        <pc:sldMkLst>
          <pc:docMk/>
          <pc:sldMk cId="2137786426" sldId="1114"/>
        </pc:sldMkLst>
      </pc:sldChg>
      <pc:sldChg chg="del">
        <pc:chgData name="Vicki Wynn" userId="aa734528-69c4-4b6b-95c3-191b5cbe1bb7" providerId="ADAL" clId="{7EF5F12F-8EF3-4ABC-9D11-2BD88A09A122}" dt="2024-04-19T12:51:02.982" v="1432" actId="2696"/>
        <pc:sldMkLst>
          <pc:docMk/>
          <pc:sldMk cId="109122630" sldId="1115"/>
        </pc:sldMkLst>
      </pc:sldChg>
      <pc:sldChg chg="del">
        <pc:chgData name="Vicki Wynn" userId="aa734528-69c4-4b6b-95c3-191b5cbe1bb7" providerId="ADAL" clId="{7EF5F12F-8EF3-4ABC-9D11-2BD88A09A122}" dt="2024-04-19T08:41:06.575" v="542" actId="2696"/>
        <pc:sldMkLst>
          <pc:docMk/>
          <pc:sldMk cId="2186661619" sldId="1126"/>
        </pc:sldMkLst>
      </pc:sldChg>
      <pc:sldChg chg="delSp modSp">
        <pc:chgData name="Vicki Wynn" userId="aa734528-69c4-4b6b-95c3-191b5cbe1bb7" providerId="ADAL" clId="{7EF5F12F-8EF3-4ABC-9D11-2BD88A09A122}" dt="2024-04-19T10:10:37.840" v="769"/>
        <pc:sldMkLst>
          <pc:docMk/>
          <pc:sldMk cId="2608036934" sldId="1130"/>
        </pc:sldMkLst>
        <pc:spChg chg="del mod">
          <ac:chgData name="Vicki Wynn" userId="aa734528-69c4-4b6b-95c3-191b5cbe1bb7" providerId="ADAL" clId="{7EF5F12F-8EF3-4ABC-9D11-2BD88A09A122}" dt="2024-04-19T10:10:37.840" v="769"/>
          <ac:spMkLst>
            <pc:docMk/>
            <pc:sldMk cId="2608036934" sldId="1130"/>
            <ac:spMk id="8" creationId="{58508F55-E9D1-909D-CD3A-EFECBD80F186}"/>
          </ac:spMkLst>
        </pc:spChg>
      </pc:sldChg>
      <pc:sldChg chg="modSp">
        <pc:chgData name="Vicki Wynn" userId="aa734528-69c4-4b6b-95c3-191b5cbe1bb7" providerId="ADAL" clId="{7EF5F12F-8EF3-4ABC-9D11-2BD88A09A122}" dt="2024-04-19T14:42:10.059" v="1848" actId="403"/>
        <pc:sldMkLst>
          <pc:docMk/>
          <pc:sldMk cId="3153823065" sldId="1131"/>
        </pc:sldMkLst>
        <pc:spChg chg="mod">
          <ac:chgData name="Vicki Wynn" userId="aa734528-69c4-4b6b-95c3-191b5cbe1bb7" providerId="ADAL" clId="{7EF5F12F-8EF3-4ABC-9D11-2BD88A09A122}" dt="2024-04-19T10:25:31.901" v="1122" actId="20577"/>
          <ac:spMkLst>
            <pc:docMk/>
            <pc:sldMk cId="3153823065" sldId="1131"/>
            <ac:spMk id="2" creationId="{37847F91-83C8-4888-8CA5-4095700222E2}"/>
          </ac:spMkLst>
        </pc:spChg>
        <pc:spChg chg="mod">
          <ac:chgData name="Vicki Wynn" userId="aa734528-69c4-4b6b-95c3-191b5cbe1bb7" providerId="ADAL" clId="{7EF5F12F-8EF3-4ABC-9D11-2BD88A09A122}" dt="2024-04-19T14:42:10.059" v="1848" actId="403"/>
          <ac:spMkLst>
            <pc:docMk/>
            <pc:sldMk cId="3153823065" sldId="1131"/>
            <ac:spMk id="4" creationId="{573729EE-960D-4A48-A9C7-6D604F29FEF7}"/>
          </ac:spMkLst>
        </pc:spChg>
      </pc:sldChg>
      <pc:sldChg chg="ord">
        <pc:chgData name="Vicki Wynn" userId="aa734528-69c4-4b6b-95c3-191b5cbe1bb7" providerId="ADAL" clId="{7EF5F12F-8EF3-4ABC-9D11-2BD88A09A122}" dt="2024-04-19T11:32:44.809" v="1218"/>
        <pc:sldMkLst>
          <pc:docMk/>
          <pc:sldMk cId="1370488381" sldId="1132"/>
        </pc:sldMkLst>
      </pc:sldChg>
      <pc:sldChg chg="ord">
        <pc:chgData name="Vicki Wynn" userId="aa734528-69c4-4b6b-95c3-191b5cbe1bb7" providerId="ADAL" clId="{7EF5F12F-8EF3-4ABC-9D11-2BD88A09A122}" dt="2024-04-19T11:33:01.655" v="1220"/>
        <pc:sldMkLst>
          <pc:docMk/>
          <pc:sldMk cId="919081862" sldId="1133"/>
        </pc:sldMkLst>
      </pc:sldChg>
      <pc:sldChg chg="del">
        <pc:chgData name="Vicki Wynn" userId="aa734528-69c4-4b6b-95c3-191b5cbe1bb7" providerId="ADAL" clId="{7EF5F12F-8EF3-4ABC-9D11-2BD88A09A122}" dt="2024-04-19T10:07:10.289" v="753" actId="2696"/>
        <pc:sldMkLst>
          <pc:docMk/>
          <pc:sldMk cId="815141953" sldId="1134"/>
        </pc:sldMkLst>
      </pc:sldChg>
      <pc:sldChg chg="addSp modSp del">
        <pc:chgData name="Vicki Wynn" userId="aa734528-69c4-4b6b-95c3-191b5cbe1bb7" providerId="ADAL" clId="{7EF5F12F-8EF3-4ABC-9D11-2BD88A09A122}" dt="2024-04-19T11:33:17.136" v="1224" actId="2696"/>
        <pc:sldMkLst>
          <pc:docMk/>
          <pc:sldMk cId="1269735202" sldId="1135"/>
        </pc:sldMkLst>
        <pc:spChg chg="mod">
          <ac:chgData name="Vicki Wynn" userId="aa734528-69c4-4b6b-95c3-191b5cbe1bb7" providerId="ADAL" clId="{7EF5F12F-8EF3-4ABC-9D11-2BD88A09A122}" dt="2024-04-19T10:07:28.100" v="757" actId="1076"/>
          <ac:spMkLst>
            <pc:docMk/>
            <pc:sldMk cId="1269735202" sldId="1135"/>
            <ac:spMk id="3" creationId="{660EEE9B-F8F9-4146-B472-A19222538F71}"/>
          </ac:spMkLst>
        </pc:spChg>
        <pc:spChg chg="mod">
          <ac:chgData name="Vicki Wynn" userId="aa734528-69c4-4b6b-95c3-191b5cbe1bb7" providerId="ADAL" clId="{7EF5F12F-8EF3-4ABC-9D11-2BD88A09A122}" dt="2024-04-19T10:07:32.379" v="758" actId="1076"/>
          <ac:spMkLst>
            <pc:docMk/>
            <pc:sldMk cId="1269735202" sldId="1135"/>
            <ac:spMk id="5" creationId="{0DAD0F91-29BE-4992-AA69-2AED07A5C618}"/>
          </ac:spMkLst>
        </pc:spChg>
        <pc:spChg chg="mod">
          <ac:chgData name="Vicki Wynn" userId="aa734528-69c4-4b6b-95c3-191b5cbe1bb7" providerId="ADAL" clId="{7EF5F12F-8EF3-4ABC-9D11-2BD88A09A122}" dt="2024-04-19T10:07:34.914" v="759" actId="1076"/>
          <ac:spMkLst>
            <pc:docMk/>
            <pc:sldMk cId="1269735202" sldId="1135"/>
            <ac:spMk id="6" creationId="{612A6C4A-DDB2-410D-902C-FC7CA961E19F}"/>
          </ac:spMkLst>
        </pc:spChg>
        <pc:picChg chg="add mod">
          <ac:chgData name="Vicki Wynn" userId="aa734528-69c4-4b6b-95c3-191b5cbe1bb7" providerId="ADAL" clId="{7EF5F12F-8EF3-4ABC-9D11-2BD88A09A122}" dt="2024-04-19T10:07:22.228" v="756" actId="1076"/>
          <ac:picMkLst>
            <pc:docMk/>
            <pc:sldMk cId="1269735202" sldId="1135"/>
            <ac:picMk id="7" creationId="{BBB1F1F2-7ED8-4217-91CA-FBD683AD0956}"/>
          </ac:picMkLst>
        </pc:picChg>
      </pc:sldChg>
      <pc:sldChg chg="addSp modSp del">
        <pc:chgData name="Vicki Wynn" userId="aa734528-69c4-4b6b-95c3-191b5cbe1bb7" providerId="ADAL" clId="{7EF5F12F-8EF3-4ABC-9D11-2BD88A09A122}" dt="2024-04-19T11:33:17.134" v="1223" actId="2696"/>
        <pc:sldMkLst>
          <pc:docMk/>
          <pc:sldMk cId="3387639504" sldId="1136"/>
        </pc:sldMkLst>
        <pc:picChg chg="add mod">
          <ac:chgData name="Vicki Wynn" userId="aa734528-69c4-4b6b-95c3-191b5cbe1bb7" providerId="ADAL" clId="{7EF5F12F-8EF3-4ABC-9D11-2BD88A09A122}" dt="2024-04-19T10:07:42.252" v="762" actId="1076"/>
          <ac:picMkLst>
            <pc:docMk/>
            <pc:sldMk cId="3387639504" sldId="1136"/>
            <ac:picMk id="17" creationId="{C88DFD73-5856-4B07-A680-D2F54BACCBA0}"/>
          </ac:picMkLst>
        </pc:picChg>
      </pc:sldChg>
      <pc:sldChg chg="del">
        <pc:chgData name="Vicki Wynn" userId="aa734528-69c4-4b6b-95c3-191b5cbe1bb7" providerId="ADAL" clId="{7EF5F12F-8EF3-4ABC-9D11-2BD88A09A122}" dt="2024-04-19T10:07:47.051" v="763" actId="2696"/>
        <pc:sldMkLst>
          <pc:docMk/>
          <pc:sldMk cId="3898388996" sldId="1137"/>
        </pc:sldMkLst>
      </pc:sldChg>
      <pc:sldChg chg="del">
        <pc:chgData name="Vicki Wynn" userId="aa734528-69c4-4b6b-95c3-191b5cbe1bb7" providerId="ADAL" clId="{7EF5F12F-8EF3-4ABC-9D11-2BD88A09A122}" dt="2024-04-19T10:07:49.992" v="764" actId="2696"/>
        <pc:sldMkLst>
          <pc:docMk/>
          <pc:sldMk cId="861034429" sldId="1138"/>
        </pc:sldMkLst>
      </pc:sldChg>
      <pc:sldChg chg="modSp del">
        <pc:chgData name="Vicki Wynn" userId="aa734528-69c4-4b6b-95c3-191b5cbe1bb7" providerId="ADAL" clId="{7EF5F12F-8EF3-4ABC-9D11-2BD88A09A122}" dt="2024-04-19T11:33:17.126" v="1222" actId="2696"/>
        <pc:sldMkLst>
          <pc:docMk/>
          <pc:sldMk cId="58278839" sldId="1139"/>
        </pc:sldMkLst>
        <pc:spChg chg="mod">
          <ac:chgData name="Vicki Wynn" userId="aa734528-69c4-4b6b-95c3-191b5cbe1bb7" providerId="ADAL" clId="{7EF5F12F-8EF3-4ABC-9D11-2BD88A09A122}" dt="2024-04-19T10:09:48.440" v="765" actId="207"/>
          <ac:spMkLst>
            <pc:docMk/>
            <pc:sldMk cId="58278839" sldId="1139"/>
            <ac:spMk id="4" creationId="{00000000-0000-0000-0000-000000000000}"/>
          </ac:spMkLst>
        </pc:spChg>
      </pc:sldChg>
      <pc:sldChg chg="modSp del">
        <pc:chgData name="Vicki Wynn" userId="aa734528-69c4-4b6b-95c3-191b5cbe1bb7" providerId="ADAL" clId="{7EF5F12F-8EF3-4ABC-9D11-2BD88A09A122}" dt="2024-04-19T11:33:17.124" v="1221" actId="2696"/>
        <pc:sldMkLst>
          <pc:docMk/>
          <pc:sldMk cId="70374366" sldId="1140"/>
        </pc:sldMkLst>
        <pc:spChg chg="mod">
          <ac:chgData name="Vicki Wynn" userId="aa734528-69c4-4b6b-95c3-191b5cbe1bb7" providerId="ADAL" clId="{7EF5F12F-8EF3-4ABC-9D11-2BD88A09A122}" dt="2024-04-19T10:09:53.956" v="766" actId="207"/>
          <ac:spMkLst>
            <pc:docMk/>
            <pc:sldMk cId="70374366" sldId="1140"/>
            <ac:spMk id="4" creationId="{00000000-0000-0000-0000-000000000000}"/>
          </ac:spMkLst>
        </pc:spChg>
      </pc:sldChg>
      <pc:sldChg chg="del">
        <pc:chgData name="Vicki Wynn" userId="aa734528-69c4-4b6b-95c3-191b5cbe1bb7" providerId="ADAL" clId="{7EF5F12F-8EF3-4ABC-9D11-2BD88A09A122}" dt="2024-04-19T11:32:03.816" v="1215" actId="2696"/>
        <pc:sldMkLst>
          <pc:docMk/>
          <pc:sldMk cId="4064074916" sldId="1141"/>
        </pc:sldMkLst>
      </pc:sldChg>
      <pc:sldChg chg="ord">
        <pc:chgData name="Vicki Wynn" userId="aa734528-69c4-4b6b-95c3-191b5cbe1bb7" providerId="ADAL" clId="{7EF5F12F-8EF3-4ABC-9D11-2BD88A09A122}" dt="2024-04-19T11:32:13.503" v="1216"/>
        <pc:sldMkLst>
          <pc:docMk/>
          <pc:sldMk cId="1255584104" sldId="1142"/>
        </pc:sldMkLst>
      </pc:sldChg>
      <pc:sldChg chg="del">
        <pc:chgData name="Vicki Wynn" userId="aa734528-69c4-4b6b-95c3-191b5cbe1bb7" providerId="ADAL" clId="{7EF5F12F-8EF3-4ABC-9D11-2BD88A09A122}" dt="2024-04-19T10:11:44.399" v="776" actId="2696"/>
        <pc:sldMkLst>
          <pc:docMk/>
          <pc:sldMk cId="349223078" sldId="1143"/>
        </pc:sldMkLst>
      </pc:sldChg>
      <pc:sldChg chg="modSp add ord">
        <pc:chgData name="Vicki Wynn" userId="aa734528-69c4-4b6b-95c3-191b5cbe1bb7" providerId="ADAL" clId="{7EF5F12F-8EF3-4ABC-9D11-2BD88A09A122}" dt="2024-04-19T08:46:51.143" v="560" actId="20577"/>
        <pc:sldMkLst>
          <pc:docMk/>
          <pc:sldMk cId="3384911482" sldId="1144"/>
        </pc:sldMkLst>
        <pc:spChg chg="mod">
          <ac:chgData name="Vicki Wynn" userId="aa734528-69c4-4b6b-95c3-191b5cbe1bb7" providerId="ADAL" clId="{7EF5F12F-8EF3-4ABC-9D11-2BD88A09A122}" dt="2024-04-19T08:46:51.143" v="560" actId="20577"/>
          <ac:spMkLst>
            <pc:docMk/>
            <pc:sldMk cId="3384911482" sldId="1144"/>
            <ac:spMk id="2" creationId="{37847F91-83C8-4888-8CA5-4095700222E2}"/>
          </ac:spMkLst>
        </pc:spChg>
      </pc:sldChg>
      <pc:sldChg chg="addSp delSp modSp add ord delAnim modAnim">
        <pc:chgData name="Vicki Wynn" userId="aa734528-69c4-4b6b-95c3-191b5cbe1bb7" providerId="ADAL" clId="{7EF5F12F-8EF3-4ABC-9D11-2BD88A09A122}" dt="2024-04-19T10:06:35.891" v="749" actId="1076"/>
        <pc:sldMkLst>
          <pc:docMk/>
          <pc:sldMk cId="742882861" sldId="1145"/>
        </pc:sldMkLst>
        <pc:spChg chg="mod">
          <ac:chgData name="Vicki Wynn" userId="aa734528-69c4-4b6b-95c3-191b5cbe1bb7" providerId="ADAL" clId="{7EF5F12F-8EF3-4ABC-9D11-2BD88A09A122}" dt="2024-04-19T08:48:33.816" v="609" actId="20577"/>
          <ac:spMkLst>
            <pc:docMk/>
            <pc:sldMk cId="742882861" sldId="1145"/>
            <ac:spMk id="2" creationId="{FD42DB5F-24A3-4C1A-A6EE-6028D35B67FF}"/>
          </ac:spMkLst>
        </pc:spChg>
        <pc:spChg chg="mod">
          <ac:chgData name="Vicki Wynn" userId="aa734528-69c4-4b6b-95c3-191b5cbe1bb7" providerId="ADAL" clId="{7EF5F12F-8EF3-4ABC-9D11-2BD88A09A122}" dt="2024-04-19T10:06:35.891" v="749" actId="1076"/>
          <ac:spMkLst>
            <pc:docMk/>
            <pc:sldMk cId="742882861" sldId="1145"/>
            <ac:spMk id="3" creationId="{660EEE9B-F8F9-4146-B472-A19222538F71}"/>
          </ac:spMkLst>
        </pc:spChg>
        <pc:spChg chg="del mod">
          <ac:chgData name="Vicki Wynn" userId="aa734528-69c4-4b6b-95c3-191b5cbe1bb7" providerId="ADAL" clId="{7EF5F12F-8EF3-4ABC-9D11-2BD88A09A122}" dt="2024-04-19T08:56:01.890" v="623"/>
          <ac:spMkLst>
            <pc:docMk/>
            <pc:sldMk cId="742882861" sldId="1145"/>
            <ac:spMk id="4" creationId="{73300AA9-852C-484E-AE39-7DF4DEE66C39}"/>
          </ac:spMkLst>
        </pc:spChg>
        <pc:spChg chg="del mod">
          <ac:chgData name="Vicki Wynn" userId="aa734528-69c4-4b6b-95c3-191b5cbe1bb7" providerId="ADAL" clId="{7EF5F12F-8EF3-4ABC-9D11-2BD88A09A122}" dt="2024-04-19T08:56:01.889" v="621"/>
          <ac:spMkLst>
            <pc:docMk/>
            <pc:sldMk cId="742882861" sldId="1145"/>
            <ac:spMk id="5" creationId="{0DAD0F91-29BE-4992-AA69-2AED07A5C618}"/>
          </ac:spMkLst>
        </pc:spChg>
        <pc:spChg chg="del mod">
          <ac:chgData name="Vicki Wynn" userId="aa734528-69c4-4b6b-95c3-191b5cbe1bb7" providerId="ADAL" clId="{7EF5F12F-8EF3-4ABC-9D11-2BD88A09A122}" dt="2024-04-19T08:48:38.951" v="612"/>
          <ac:spMkLst>
            <pc:docMk/>
            <pc:sldMk cId="742882861" sldId="1145"/>
            <ac:spMk id="6" creationId="{612A6C4A-DDB2-410D-902C-FC7CA961E19F}"/>
          </ac:spMkLst>
        </pc:spChg>
        <pc:picChg chg="add del mod">
          <ac:chgData name="Vicki Wynn" userId="aa734528-69c4-4b6b-95c3-191b5cbe1bb7" providerId="ADAL" clId="{7EF5F12F-8EF3-4ABC-9D11-2BD88A09A122}" dt="2024-04-19T10:05:16.922" v="735" actId="478"/>
          <ac:picMkLst>
            <pc:docMk/>
            <pc:sldMk cId="742882861" sldId="1145"/>
            <ac:picMk id="7" creationId="{73A6F916-0D59-41CC-8564-C73DCDCDAEF2}"/>
          </ac:picMkLst>
        </pc:picChg>
        <pc:picChg chg="add mod">
          <ac:chgData name="Vicki Wynn" userId="aa734528-69c4-4b6b-95c3-191b5cbe1bb7" providerId="ADAL" clId="{7EF5F12F-8EF3-4ABC-9D11-2BD88A09A122}" dt="2024-04-19T10:05:33.962" v="739" actId="14100"/>
          <ac:picMkLst>
            <pc:docMk/>
            <pc:sldMk cId="742882861" sldId="1145"/>
            <ac:picMk id="8" creationId="{717030EA-8051-41B7-8021-A3D674604D0A}"/>
          </ac:picMkLst>
        </pc:picChg>
      </pc:sldChg>
      <pc:sldChg chg="addSp modSp add ord">
        <pc:chgData name="Vicki Wynn" userId="aa734528-69c4-4b6b-95c3-191b5cbe1bb7" providerId="ADAL" clId="{7EF5F12F-8EF3-4ABC-9D11-2BD88A09A122}" dt="2024-04-19T10:06:40.500" v="750" actId="1076"/>
        <pc:sldMkLst>
          <pc:docMk/>
          <pc:sldMk cId="2716009098" sldId="1146"/>
        </pc:sldMkLst>
        <pc:spChg chg="mod">
          <ac:chgData name="Vicki Wynn" userId="aa734528-69c4-4b6b-95c3-191b5cbe1bb7" providerId="ADAL" clId="{7EF5F12F-8EF3-4ABC-9D11-2BD88A09A122}" dt="2024-04-19T10:05:02.208" v="733" actId="255"/>
          <ac:spMkLst>
            <pc:docMk/>
            <pc:sldMk cId="2716009098" sldId="1146"/>
            <ac:spMk id="2" creationId="{FD42DB5F-24A3-4C1A-A6EE-6028D35B67FF}"/>
          </ac:spMkLst>
        </pc:spChg>
        <pc:spChg chg="mod">
          <ac:chgData name="Vicki Wynn" userId="aa734528-69c4-4b6b-95c3-191b5cbe1bb7" providerId="ADAL" clId="{7EF5F12F-8EF3-4ABC-9D11-2BD88A09A122}" dt="2024-04-19T10:06:40.500" v="750" actId="1076"/>
          <ac:spMkLst>
            <pc:docMk/>
            <pc:sldMk cId="2716009098" sldId="1146"/>
            <ac:spMk id="3" creationId="{660EEE9B-F8F9-4146-B472-A19222538F71}"/>
          </ac:spMkLst>
        </pc:spChg>
        <pc:picChg chg="add mod">
          <ac:chgData name="Vicki Wynn" userId="aa734528-69c4-4b6b-95c3-191b5cbe1bb7" providerId="ADAL" clId="{7EF5F12F-8EF3-4ABC-9D11-2BD88A09A122}" dt="2024-04-19T10:04:55.739" v="732" actId="14100"/>
          <ac:picMkLst>
            <pc:docMk/>
            <pc:sldMk cId="2716009098" sldId="1146"/>
            <ac:picMk id="4" creationId="{D224C544-EB28-4259-8E16-A8352F98C636}"/>
          </ac:picMkLst>
        </pc:picChg>
      </pc:sldChg>
      <pc:sldChg chg="modSp add">
        <pc:chgData name="Vicki Wynn" userId="aa734528-69c4-4b6b-95c3-191b5cbe1bb7" providerId="ADAL" clId="{7EF5F12F-8EF3-4ABC-9D11-2BD88A09A122}" dt="2024-04-19T10:24:52.434" v="1097" actId="14100"/>
        <pc:sldMkLst>
          <pc:docMk/>
          <pc:sldMk cId="3122868836" sldId="1147"/>
        </pc:sldMkLst>
        <pc:spChg chg="mod">
          <ac:chgData name="Vicki Wynn" userId="aa734528-69c4-4b6b-95c3-191b5cbe1bb7" providerId="ADAL" clId="{7EF5F12F-8EF3-4ABC-9D11-2BD88A09A122}" dt="2024-04-19T10:24:52.434" v="1097" actId="14100"/>
          <ac:spMkLst>
            <pc:docMk/>
            <pc:sldMk cId="3122868836" sldId="1147"/>
            <ac:spMk id="2" creationId="{37847F91-83C8-4888-8CA5-4095700222E2}"/>
          </ac:spMkLst>
        </pc:spChg>
        <pc:spChg chg="mod">
          <ac:chgData name="Vicki Wynn" userId="aa734528-69c4-4b6b-95c3-191b5cbe1bb7" providerId="ADAL" clId="{7EF5F12F-8EF3-4ABC-9D11-2BD88A09A122}" dt="2024-04-19T10:21:09.771" v="933" actId="20577"/>
          <ac:spMkLst>
            <pc:docMk/>
            <pc:sldMk cId="3122868836" sldId="1147"/>
            <ac:spMk id="4" creationId="{573729EE-960D-4A48-A9C7-6D604F29FEF7}"/>
          </ac:spMkLst>
        </pc:spChg>
      </pc:sldChg>
      <pc:sldChg chg="modSp add">
        <pc:chgData name="Vicki Wynn" userId="aa734528-69c4-4b6b-95c3-191b5cbe1bb7" providerId="ADAL" clId="{7EF5F12F-8EF3-4ABC-9D11-2BD88A09A122}" dt="2024-04-19T10:24:21.946" v="1049" actId="20577"/>
        <pc:sldMkLst>
          <pc:docMk/>
          <pc:sldMk cId="30279823" sldId="1148"/>
        </pc:sldMkLst>
        <pc:spChg chg="mod">
          <ac:chgData name="Vicki Wynn" userId="aa734528-69c4-4b6b-95c3-191b5cbe1bb7" providerId="ADAL" clId="{7EF5F12F-8EF3-4ABC-9D11-2BD88A09A122}" dt="2024-04-19T10:24:21.946" v="1049" actId="20577"/>
          <ac:spMkLst>
            <pc:docMk/>
            <pc:sldMk cId="30279823" sldId="1148"/>
            <ac:spMk id="2" creationId="{37847F91-83C8-4888-8CA5-4095700222E2}"/>
          </ac:spMkLst>
        </pc:spChg>
        <pc:spChg chg="mod">
          <ac:chgData name="Vicki Wynn" userId="aa734528-69c4-4b6b-95c3-191b5cbe1bb7" providerId="ADAL" clId="{7EF5F12F-8EF3-4ABC-9D11-2BD88A09A122}" dt="2024-04-19T10:24:08.220" v="1017" actId="403"/>
          <ac:spMkLst>
            <pc:docMk/>
            <pc:sldMk cId="30279823" sldId="1148"/>
            <ac:spMk id="4" creationId="{573729EE-960D-4A48-A9C7-6D604F29FEF7}"/>
          </ac:spMkLst>
        </pc:spChg>
      </pc:sldChg>
      <pc:sldChg chg="modSp add">
        <pc:chgData name="Vicki Wynn" userId="aa734528-69c4-4b6b-95c3-191b5cbe1bb7" providerId="ADAL" clId="{7EF5F12F-8EF3-4ABC-9D11-2BD88A09A122}" dt="2024-04-19T10:27:29.457" v="1212" actId="1076"/>
        <pc:sldMkLst>
          <pc:docMk/>
          <pc:sldMk cId="911886467" sldId="1149"/>
        </pc:sldMkLst>
        <pc:spChg chg="mod">
          <ac:chgData name="Vicki Wynn" userId="aa734528-69c4-4b6b-95c3-191b5cbe1bb7" providerId="ADAL" clId="{7EF5F12F-8EF3-4ABC-9D11-2BD88A09A122}" dt="2024-04-19T10:26:19.914" v="1167" actId="14100"/>
          <ac:spMkLst>
            <pc:docMk/>
            <pc:sldMk cId="911886467" sldId="1149"/>
            <ac:spMk id="2" creationId="{37847F91-83C8-4888-8CA5-4095700222E2}"/>
          </ac:spMkLst>
        </pc:spChg>
        <pc:spChg chg="mod">
          <ac:chgData name="Vicki Wynn" userId="aa734528-69c4-4b6b-95c3-191b5cbe1bb7" providerId="ADAL" clId="{7EF5F12F-8EF3-4ABC-9D11-2BD88A09A122}" dt="2024-04-19T10:27:29.457" v="1212" actId="1076"/>
          <ac:spMkLst>
            <pc:docMk/>
            <pc:sldMk cId="911886467" sldId="1149"/>
            <ac:spMk id="4" creationId="{573729EE-960D-4A48-A9C7-6D604F29FEF7}"/>
          </ac:spMkLst>
        </pc:spChg>
      </pc:sldChg>
      <pc:sldChg chg="modSp add">
        <pc:chgData name="Vicki Wynn" userId="aa734528-69c4-4b6b-95c3-191b5cbe1bb7" providerId="ADAL" clId="{7EF5F12F-8EF3-4ABC-9D11-2BD88A09A122}" dt="2024-04-19T12:47:19.409" v="1320" actId="1076"/>
        <pc:sldMkLst>
          <pc:docMk/>
          <pc:sldMk cId="3612978664" sldId="1150"/>
        </pc:sldMkLst>
        <pc:spChg chg="mod">
          <ac:chgData name="Vicki Wynn" userId="aa734528-69c4-4b6b-95c3-191b5cbe1bb7" providerId="ADAL" clId="{7EF5F12F-8EF3-4ABC-9D11-2BD88A09A122}" dt="2024-04-19T12:46:12.646" v="1285" actId="20577"/>
          <ac:spMkLst>
            <pc:docMk/>
            <pc:sldMk cId="3612978664" sldId="1150"/>
            <ac:spMk id="2" creationId="{00000000-0000-0000-0000-000000000000}"/>
          </ac:spMkLst>
        </pc:spChg>
        <pc:spChg chg="mod">
          <ac:chgData name="Vicki Wynn" userId="aa734528-69c4-4b6b-95c3-191b5cbe1bb7" providerId="ADAL" clId="{7EF5F12F-8EF3-4ABC-9D11-2BD88A09A122}" dt="2024-04-19T12:47:19.409" v="1320" actId="1076"/>
          <ac:spMkLst>
            <pc:docMk/>
            <pc:sldMk cId="3612978664" sldId="1150"/>
            <ac:spMk id="34" creationId="{52C0D2FF-1AD6-4850-A4C2-798976A142F3}"/>
          </ac:spMkLst>
        </pc:spChg>
      </pc:sldChg>
      <pc:sldChg chg="modSp add ord">
        <pc:chgData name="Vicki Wynn" userId="aa734528-69c4-4b6b-95c3-191b5cbe1bb7" providerId="ADAL" clId="{7EF5F12F-8EF3-4ABC-9D11-2BD88A09A122}" dt="2024-04-19T12:52:10.660" v="1445" actId="20577"/>
        <pc:sldMkLst>
          <pc:docMk/>
          <pc:sldMk cId="2070767607" sldId="1151"/>
        </pc:sldMkLst>
        <pc:spChg chg="mod">
          <ac:chgData name="Vicki Wynn" userId="aa734528-69c4-4b6b-95c3-191b5cbe1bb7" providerId="ADAL" clId="{7EF5F12F-8EF3-4ABC-9D11-2BD88A09A122}" dt="2024-04-19T12:52:10.660" v="1445" actId="20577"/>
          <ac:spMkLst>
            <pc:docMk/>
            <pc:sldMk cId="2070767607" sldId="1151"/>
            <ac:spMk id="2" creationId="{37847F91-83C8-4888-8CA5-4095700222E2}"/>
          </ac:spMkLst>
        </pc:spChg>
      </pc:sldChg>
      <pc:sldChg chg="modSp add ord">
        <pc:chgData name="Vicki Wynn" userId="aa734528-69c4-4b6b-95c3-191b5cbe1bb7" providerId="ADAL" clId="{7EF5F12F-8EF3-4ABC-9D11-2BD88A09A122}" dt="2024-04-19T12:52:39.700" v="1468" actId="20577"/>
        <pc:sldMkLst>
          <pc:docMk/>
          <pc:sldMk cId="435954537" sldId="1152"/>
        </pc:sldMkLst>
        <pc:spChg chg="mod">
          <ac:chgData name="Vicki Wynn" userId="aa734528-69c4-4b6b-95c3-191b5cbe1bb7" providerId="ADAL" clId="{7EF5F12F-8EF3-4ABC-9D11-2BD88A09A122}" dt="2024-04-19T12:52:39.700" v="1468" actId="20577"/>
          <ac:spMkLst>
            <pc:docMk/>
            <pc:sldMk cId="435954537" sldId="1152"/>
            <ac:spMk id="2" creationId="{37847F91-83C8-4888-8CA5-4095700222E2}"/>
          </ac:spMkLst>
        </pc:spChg>
      </pc:sldChg>
      <pc:sldChg chg="modSp add ord">
        <pc:chgData name="Vicki Wynn" userId="aa734528-69c4-4b6b-95c3-191b5cbe1bb7" providerId="ADAL" clId="{7EF5F12F-8EF3-4ABC-9D11-2BD88A09A122}" dt="2024-04-19T12:57:07.963" v="1846" actId="5793"/>
        <pc:sldMkLst>
          <pc:docMk/>
          <pc:sldMk cId="677902408" sldId="1153"/>
        </pc:sldMkLst>
        <pc:spChg chg="mod">
          <ac:chgData name="Vicki Wynn" userId="aa734528-69c4-4b6b-95c3-191b5cbe1bb7" providerId="ADAL" clId="{7EF5F12F-8EF3-4ABC-9D11-2BD88A09A122}" dt="2024-04-19T12:53:21.557" v="1545" actId="20577"/>
          <ac:spMkLst>
            <pc:docMk/>
            <pc:sldMk cId="677902408" sldId="1153"/>
            <ac:spMk id="2" creationId="{00000000-0000-0000-0000-000000000000}"/>
          </ac:spMkLst>
        </pc:spChg>
        <pc:spChg chg="mod">
          <ac:chgData name="Vicki Wynn" userId="aa734528-69c4-4b6b-95c3-191b5cbe1bb7" providerId="ADAL" clId="{7EF5F12F-8EF3-4ABC-9D11-2BD88A09A122}" dt="2024-04-19T12:57:07.963" v="1846" actId="5793"/>
          <ac:spMkLst>
            <pc:docMk/>
            <pc:sldMk cId="677902408" sldId="1153"/>
            <ac:spMk id="4" creationId="{2D423662-6D66-4437-966B-D33B94EBD80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48A1D-7E53-43EA-B70A-E5FDFE8B4DEA}" type="datetimeFigureOut">
              <a:rPr lang="en-GB" smtClean="0"/>
              <a:pPr/>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A1608-636B-47BD-8104-0E38174A4D47}" type="slidenum">
              <a:rPr lang="en-GB" smtClean="0"/>
              <a:pPr/>
              <a:t>‹#›</a:t>
            </a:fld>
            <a:endParaRPr lang="en-GB"/>
          </a:p>
        </p:txBody>
      </p:sp>
    </p:spTree>
    <p:extLst>
      <p:ext uri="{BB962C8B-B14F-4D97-AF65-F5344CB8AC3E}">
        <p14:creationId xmlns:p14="http://schemas.microsoft.com/office/powerpoint/2010/main" val="396049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1</a:t>
            </a:fld>
            <a:endParaRPr lang="en-GB"/>
          </a:p>
        </p:txBody>
      </p:sp>
    </p:spTree>
    <p:extLst>
      <p:ext uri="{BB962C8B-B14F-4D97-AF65-F5344CB8AC3E}">
        <p14:creationId xmlns:p14="http://schemas.microsoft.com/office/powerpoint/2010/main" val="342278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this should be the journey that you see an NOP go on</a:t>
            </a:r>
          </a:p>
          <a:p>
            <a:r>
              <a:rPr lang="en-GB" dirty="0"/>
              <a:t>So as we can see the impact on an NOP is massive and everyone responds in different ways and will be impacted in different ways</a:t>
            </a:r>
          </a:p>
          <a:p>
            <a:r>
              <a:rPr lang="en-GB" dirty="0"/>
              <a:t>Annie </a:t>
            </a:r>
            <a:r>
              <a:rPr lang="en-GB" dirty="0" err="1"/>
              <a:t>Stubley</a:t>
            </a:r>
            <a:r>
              <a:rPr lang="en-GB" dirty="0"/>
              <a:t> suggests that anything mum says in the first 24-48 hours – or even the first week should maybe not be recorded but should definitely not be brought up six months later if this journey can be seen.</a:t>
            </a:r>
          </a:p>
        </p:txBody>
      </p:sp>
      <p:sp>
        <p:nvSpPr>
          <p:cNvPr id="4" name="Slide Number Placeholder 3"/>
          <p:cNvSpPr>
            <a:spLocks noGrp="1"/>
          </p:cNvSpPr>
          <p:nvPr>
            <p:ph type="sldNum" sz="quarter" idx="5"/>
          </p:nvPr>
        </p:nvSpPr>
        <p:spPr/>
        <p:txBody>
          <a:bodyPr/>
          <a:lstStyle/>
          <a:p>
            <a:fld id="{464A1608-636B-47BD-8104-0E38174A4D47}" type="slidenum">
              <a:rPr lang="en-GB" smtClean="0"/>
              <a:pPr/>
              <a:t>31</a:t>
            </a:fld>
            <a:endParaRPr lang="en-GB"/>
          </a:p>
        </p:txBody>
      </p:sp>
    </p:spTree>
    <p:extLst>
      <p:ext uri="{BB962C8B-B14F-4D97-AF65-F5344CB8AC3E}">
        <p14:creationId xmlns:p14="http://schemas.microsoft.com/office/powerpoint/2010/main" val="79364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it is taboo she might find it difficult to hear and process some of our concerns, but it doesn’t automatically mean she cannot protect </a:t>
            </a:r>
          </a:p>
        </p:txBody>
      </p:sp>
      <p:sp>
        <p:nvSpPr>
          <p:cNvPr id="4" name="Slide Number Placeholder 3"/>
          <p:cNvSpPr>
            <a:spLocks noGrp="1"/>
          </p:cNvSpPr>
          <p:nvPr>
            <p:ph type="sldNum" sz="quarter" idx="5"/>
          </p:nvPr>
        </p:nvSpPr>
        <p:spPr/>
        <p:txBody>
          <a:bodyPr/>
          <a:lstStyle/>
          <a:p>
            <a:fld id="{464A1608-636B-47BD-8104-0E38174A4D47}" type="slidenum">
              <a:rPr lang="en-GB" smtClean="0"/>
              <a:pPr/>
              <a:t>32</a:t>
            </a:fld>
            <a:endParaRPr lang="en-GB"/>
          </a:p>
        </p:txBody>
      </p:sp>
    </p:spTree>
    <p:extLst>
      <p:ext uri="{BB962C8B-B14F-4D97-AF65-F5344CB8AC3E}">
        <p14:creationId xmlns:p14="http://schemas.microsoft.com/office/powerpoint/2010/main" val="367145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it is taboo she might find it difficult to hear and process some of our concerns, but it doesn’t automatically mean she cannot protect </a:t>
            </a:r>
          </a:p>
        </p:txBody>
      </p:sp>
      <p:sp>
        <p:nvSpPr>
          <p:cNvPr id="4" name="Slide Number Placeholder 3"/>
          <p:cNvSpPr>
            <a:spLocks noGrp="1"/>
          </p:cNvSpPr>
          <p:nvPr>
            <p:ph type="sldNum" sz="quarter" idx="5"/>
          </p:nvPr>
        </p:nvSpPr>
        <p:spPr/>
        <p:txBody>
          <a:bodyPr/>
          <a:lstStyle/>
          <a:p>
            <a:fld id="{464A1608-636B-47BD-8104-0E38174A4D47}" type="slidenum">
              <a:rPr lang="en-GB" smtClean="0"/>
              <a:pPr/>
              <a:t>33</a:t>
            </a:fld>
            <a:endParaRPr lang="en-GB"/>
          </a:p>
        </p:txBody>
      </p:sp>
    </p:spTree>
    <p:extLst>
      <p:ext uri="{BB962C8B-B14F-4D97-AF65-F5344CB8AC3E}">
        <p14:creationId xmlns:p14="http://schemas.microsoft.com/office/powerpoint/2010/main" val="2057776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it is taboo she might find it difficult to hear and process some of our concerns, but it doesn’t automatically mean she cannot protect </a:t>
            </a:r>
          </a:p>
        </p:txBody>
      </p:sp>
      <p:sp>
        <p:nvSpPr>
          <p:cNvPr id="4" name="Slide Number Placeholder 3"/>
          <p:cNvSpPr>
            <a:spLocks noGrp="1"/>
          </p:cNvSpPr>
          <p:nvPr>
            <p:ph type="sldNum" sz="quarter" idx="5"/>
          </p:nvPr>
        </p:nvSpPr>
        <p:spPr/>
        <p:txBody>
          <a:bodyPr/>
          <a:lstStyle/>
          <a:p>
            <a:fld id="{464A1608-636B-47BD-8104-0E38174A4D47}" type="slidenum">
              <a:rPr lang="en-GB" smtClean="0"/>
              <a:pPr/>
              <a:t>35</a:t>
            </a:fld>
            <a:endParaRPr lang="en-GB"/>
          </a:p>
        </p:txBody>
      </p:sp>
    </p:spTree>
    <p:extLst>
      <p:ext uri="{BB962C8B-B14F-4D97-AF65-F5344CB8AC3E}">
        <p14:creationId xmlns:p14="http://schemas.microsoft.com/office/powerpoint/2010/main" val="2446799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37</a:t>
            </a:fld>
            <a:endParaRPr lang="en-GB"/>
          </a:p>
        </p:txBody>
      </p:sp>
    </p:spTree>
    <p:extLst>
      <p:ext uri="{BB962C8B-B14F-4D97-AF65-F5344CB8AC3E}">
        <p14:creationId xmlns:p14="http://schemas.microsoft.com/office/powerpoint/2010/main" val="2010550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E80091-5066-4035-92CD-54C0F9CADCD1}" type="slidenum">
              <a:rPr lang="en-GB" smtClean="0"/>
              <a:t>38</a:t>
            </a:fld>
            <a:endParaRPr lang="en-GB"/>
          </a:p>
        </p:txBody>
      </p:sp>
    </p:spTree>
    <p:extLst>
      <p:ext uri="{BB962C8B-B14F-4D97-AF65-F5344CB8AC3E}">
        <p14:creationId xmlns:p14="http://schemas.microsoft.com/office/powerpoint/2010/main" val="355635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09585" fontAlgn="base">
              <a:lnSpc>
                <a:spcPct val="120000"/>
              </a:lnSpc>
              <a:spcBef>
                <a:spcPts val="400"/>
              </a:spcBef>
              <a:spcAft>
                <a:spcPts val="4800"/>
              </a:spcAft>
            </a:pPr>
            <a:r>
              <a:rPr lang="en-GB" dirty="0"/>
              <a:t>Stop It Now! - </a:t>
            </a:r>
            <a:r>
              <a:rPr lang="en-GB" sz="2600" dirty="0">
                <a:solidFill>
                  <a:srgbClr val="4C85A1"/>
                </a:solidFill>
                <a:latin typeface="Museo Sans 500" panose="02000000000000000000"/>
                <a:cs typeface="Tahoma" panose="020B0604030504040204" pitchFamily="34" charset="0"/>
              </a:rPr>
              <a:t>The helpline was launched in 2002.</a:t>
            </a:r>
          </a:p>
          <a:p>
            <a:pPr defTabSz="609585" fontAlgn="base"/>
            <a:r>
              <a:rPr lang="en-GB" sz="2600" dirty="0">
                <a:solidFill>
                  <a:srgbClr val="4C85A1"/>
                </a:solidFill>
                <a:latin typeface="Museo Sans 500" panose="02000000000000000000"/>
                <a:cs typeface="Tahoma" panose="020B0604030504040204" pitchFamily="34" charset="0"/>
              </a:rPr>
              <a:t>Small team of 30 advisors who:</a:t>
            </a:r>
          </a:p>
          <a:p>
            <a:pPr marL="457200" lvl="2" defTabSz="609585" fontAlgn="base">
              <a:buFont typeface="Arial" panose="020B0604020202020204" pitchFamily="34" charset="0"/>
              <a:buChar char="•"/>
            </a:pPr>
            <a:r>
              <a:rPr lang="en-GB" sz="2600" dirty="0">
                <a:solidFill>
                  <a:srgbClr val="4C85A1"/>
                </a:solidFill>
                <a:latin typeface="Museo Sans 500" panose="02000000000000000000"/>
                <a:cs typeface="Tahoma" panose="020B0604030504040204" pitchFamily="34" charset="0"/>
              </a:rPr>
              <a:t>Answer calls on our Stop It Now! helpline</a:t>
            </a:r>
          </a:p>
          <a:p>
            <a:pPr marL="457200" lvl="2" defTabSz="609585" fontAlgn="base">
              <a:buFont typeface="Arial" panose="020B0604020202020204" pitchFamily="34" charset="0"/>
              <a:buChar char="•"/>
            </a:pPr>
            <a:r>
              <a:rPr lang="en-GB" sz="2600" dirty="0">
                <a:solidFill>
                  <a:srgbClr val="4C85A1"/>
                </a:solidFill>
                <a:latin typeface="Museo Sans 500" panose="02000000000000000000"/>
                <a:cs typeface="Tahoma" panose="020B0604030504040204" pitchFamily="34" charset="0"/>
              </a:rPr>
              <a:t>Respond on our online chat service</a:t>
            </a:r>
          </a:p>
          <a:p>
            <a:pPr marL="457200" lvl="2" defTabSz="609585" fontAlgn="base">
              <a:buFont typeface="Arial" panose="020B0604020202020204" pitchFamily="34" charset="0"/>
              <a:buChar char="•"/>
            </a:pPr>
            <a:r>
              <a:rPr lang="en-GB" sz="2600" dirty="0">
                <a:solidFill>
                  <a:srgbClr val="4C85A1"/>
                </a:solidFill>
                <a:latin typeface="Museo Sans 500" panose="02000000000000000000"/>
                <a:cs typeface="Tahoma" panose="020B0604030504040204" pitchFamily="34" charset="0"/>
              </a:rPr>
              <a:t>Reply to secure anonymous emails (anonymisers)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bespoke interventions with, for example, those who have committed contact sexual offences.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3</a:t>
            </a:fld>
            <a:endParaRPr lang="en-GB"/>
          </a:p>
        </p:txBody>
      </p:sp>
    </p:spTree>
    <p:extLst>
      <p:ext uri="{BB962C8B-B14F-4D97-AF65-F5344CB8AC3E}">
        <p14:creationId xmlns:p14="http://schemas.microsoft.com/office/powerpoint/2010/main" val="161767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13</a:t>
            </a:fld>
            <a:endParaRPr lang="en-GB"/>
          </a:p>
        </p:txBody>
      </p:sp>
    </p:spTree>
    <p:extLst>
      <p:ext uri="{BB962C8B-B14F-4D97-AF65-F5344CB8AC3E}">
        <p14:creationId xmlns:p14="http://schemas.microsoft.com/office/powerpoint/2010/main" val="382463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14</a:t>
            </a:fld>
            <a:endParaRPr lang="en-GB"/>
          </a:p>
        </p:txBody>
      </p:sp>
    </p:spTree>
    <p:extLst>
      <p:ext uri="{BB962C8B-B14F-4D97-AF65-F5344CB8AC3E}">
        <p14:creationId xmlns:p14="http://schemas.microsoft.com/office/powerpoint/2010/main" val="407450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15</a:t>
            </a:fld>
            <a:endParaRPr lang="en-GB"/>
          </a:p>
        </p:txBody>
      </p:sp>
    </p:spTree>
    <p:extLst>
      <p:ext uri="{BB962C8B-B14F-4D97-AF65-F5344CB8AC3E}">
        <p14:creationId xmlns:p14="http://schemas.microsoft.com/office/powerpoint/2010/main" val="417501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dirty="0">
                <a:latin typeface="Calibri" panose="020F0502020204030204" pitchFamily="34" charset="0"/>
                <a:ea typeface="Calibri" panose="020F0502020204030204" pitchFamily="34" charset="0"/>
              </a:rPr>
              <a:t>The stats that we currently use are:</a:t>
            </a:r>
          </a:p>
          <a:p>
            <a:r>
              <a:rPr lang="en-GB" b="1" dirty="0">
                <a:solidFill>
                  <a:srgbClr val="FF0000"/>
                </a:solidFill>
              </a:rPr>
              <a:t>Child sexual abuse is a major public health problem affecting more than a million children under the age of 16 in the UK- see other stats below</a:t>
            </a:r>
          </a:p>
          <a:p>
            <a:pPr>
              <a:spcAft>
                <a:spcPts val="0"/>
              </a:spcAft>
            </a:pPr>
            <a:endParaRPr lang="en-GB" dirty="0">
              <a:latin typeface="Calibri" panose="020F0502020204030204" pitchFamily="34" charset="0"/>
              <a:ea typeface="Calibri" panose="020F0502020204030204" pitchFamily="34" charset="0"/>
            </a:endParaRPr>
          </a:p>
          <a:p>
            <a:pPr>
              <a:spcAft>
                <a:spcPts val="0"/>
              </a:spcAft>
            </a:pPr>
            <a:endParaRPr lang="en-GB"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1 in 6 children are sexually abused before they are 16 in England and Wales</a:t>
            </a:r>
            <a:endParaRPr lang="en-GB"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One third of child sexual abuse is committed by under 18s</a:t>
            </a:r>
            <a:endParaRPr lang="en-GB"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90% of children who are sexually abused know their abuser</a:t>
            </a:r>
            <a:endParaRPr lang="en-GB"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dirty="0">
                <a:latin typeface="Calibri" panose="020F0502020204030204" pitchFamily="34" charset="0"/>
                <a:ea typeface="Times New Roman" panose="02020603050405020304" pitchFamily="18" charset="0"/>
              </a:rPr>
              <a:t>1 in 3 who have been sexually abused never tell</a:t>
            </a:r>
            <a:endParaRPr lang="en-GB" dirty="0">
              <a:latin typeface="Calibri" panose="020F0502020204030204" pitchFamily="34" charset="0"/>
              <a:ea typeface="Calibri" panose="020F0502020204030204" pitchFamily="34" charset="0"/>
            </a:endParaRP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used a lot:</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7.5% of adults are estimated to have experienced sexual abuse before they were 16 – approximately 3.5% men and 11.5% women – according to the latest prevalence survey by the ONS. This represents an estimated 3.1 million people having experience child sexual abuse in England and Wales – 700,000 men and 2.4 million women. Looking more widely at a number of different surveys that ask children and adults about their experiences of child sexual abuse, the CSA Centre suggests the prevalence could be higher. The CSA Centre estimates that, at a minimum, 15% of girls and 5% of boys experience some form of child sexual abuse.</a:t>
            </a:r>
            <a:endParaRPr lang="en-GB"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464A1608-636B-47BD-8104-0E38174A4D47}" type="slidenum">
              <a:rPr lang="en-GB" smtClean="0"/>
              <a:pPr/>
              <a:t>20</a:t>
            </a:fld>
            <a:endParaRPr lang="en-GB"/>
          </a:p>
        </p:txBody>
      </p:sp>
    </p:spTree>
    <p:extLst>
      <p:ext uri="{BB962C8B-B14F-4D97-AF65-F5344CB8AC3E}">
        <p14:creationId xmlns:p14="http://schemas.microsoft.com/office/powerpoint/2010/main" val="307654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33E47D2-72D9-4974-89A0-42377154651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115912-99D2-4D92-AF57-9193A91FCFB9}" type="slidenum">
              <a:rPr lang="en-GB" altLang="en-US" smtClean="0"/>
              <a:pPr>
                <a:spcBef>
                  <a:spcPct val="0"/>
                </a:spcBef>
              </a:pPr>
              <a:t>21</a:t>
            </a:fld>
            <a:endParaRPr lang="en-GB" altLang="en-US"/>
          </a:p>
        </p:txBody>
      </p:sp>
      <p:sp>
        <p:nvSpPr>
          <p:cNvPr id="15363" name="Rectangle 2">
            <a:extLst>
              <a:ext uri="{FF2B5EF4-FFF2-40B4-BE49-F238E27FC236}">
                <a16:creationId xmlns:a16="http://schemas.microsoft.com/office/drawing/2014/main" id="{3DD6981E-223E-42DA-B1C5-AFA779DE9EC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E64B4554-2E41-4AFA-9718-48090646D3CB}"/>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0311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 is it possible to work with someone productively who denies their offending? How?</a:t>
            </a:r>
          </a:p>
          <a:p>
            <a:endParaRPr lang="en-GB" dirty="0"/>
          </a:p>
          <a:p>
            <a:r>
              <a:rPr lang="en-GB" dirty="0"/>
              <a:t>How did you find yourself in this position?</a:t>
            </a:r>
          </a:p>
          <a:p>
            <a:r>
              <a:rPr lang="en-GB" dirty="0"/>
              <a:t>Hypotheticals</a:t>
            </a:r>
          </a:p>
          <a:p>
            <a:r>
              <a:rPr lang="en-GB" dirty="0"/>
              <a:t>What would you like to change about your life?</a:t>
            </a:r>
          </a:p>
          <a:p>
            <a:r>
              <a:rPr lang="en-GB" dirty="0"/>
              <a:t>Good lives</a:t>
            </a:r>
          </a:p>
        </p:txBody>
      </p:sp>
      <p:sp>
        <p:nvSpPr>
          <p:cNvPr id="4" name="Slide Number Placeholder 3"/>
          <p:cNvSpPr>
            <a:spLocks noGrp="1"/>
          </p:cNvSpPr>
          <p:nvPr>
            <p:ph type="sldNum" sz="quarter" idx="5"/>
          </p:nvPr>
        </p:nvSpPr>
        <p:spPr/>
        <p:txBody>
          <a:bodyPr/>
          <a:lstStyle/>
          <a:p>
            <a:fld id="{464A1608-636B-47BD-8104-0E38174A4D47}" type="slidenum">
              <a:rPr lang="en-GB" smtClean="0"/>
              <a:pPr/>
              <a:t>29</a:t>
            </a:fld>
            <a:endParaRPr lang="en-GB" dirty="0"/>
          </a:p>
        </p:txBody>
      </p:sp>
    </p:spTree>
    <p:extLst>
      <p:ext uri="{BB962C8B-B14F-4D97-AF65-F5344CB8AC3E}">
        <p14:creationId xmlns:p14="http://schemas.microsoft.com/office/powerpoint/2010/main" val="98135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this should be the journey that you see an NOP go on</a:t>
            </a:r>
          </a:p>
          <a:p>
            <a:r>
              <a:rPr lang="en-GB" dirty="0"/>
              <a:t>So as we can see the impact on an NOP is massive and everyone responds in different ways and will be impacted in different ways</a:t>
            </a:r>
          </a:p>
          <a:p>
            <a:r>
              <a:rPr lang="en-GB" dirty="0"/>
              <a:t>Annie </a:t>
            </a:r>
            <a:r>
              <a:rPr lang="en-GB" dirty="0" err="1"/>
              <a:t>Stubley</a:t>
            </a:r>
            <a:r>
              <a:rPr lang="en-GB" dirty="0"/>
              <a:t> suggests that anything mum says in the first 24-48 hours – or even the first week should maybe not be recorded but should definitely not be brought up six months later if this journey can be seen.</a:t>
            </a:r>
          </a:p>
        </p:txBody>
      </p:sp>
      <p:sp>
        <p:nvSpPr>
          <p:cNvPr id="4" name="Slide Number Placeholder 3"/>
          <p:cNvSpPr>
            <a:spLocks noGrp="1"/>
          </p:cNvSpPr>
          <p:nvPr>
            <p:ph type="sldNum" sz="quarter" idx="5"/>
          </p:nvPr>
        </p:nvSpPr>
        <p:spPr/>
        <p:txBody>
          <a:bodyPr/>
          <a:lstStyle/>
          <a:p>
            <a:fld id="{464A1608-636B-47BD-8104-0E38174A4D47}" type="slidenum">
              <a:rPr lang="en-GB" smtClean="0"/>
              <a:pPr/>
              <a:t>30</a:t>
            </a:fld>
            <a:endParaRPr lang="en-GB"/>
          </a:p>
        </p:txBody>
      </p:sp>
    </p:spTree>
    <p:extLst>
      <p:ext uri="{BB962C8B-B14F-4D97-AF65-F5344CB8AC3E}">
        <p14:creationId xmlns:p14="http://schemas.microsoft.com/office/powerpoint/2010/main" val="1662456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6E752-AA6B-FA48-B0B8-E04A3A833D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9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E0CE8EE-923B-4E4A-9EAC-C08D1E98491D}"/>
              </a:ext>
            </a:extLst>
          </p:cNvPr>
          <p:cNvSpPr/>
          <p:nvPr userDrawn="1"/>
        </p:nvSpPr>
        <p:spPr>
          <a:xfrm>
            <a:off x="0" y="0"/>
            <a:ext cx="12192000" cy="6858000"/>
          </a:xfrm>
          <a:prstGeom prst="rect">
            <a:avLst/>
          </a:prstGeom>
          <a:solidFill>
            <a:schemeClr val="accent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cxnSp>
        <p:nvCxnSpPr>
          <p:cNvPr id="8" name="Straight Connector 7">
            <a:extLst>
              <a:ext uri="{FF2B5EF4-FFF2-40B4-BE49-F238E27FC236}">
                <a16:creationId xmlns:a16="http://schemas.microsoft.com/office/drawing/2014/main" id="{426B2318-761F-9B45-B128-855128A02B30}"/>
              </a:ext>
            </a:extLst>
          </p:cNvPr>
          <p:cNvCxnSpPr/>
          <p:nvPr userDrawn="1"/>
        </p:nvCxnSpPr>
        <p:spPr>
          <a:xfrm>
            <a:off x="584898" y="4760913"/>
            <a:ext cx="2641600" cy="0"/>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10" descr="U:\Communications - Branding\LFF\2012 LFF Logo\2012 LFF Logo\LFF 2012 NEW Logo.jpg">
            <a:extLst>
              <a:ext uri="{FF2B5EF4-FFF2-40B4-BE49-F238E27FC236}">
                <a16:creationId xmlns:a16="http://schemas.microsoft.com/office/drawing/2014/main" id="{F83570BA-7A8F-0B4D-918A-839B304E3C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470" y="566622"/>
            <a:ext cx="2579863" cy="23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U:\Stop it Now!\Logos\From Mark Taylor\stopitnow-logo-jpg-hires.jpg">
            <a:extLst>
              <a:ext uri="{FF2B5EF4-FFF2-40B4-BE49-F238E27FC236}">
                <a16:creationId xmlns:a16="http://schemas.microsoft.com/office/drawing/2014/main" id="{A9A777C3-9EA2-D04A-8BCE-4AD8CB243D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33277" y="549275"/>
            <a:ext cx="36290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10A35E20-7397-D848-9C12-A5E4246069FF}"/>
              </a:ext>
            </a:extLst>
          </p:cNvPr>
          <p:cNvSpPr>
            <a:spLocks noGrp="1"/>
          </p:cNvSpPr>
          <p:nvPr>
            <p:ph type="body" sz="quarter" idx="10"/>
          </p:nvPr>
        </p:nvSpPr>
        <p:spPr>
          <a:xfrm>
            <a:off x="410839" y="3190745"/>
            <a:ext cx="5644728" cy="1819794"/>
          </a:xfrm>
          <a:prstGeom prst="rect">
            <a:avLst/>
          </a:prstGeom>
        </p:spPr>
        <p:txBody>
          <a:bodyPr/>
          <a:lstStyle>
            <a:lvl1pPr>
              <a:lnSpc>
                <a:spcPts val="5660"/>
              </a:lnSpc>
              <a:spcBef>
                <a:spcPts val="0"/>
              </a:spcBef>
              <a:spcAft>
                <a:spcPts val="0"/>
              </a:spcAft>
              <a:defRPr sz="5300" b="1" i="0">
                <a:solidFill>
                  <a:schemeClr val="bg1"/>
                </a:solidFill>
                <a:latin typeface="Corbel" panose="020B0503020204020204" pitchFamily="34" charset="0"/>
              </a:defRPr>
            </a:lvl1pPr>
            <a:lvl2pPr>
              <a:defRPr sz="5300" b="1" i="0">
                <a:solidFill>
                  <a:schemeClr val="bg1"/>
                </a:solidFill>
                <a:latin typeface="Corbel" panose="020B0503020204020204" pitchFamily="34" charset="0"/>
              </a:defRPr>
            </a:lvl2pPr>
            <a:lvl3pPr>
              <a:defRPr sz="5300" b="1" i="0">
                <a:solidFill>
                  <a:schemeClr val="bg1"/>
                </a:solidFill>
                <a:latin typeface="Corbel" panose="020B0503020204020204" pitchFamily="34" charset="0"/>
              </a:defRPr>
            </a:lvl3pPr>
            <a:lvl4pPr>
              <a:defRPr sz="5300" b="1" i="0">
                <a:solidFill>
                  <a:schemeClr val="bg1"/>
                </a:solidFill>
                <a:latin typeface="Corbel" panose="020B0503020204020204" pitchFamily="34" charset="0"/>
              </a:defRPr>
            </a:lvl4pPr>
            <a:lvl5pPr>
              <a:defRPr sz="5300" b="1" i="0">
                <a:solidFill>
                  <a:schemeClr val="bg1"/>
                </a:solidFill>
                <a:latin typeface="Corbel" panose="020B0503020204020204" pitchFamily="34" charset="0"/>
              </a:defRPr>
            </a:lvl5pPr>
          </a:lstStyle>
          <a:p>
            <a:pPr lvl="0"/>
            <a:r>
              <a:rPr lang="en-US" dirty="0"/>
              <a:t>Click to edit</a:t>
            </a:r>
          </a:p>
        </p:txBody>
      </p:sp>
      <p:sp>
        <p:nvSpPr>
          <p:cNvPr id="12" name="Text Placeholder 11">
            <a:extLst>
              <a:ext uri="{FF2B5EF4-FFF2-40B4-BE49-F238E27FC236}">
                <a16:creationId xmlns:a16="http://schemas.microsoft.com/office/drawing/2014/main" id="{3F740848-BA7A-DD48-A915-20C94DF66301}"/>
              </a:ext>
            </a:extLst>
          </p:cNvPr>
          <p:cNvSpPr>
            <a:spLocks noGrp="1"/>
          </p:cNvSpPr>
          <p:nvPr>
            <p:ph type="body" sz="quarter" idx="11"/>
          </p:nvPr>
        </p:nvSpPr>
        <p:spPr>
          <a:xfrm>
            <a:off x="447870" y="4875213"/>
            <a:ext cx="3526971" cy="1614487"/>
          </a:xfrm>
          <a:prstGeom prst="rect">
            <a:avLst/>
          </a:prstGeom>
        </p:spPr>
        <p:txBody>
          <a:bodyPr/>
          <a:lstStyle>
            <a:lvl1pPr>
              <a:defRPr sz="3000" b="1" i="0">
                <a:solidFill>
                  <a:schemeClr val="bg1"/>
                </a:solidFill>
                <a:latin typeface="Corbel" panose="020B0503020204020204" pitchFamily="34" charset="0"/>
              </a:defRPr>
            </a:lvl1pPr>
            <a:lvl2pPr>
              <a:defRPr sz="3000" b="1" i="0">
                <a:solidFill>
                  <a:schemeClr val="bg1"/>
                </a:solidFill>
                <a:latin typeface="Corbel" panose="020B0503020204020204" pitchFamily="34" charset="0"/>
              </a:defRPr>
            </a:lvl2pPr>
            <a:lvl3pPr>
              <a:defRPr sz="3000" b="1" i="0">
                <a:solidFill>
                  <a:schemeClr val="bg1"/>
                </a:solidFill>
                <a:latin typeface="Corbel" panose="020B0503020204020204" pitchFamily="34" charset="0"/>
              </a:defRPr>
            </a:lvl3pPr>
            <a:lvl4pPr>
              <a:defRPr sz="3000" b="1" i="0">
                <a:solidFill>
                  <a:schemeClr val="bg1"/>
                </a:solidFill>
                <a:latin typeface="Corbel" panose="020B0503020204020204" pitchFamily="34" charset="0"/>
              </a:defRPr>
            </a:lvl4pPr>
            <a:lvl5pPr>
              <a:defRPr sz="3000" b="1" i="0">
                <a:solidFill>
                  <a:schemeClr val="bg1"/>
                </a:solidFill>
                <a:latin typeface="Corbel" panose="020B0503020204020204" pitchFamily="34" charset="0"/>
              </a:defRPr>
            </a:lvl5pPr>
          </a:lstStyle>
          <a:p>
            <a:pPr lvl="0"/>
            <a:r>
              <a:rPr lang="en-US" dirty="0"/>
              <a:t>Click to edit</a:t>
            </a:r>
          </a:p>
        </p:txBody>
      </p:sp>
    </p:spTree>
    <p:extLst>
      <p:ext uri="{BB962C8B-B14F-4D97-AF65-F5344CB8AC3E}">
        <p14:creationId xmlns:p14="http://schemas.microsoft.com/office/powerpoint/2010/main" val="310127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3" name="Title 1">
            <a:extLst>
              <a:ext uri="{FF2B5EF4-FFF2-40B4-BE49-F238E27FC236}">
                <a16:creationId xmlns:a16="http://schemas.microsoft.com/office/drawing/2014/main" id="{D5CD5832-E27B-C647-963C-1A51BF72898A}"/>
              </a:ext>
            </a:extLst>
          </p:cNvPr>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3815270E-A20F-2748-8873-AE95DEBF71EA}"/>
              </a:ext>
            </a:extLst>
          </p:cNvPr>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76802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6E752-AA6B-FA48-B0B8-E04A3A833D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9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E0CE8EE-923B-4E4A-9EAC-C08D1E98491D}"/>
              </a:ext>
            </a:extLst>
          </p:cNvPr>
          <p:cNvSpPr/>
          <p:nvPr userDrawn="1"/>
        </p:nvSpPr>
        <p:spPr>
          <a:xfrm>
            <a:off x="0" y="0"/>
            <a:ext cx="12192000" cy="6858000"/>
          </a:xfrm>
          <a:prstGeom prst="rect">
            <a:avLst/>
          </a:prstGeom>
          <a:solidFill>
            <a:schemeClr val="accent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Tree>
    <p:extLst>
      <p:ext uri="{BB962C8B-B14F-4D97-AF65-F5344CB8AC3E}">
        <p14:creationId xmlns:p14="http://schemas.microsoft.com/office/powerpoint/2010/main" val="368504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20C62-7D1C-4D4E-8FA7-9B97F3BEB812}"/>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11971" b="11314"/>
          <a:stretch/>
        </p:blipFill>
        <p:spPr>
          <a:xfrm>
            <a:off x="0" y="0"/>
            <a:ext cx="12192000" cy="6858000"/>
          </a:xfrm>
          <a:prstGeom prst="rect">
            <a:avLst/>
          </a:prstGeom>
          <a:effectLst>
            <a:outerShdw blurRad="50800" dist="50800" dir="5400000" algn="ctr" rotWithShape="0">
              <a:srgbClr val="000000"/>
            </a:outerShdw>
          </a:effectLst>
        </p:spPr>
      </p:pic>
      <p:sp>
        <p:nvSpPr>
          <p:cNvPr id="7" name="Rectangle 6">
            <a:extLst>
              <a:ext uri="{FF2B5EF4-FFF2-40B4-BE49-F238E27FC236}">
                <a16:creationId xmlns:a16="http://schemas.microsoft.com/office/drawing/2014/main" id="{BE0CE8EE-923B-4E4A-9EAC-C08D1E98491D}"/>
              </a:ext>
            </a:extLst>
          </p:cNvPr>
          <p:cNvSpPr/>
          <p:nvPr userDrawn="1"/>
        </p:nvSpPr>
        <p:spPr>
          <a:xfrm>
            <a:off x="0" y="0"/>
            <a:ext cx="12192000" cy="6858000"/>
          </a:xfrm>
          <a:prstGeom prst="rect">
            <a:avLst/>
          </a:prstGeom>
          <a:solidFill>
            <a:schemeClr val="accent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Tree>
    <p:extLst>
      <p:ext uri="{BB962C8B-B14F-4D97-AF65-F5344CB8AC3E}">
        <p14:creationId xmlns:p14="http://schemas.microsoft.com/office/powerpoint/2010/main" val="3762346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876988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422988" y="1386996"/>
            <a:ext cx="10972800" cy="4419288"/>
          </a:xfrm>
          <a:prstGeom prst="rect">
            <a:avLst/>
          </a:prstGeom>
        </p:spPr>
        <p:txBody>
          <a:bodyPr/>
          <a:lstStyle>
            <a:lvl1pPr>
              <a:lnSpc>
                <a:spcPct val="120000"/>
              </a:lnSpc>
              <a:defRPr sz="2133" b="0" i="0">
                <a:latin typeface="Corbel" panose="020B0503020204020204" pitchFamily="34" charset="0"/>
              </a:defRPr>
            </a:lvl1pPr>
            <a:lvl2pPr>
              <a:lnSpc>
                <a:spcPct val="120000"/>
              </a:lnSpc>
              <a:defRPr b="0" i="0">
                <a:latin typeface="Corbel" panose="020B0503020204020204" pitchFamily="34" charset="0"/>
              </a:defRPr>
            </a:lvl2pPr>
            <a:lvl3pPr>
              <a:lnSpc>
                <a:spcPct val="120000"/>
              </a:lnSpc>
              <a:defRPr b="0" i="0">
                <a:latin typeface="Corbel" panose="020B0503020204020204" pitchFamily="34" charset="0"/>
              </a:defRPr>
            </a:lvl3pPr>
            <a:lvl4pPr>
              <a:lnSpc>
                <a:spcPct val="120000"/>
              </a:lnSpc>
              <a:defRPr b="0" i="0">
                <a:latin typeface="Corbel" panose="020B0503020204020204" pitchFamily="34" charset="0"/>
              </a:defRPr>
            </a:lvl4pPr>
            <a:lvl5pPr>
              <a:lnSpc>
                <a:spcPct val="120000"/>
              </a:lnSpc>
              <a:defRPr b="0" i="0">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p:cNvSpPr>
            <a:spLocks noGrp="1"/>
          </p:cNvSpPr>
          <p:nvPr>
            <p:ph type="title"/>
          </p:nvPr>
        </p:nvSpPr>
        <p:spPr>
          <a:xfrm>
            <a:off x="422988"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231935854"/>
      </p:ext>
    </p:extLst>
  </p:cSld>
  <p:clrMapOvr>
    <a:masterClrMapping/>
  </p:clrMapOvr>
  <p:extLst>
    <p:ext uri="{DCECCB84-F9BA-43D5-87BE-67443E8EF086}">
      <p15:sldGuideLst xmlns:p15="http://schemas.microsoft.com/office/powerpoint/2012/main">
        <p15:guide id="1" pos="3840" userDrawn="1">
          <p15:clr>
            <a:srgbClr val="FBAE40"/>
          </p15:clr>
        </p15:guide>
        <p15:guide id="2" pos="3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612985" y="1387679"/>
            <a:ext cx="5136000" cy="4390659"/>
          </a:xfrm>
          <a:prstGeom prst="rect">
            <a:avLst/>
          </a:prstGeom>
        </p:spPr>
        <p:txBody>
          <a:bodyPr>
            <a:normAutofit/>
          </a:bodyPr>
          <a:lstStyle>
            <a:lvl1pPr marL="0" indent="0" algn="l">
              <a:lnSpc>
                <a:spcPct val="120000"/>
              </a:lnSpc>
              <a:buFont typeface="Arial"/>
              <a:buNone/>
              <a:defRPr sz="2133">
                <a:solidFill>
                  <a:srgbClr val="363636"/>
                </a:solidFill>
                <a:latin typeface="Corbel" panose="020B0503020204020204" pitchFamily="34" charset="0"/>
              </a:defRPr>
            </a:lvl1pPr>
            <a:lvl2pPr marL="990575" indent="-380990" algn="l">
              <a:lnSpc>
                <a:spcPct val="120000"/>
              </a:lnSpc>
              <a:buFont typeface="Lucida Grande"/>
              <a:buChar char="-"/>
              <a:defRPr>
                <a:solidFill>
                  <a:schemeClr val="tx1">
                    <a:lumMod val="50000"/>
                  </a:schemeClr>
                </a:solidFill>
                <a:latin typeface="Corbel" panose="020B0503020204020204" pitchFamily="34" charset="0"/>
              </a:defRPr>
            </a:lvl2pPr>
            <a:lvl3pPr marL="1600160" indent="-380990" algn="l">
              <a:lnSpc>
                <a:spcPct val="120000"/>
              </a:lnSpc>
              <a:buFont typeface="Arial"/>
              <a:buChar char="•"/>
              <a:defRPr>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a:t>
            </a:r>
          </a:p>
          <a:p>
            <a:pPr lvl="1"/>
            <a:r>
              <a:rPr lang="en-GB" dirty="0"/>
              <a:t>Second level</a:t>
            </a:r>
          </a:p>
          <a:p>
            <a:pPr lvl="2"/>
            <a:r>
              <a:rPr lang="en-GB" dirty="0"/>
              <a:t>Third level</a:t>
            </a:r>
          </a:p>
          <a:p>
            <a:pPr lvl="3"/>
            <a:r>
              <a:rPr lang="en-GB" dirty="0"/>
              <a:t>Fourth level</a:t>
            </a:r>
          </a:p>
        </p:txBody>
      </p:sp>
      <p:sp>
        <p:nvSpPr>
          <p:cNvPr id="14" name="Text Placeholder 13"/>
          <p:cNvSpPr>
            <a:spLocks noGrp="1"/>
          </p:cNvSpPr>
          <p:nvPr>
            <p:ph type="body" sz="quarter" idx="10"/>
          </p:nvPr>
        </p:nvSpPr>
        <p:spPr>
          <a:xfrm>
            <a:off x="6449483" y="1386997"/>
            <a:ext cx="5132916" cy="4391340"/>
          </a:xfrm>
          <a:prstGeom prst="rect">
            <a:avLst/>
          </a:prstGeo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5"/>
          <p:cNvSpPr>
            <a:spLocks noGrp="1"/>
          </p:cNvSpPr>
          <p:nvPr>
            <p:ph type="title"/>
          </p:nvPr>
        </p:nvSpPr>
        <p:spPr>
          <a:xfrm>
            <a:off x="609600" y="501227"/>
            <a:ext cx="10972800" cy="690880"/>
          </a:xfrm>
          <a:prstGeom prst="rect">
            <a:avLst/>
          </a:prstGeom>
        </p:spPr>
        <p:txBody>
          <a:bodyPr/>
          <a:lstStyle>
            <a:lvl1pPr>
              <a:defRPr b="1">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269565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left, text right">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6446400" y="1386997"/>
            <a:ext cx="5136000" cy="4364247"/>
          </a:xfrm>
          <a:prstGeom prst="rect">
            <a:avLst/>
          </a:prstGeom>
        </p:spPr>
        <p:txBody>
          <a:bodyPr>
            <a:normAutofit/>
          </a:bodyPr>
          <a:lstStyle>
            <a:lvl1pPr marL="0" indent="0" algn="l">
              <a:lnSpc>
                <a:spcPct val="120000"/>
              </a:lnSpc>
              <a:buFont typeface="Arial"/>
              <a:buNone/>
              <a:defRPr sz="2133">
                <a:solidFill>
                  <a:srgbClr val="363636"/>
                </a:solidFill>
                <a:latin typeface="Corbel" panose="020B0503020204020204" pitchFamily="34" charset="0"/>
              </a:defRPr>
            </a:lvl1pPr>
            <a:lvl2pPr marL="990575" indent="-380990" algn="l">
              <a:lnSpc>
                <a:spcPct val="120000"/>
              </a:lnSpc>
              <a:buFont typeface="Lucida Grande"/>
              <a:buChar char="-"/>
              <a:defRPr>
                <a:solidFill>
                  <a:schemeClr val="tx1">
                    <a:lumMod val="50000"/>
                  </a:schemeClr>
                </a:solidFill>
                <a:latin typeface="Corbel" panose="020B0503020204020204" pitchFamily="34" charset="0"/>
              </a:defRPr>
            </a:lvl2pPr>
            <a:lvl3pPr marL="1600160" indent="-380990" algn="l">
              <a:lnSpc>
                <a:spcPct val="120000"/>
              </a:lnSpc>
              <a:buFont typeface="Arial"/>
              <a:buChar char="•"/>
              <a:defRPr>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9" name="Content Placeholder 6"/>
          <p:cNvSpPr>
            <a:spLocks noGrp="1"/>
          </p:cNvSpPr>
          <p:nvPr>
            <p:ph sz="quarter" idx="12"/>
          </p:nvPr>
        </p:nvSpPr>
        <p:spPr>
          <a:xfrm>
            <a:off x="609599" y="1386995"/>
            <a:ext cx="5136000" cy="4364247"/>
          </a:xfrm>
          <a:prstGeom prst="rect">
            <a:avLst/>
          </a:prstGeom>
        </p:spPr>
        <p:txBody>
          <a:bodyPr>
            <a:normAutofit/>
          </a:bodyPr>
          <a:lstStyle>
            <a:lvl1pPr marL="0" indent="0">
              <a:buNone/>
              <a:defRPr sz="2133">
                <a:latin typeface="Corbel" panose="020B0503020204020204" pitchFamily="34" charset="0"/>
              </a:defRPr>
            </a:lvl1pPr>
          </a:lstStyle>
          <a:p>
            <a:pPr lvl="0"/>
            <a:r>
              <a:rPr lang="en-GB"/>
              <a:t>Click to edit Master text styles</a:t>
            </a:r>
          </a:p>
        </p:txBody>
      </p:sp>
      <p:sp>
        <p:nvSpPr>
          <p:cNvPr id="9" name="Title 5"/>
          <p:cNvSpPr>
            <a:spLocks noGrp="1"/>
          </p:cNvSpPr>
          <p:nvPr>
            <p:ph type="title"/>
          </p:nvPr>
        </p:nvSpPr>
        <p:spPr>
          <a:xfrm>
            <a:off x="609600" y="501227"/>
            <a:ext cx="10972800" cy="690880"/>
          </a:xfrm>
          <a:prstGeom prst="rect">
            <a:avLst/>
          </a:prstGeom>
        </p:spPr>
        <p:txBody>
          <a:bodyPr/>
          <a:lstStyle>
            <a:lvl1pPr>
              <a:defRPr b="1">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212414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media right">
    <p:spTree>
      <p:nvGrpSpPr>
        <p:cNvPr id="1" name=""/>
        <p:cNvGrpSpPr/>
        <p:nvPr/>
      </p:nvGrpSpPr>
      <p:grpSpPr>
        <a:xfrm>
          <a:off x="0" y="0"/>
          <a:ext cx="0" cy="0"/>
          <a:chOff x="0" y="0"/>
          <a:chExt cx="0" cy="0"/>
        </a:xfrm>
      </p:grpSpPr>
      <p:sp>
        <p:nvSpPr>
          <p:cNvPr id="18" name="Subtitle 2"/>
          <p:cNvSpPr>
            <a:spLocks noGrp="1"/>
          </p:cNvSpPr>
          <p:nvPr>
            <p:ph type="subTitle" idx="1" hasCustomPrompt="1"/>
          </p:nvPr>
        </p:nvSpPr>
        <p:spPr>
          <a:xfrm>
            <a:off x="609600" y="1386998"/>
            <a:ext cx="5136000" cy="4391340"/>
          </a:xfrm>
          <a:prstGeom prst="rect">
            <a:avLst/>
          </a:prstGeom>
        </p:spPr>
        <p:txBody>
          <a:bodyPr>
            <a:normAutofit/>
          </a:bodyPr>
          <a:lstStyle>
            <a:lvl1pPr marL="0" indent="0" algn="l">
              <a:lnSpc>
                <a:spcPct val="120000"/>
              </a:lnSpc>
              <a:buFont typeface="Arial"/>
              <a:buNone/>
              <a:defRPr sz="2133" b="0" i="0">
                <a:solidFill>
                  <a:srgbClr val="363636"/>
                </a:solidFill>
                <a:latin typeface="Corbel" panose="020B0503020204020204" pitchFamily="34" charset="0"/>
              </a:defRPr>
            </a:lvl1pPr>
            <a:lvl2pPr marL="990575" indent="-380990" algn="l">
              <a:lnSpc>
                <a:spcPct val="120000"/>
              </a:lnSpc>
              <a:buFont typeface="Lucida Grande"/>
              <a:buChar char="-"/>
              <a:defRPr b="0" i="0">
                <a:solidFill>
                  <a:schemeClr val="tx1">
                    <a:lumMod val="50000"/>
                  </a:schemeClr>
                </a:solidFill>
                <a:latin typeface="Corbel" panose="020B0503020204020204" pitchFamily="34" charset="0"/>
              </a:defRPr>
            </a:lvl2pPr>
            <a:lvl3pPr marL="1600160" indent="-380990" algn="l">
              <a:lnSpc>
                <a:spcPct val="120000"/>
              </a:lnSpc>
              <a:buFont typeface="Arial"/>
              <a:buChar char="•"/>
              <a:defRPr b="0" i="0">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b="0" i="0">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a:t>
            </a:r>
          </a:p>
          <a:p>
            <a:pPr lvl="1"/>
            <a:r>
              <a:rPr lang="en-GB" dirty="0"/>
              <a:t>Second level</a:t>
            </a:r>
          </a:p>
          <a:p>
            <a:pPr lvl="2"/>
            <a:r>
              <a:rPr lang="en-GB" dirty="0"/>
              <a:t>Third level</a:t>
            </a:r>
          </a:p>
          <a:p>
            <a:pPr lvl="3"/>
            <a:r>
              <a:rPr lang="en-GB" dirty="0"/>
              <a:t>Fourth level</a:t>
            </a:r>
          </a:p>
        </p:txBody>
      </p:sp>
      <p:sp>
        <p:nvSpPr>
          <p:cNvPr id="19" name="Content Placeholder 6"/>
          <p:cNvSpPr>
            <a:spLocks noGrp="1"/>
          </p:cNvSpPr>
          <p:nvPr>
            <p:ph sz="quarter" idx="12"/>
          </p:nvPr>
        </p:nvSpPr>
        <p:spPr>
          <a:xfrm>
            <a:off x="6446400" y="1386997"/>
            <a:ext cx="5136000" cy="4391340"/>
          </a:xfrm>
          <a:prstGeom prst="rect">
            <a:avLst/>
          </a:prstGeom>
        </p:spPr>
        <p:txBody>
          <a:bodyPr>
            <a:normAutofit/>
          </a:bodyPr>
          <a:lstStyle>
            <a:lvl1pPr marL="0" indent="0">
              <a:buNone/>
              <a:defRPr sz="2133" b="0" i="0">
                <a:latin typeface="Corbel" panose="020B0503020204020204" pitchFamily="34" charset="0"/>
              </a:defRPr>
            </a:lvl1pPr>
          </a:lstStyle>
          <a:p>
            <a:pPr lvl="0"/>
            <a:r>
              <a:rPr lang="en-GB"/>
              <a:t>Click to edit Master text styles</a:t>
            </a:r>
          </a:p>
        </p:txBody>
      </p:sp>
      <p:sp>
        <p:nvSpPr>
          <p:cNvPr id="9"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054247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5175952"/>
            <a:ext cx="10972800" cy="594929"/>
          </a:xfrm>
          <a:prstGeom prst="rect">
            <a:avLst/>
          </a:prstGeom>
        </p:spPr>
        <p:txBody>
          <a:bodyPr/>
          <a:lstStyle>
            <a:lvl1pPr>
              <a:defRPr sz="2400" b="0" i="0">
                <a:latin typeface="Corbel" panose="020B0503020204020204" pitchFamily="34" charset="0"/>
              </a:defRPr>
            </a:lvl1pPr>
            <a:lvl2pPr>
              <a:defRPr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
        <p:nvSpPr>
          <p:cNvPr id="4" name="Content Placeholder 6"/>
          <p:cNvSpPr>
            <a:spLocks noGrp="1"/>
          </p:cNvSpPr>
          <p:nvPr>
            <p:ph sz="quarter" idx="10"/>
          </p:nvPr>
        </p:nvSpPr>
        <p:spPr>
          <a:xfrm>
            <a:off x="609601" y="1435947"/>
            <a:ext cx="10972800" cy="3535680"/>
          </a:xfrm>
          <a:prstGeom prst="rect">
            <a:avLst/>
          </a:prstGeom>
        </p:spPr>
        <p:txBody>
          <a:bodyPr>
            <a:normAutofit/>
          </a:bodyPr>
          <a:lstStyle>
            <a:lvl1pPr marL="0" indent="0">
              <a:buNone/>
              <a:defRPr sz="2133" b="0" i="0">
                <a:latin typeface="Corbel" panose="020B0503020204020204" pitchFamily="34" charset="0"/>
              </a:defRPr>
            </a:lvl1pPr>
          </a:lstStyle>
          <a:p>
            <a:pPr lvl="0"/>
            <a:r>
              <a:rPr lang="en-GB" dirty="0"/>
              <a:t>Click to edit Master text styles</a:t>
            </a:r>
          </a:p>
        </p:txBody>
      </p:sp>
    </p:spTree>
    <p:extLst>
      <p:ext uri="{BB962C8B-B14F-4D97-AF65-F5344CB8AC3E}">
        <p14:creationId xmlns:p14="http://schemas.microsoft.com/office/powerpoint/2010/main" val="237117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6"/>
          <p:cNvSpPr>
            <a:spLocks noGrp="1"/>
          </p:cNvSpPr>
          <p:nvPr>
            <p:ph sz="quarter" idx="10"/>
          </p:nvPr>
        </p:nvSpPr>
        <p:spPr>
          <a:xfrm>
            <a:off x="0" y="0"/>
            <a:ext cx="12192000" cy="5987627"/>
          </a:xfrm>
          <a:prstGeom prst="rect">
            <a:avLst/>
          </a:prstGeom>
        </p:spPr>
        <p:txBody>
          <a:bodyPr>
            <a:normAutofit/>
          </a:bodyPr>
          <a:lstStyle>
            <a:lvl1pPr marL="0" indent="0">
              <a:buNone/>
              <a:defRPr sz="2133"/>
            </a:lvl1pPr>
          </a:lstStyle>
          <a:p>
            <a:pPr lvl="0"/>
            <a:r>
              <a:rPr lang="en-GB"/>
              <a:t>Click to edit Master text styles</a:t>
            </a:r>
          </a:p>
        </p:txBody>
      </p:sp>
    </p:spTree>
    <p:extLst>
      <p:ext uri="{BB962C8B-B14F-4D97-AF65-F5344CB8AC3E}">
        <p14:creationId xmlns:p14="http://schemas.microsoft.com/office/powerpoint/2010/main" val="362543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4"/>
            <a:ext cx="10363200" cy="1470025"/>
          </a:xfrm>
          <a:prstGeom prst="rect">
            <a:avLst/>
          </a:prstGeom>
        </p:spPr>
        <p:txBody>
          <a:bodyPr/>
          <a:lstStyle>
            <a:lvl1pPr>
              <a:defRPr sz="4000"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595953904"/>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34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296851-BFBA-4991-A0B2-7D5D864E3A9D}"/>
              </a:ext>
            </a:extLst>
          </p:cNvPr>
          <p:cNvSpPr>
            <a:spLocks noGrp="1"/>
          </p:cNvSpPr>
          <p:nvPr>
            <p:ph type="dt" sz="half" idx="10"/>
          </p:nvPr>
        </p:nvSpPr>
        <p:spPr/>
        <p:txBody>
          <a:bodyPr/>
          <a:lstStyle>
            <a:lvl1pPr>
              <a:defRPr/>
            </a:lvl1pPr>
          </a:lstStyle>
          <a:p>
            <a:pPr>
              <a:defRPr/>
            </a:pPr>
            <a:endParaRPr lang="en-GB" dirty="0"/>
          </a:p>
        </p:txBody>
      </p:sp>
      <p:sp>
        <p:nvSpPr>
          <p:cNvPr id="5" name="Footer Placeholder 4">
            <a:extLst>
              <a:ext uri="{FF2B5EF4-FFF2-40B4-BE49-F238E27FC236}">
                <a16:creationId xmlns:a16="http://schemas.microsoft.com/office/drawing/2014/main" id="{C20F929B-4412-4AB5-8545-8A022AB92941}"/>
              </a:ext>
            </a:extLst>
          </p:cNvPr>
          <p:cNvSpPr>
            <a:spLocks noGrp="1"/>
          </p:cNvSpPr>
          <p:nvPr>
            <p:ph type="ftr" sz="quarter" idx="11"/>
          </p:nvPr>
        </p:nvSpPr>
        <p:spPr/>
        <p:txBody>
          <a:bodyPr/>
          <a:lstStyle>
            <a:lvl1pPr>
              <a:defRPr/>
            </a:lvl1pPr>
          </a:lstStyle>
          <a:p>
            <a:pPr>
              <a:defRPr/>
            </a:pPr>
            <a:endParaRPr lang="en-GB" dirty="0"/>
          </a:p>
        </p:txBody>
      </p:sp>
    </p:spTree>
    <p:extLst>
      <p:ext uri="{BB962C8B-B14F-4D97-AF65-F5344CB8AC3E}">
        <p14:creationId xmlns:p14="http://schemas.microsoft.com/office/powerpoint/2010/main" val="1563333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79963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6E752-AA6B-FA48-B0B8-E04A3A833D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9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E0CE8EE-923B-4E4A-9EAC-C08D1E98491D}"/>
              </a:ext>
            </a:extLst>
          </p:cNvPr>
          <p:cNvSpPr/>
          <p:nvPr userDrawn="1"/>
        </p:nvSpPr>
        <p:spPr>
          <a:xfrm>
            <a:off x="0" y="0"/>
            <a:ext cx="12192000" cy="6858000"/>
          </a:xfrm>
          <a:prstGeom prst="rect">
            <a:avLst/>
          </a:prstGeom>
          <a:solidFill>
            <a:schemeClr val="accent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cxnSp>
        <p:nvCxnSpPr>
          <p:cNvPr id="8" name="Straight Connector 7">
            <a:extLst>
              <a:ext uri="{FF2B5EF4-FFF2-40B4-BE49-F238E27FC236}">
                <a16:creationId xmlns:a16="http://schemas.microsoft.com/office/drawing/2014/main" id="{426B2318-761F-9B45-B128-855128A02B30}"/>
              </a:ext>
            </a:extLst>
          </p:cNvPr>
          <p:cNvCxnSpPr/>
          <p:nvPr userDrawn="1"/>
        </p:nvCxnSpPr>
        <p:spPr>
          <a:xfrm>
            <a:off x="584898" y="4760913"/>
            <a:ext cx="2641600" cy="0"/>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10" descr="U:\Communications - Branding\LFF\2012 LFF Logo\2012 LFF Logo\LFF 2012 NEW Logo.jpg">
            <a:extLst>
              <a:ext uri="{FF2B5EF4-FFF2-40B4-BE49-F238E27FC236}">
                <a16:creationId xmlns:a16="http://schemas.microsoft.com/office/drawing/2014/main" id="{F83570BA-7A8F-0B4D-918A-839B304E3C0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470" y="566622"/>
            <a:ext cx="2579863" cy="23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U:\Stop it Now!\Logos\From Mark Taylor\stopitnow-logo-jpg-hires.jpg">
            <a:extLst>
              <a:ext uri="{FF2B5EF4-FFF2-40B4-BE49-F238E27FC236}">
                <a16:creationId xmlns:a16="http://schemas.microsoft.com/office/drawing/2014/main" id="{A9A777C3-9EA2-D04A-8BCE-4AD8CB243D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33277" y="549275"/>
            <a:ext cx="36290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10A35E20-7397-D848-9C12-A5E4246069FF}"/>
              </a:ext>
            </a:extLst>
          </p:cNvPr>
          <p:cNvSpPr>
            <a:spLocks noGrp="1"/>
          </p:cNvSpPr>
          <p:nvPr>
            <p:ph type="body" sz="quarter" idx="10"/>
          </p:nvPr>
        </p:nvSpPr>
        <p:spPr>
          <a:xfrm>
            <a:off x="410839" y="3190745"/>
            <a:ext cx="5644728" cy="1819794"/>
          </a:xfrm>
          <a:prstGeom prst="rect">
            <a:avLst/>
          </a:prstGeom>
        </p:spPr>
        <p:txBody>
          <a:bodyPr/>
          <a:lstStyle>
            <a:lvl1pPr>
              <a:lnSpc>
                <a:spcPts val="5660"/>
              </a:lnSpc>
              <a:spcBef>
                <a:spcPts val="0"/>
              </a:spcBef>
              <a:spcAft>
                <a:spcPts val="0"/>
              </a:spcAft>
              <a:defRPr sz="5300" b="1" i="0">
                <a:solidFill>
                  <a:schemeClr val="bg1"/>
                </a:solidFill>
                <a:latin typeface="Corbel" panose="020B0503020204020204" pitchFamily="34" charset="0"/>
              </a:defRPr>
            </a:lvl1pPr>
            <a:lvl2pPr>
              <a:defRPr sz="5300" b="1" i="0">
                <a:solidFill>
                  <a:schemeClr val="bg1"/>
                </a:solidFill>
                <a:latin typeface="Corbel" panose="020B0503020204020204" pitchFamily="34" charset="0"/>
              </a:defRPr>
            </a:lvl2pPr>
            <a:lvl3pPr>
              <a:defRPr sz="5300" b="1" i="0">
                <a:solidFill>
                  <a:schemeClr val="bg1"/>
                </a:solidFill>
                <a:latin typeface="Corbel" panose="020B0503020204020204" pitchFamily="34" charset="0"/>
              </a:defRPr>
            </a:lvl3pPr>
            <a:lvl4pPr>
              <a:defRPr sz="5300" b="1" i="0">
                <a:solidFill>
                  <a:schemeClr val="bg1"/>
                </a:solidFill>
                <a:latin typeface="Corbel" panose="020B0503020204020204" pitchFamily="34" charset="0"/>
              </a:defRPr>
            </a:lvl4pPr>
            <a:lvl5pPr>
              <a:defRPr sz="5300" b="1" i="0">
                <a:solidFill>
                  <a:schemeClr val="bg1"/>
                </a:solidFill>
                <a:latin typeface="Corbel" panose="020B0503020204020204" pitchFamily="34" charset="0"/>
              </a:defRPr>
            </a:lvl5pPr>
          </a:lstStyle>
          <a:p>
            <a:pPr lvl="0"/>
            <a:r>
              <a:rPr lang="en-US" dirty="0"/>
              <a:t>Click to edit</a:t>
            </a:r>
          </a:p>
        </p:txBody>
      </p:sp>
      <p:sp>
        <p:nvSpPr>
          <p:cNvPr id="12" name="Text Placeholder 11">
            <a:extLst>
              <a:ext uri="{FF2B5EF4-FFF2-40B4-BE49-F238E27FC236}">
                <a16:creationId xmlns:a16="http://schemas.microsoft.com/office/drawing/2014/main" id="{3F740848-BA7A-DD48-A915-20C94DF66301}"/>
              </a:ext>
            </a:extLst>
          </p:cNvPr>
          <p:cNvSpPr>
            <a:spLocks noGrp="1"/>
          </p:cNvSpPr>
          <p:nvPr>
            <p:ph type="body" sz="quarter" idx="11"/>
          </p:nvPr>
        </p:nvSpPr>
        <p:spPr>
          <a:xfrm>
            <a:off x="447870" y="4875213"/>
            <a:ext cx="3526971" cy="1614487"/>
          </a:xfrm>
          <a:prstGeom prst="rect">
            <a:avLst/>
          </a:prstGeom>
        </p:spPr>
        <p:txBody>
          <a:bodyPr/>
          <a:lstStyle>
            <a:lvl1pPr>
              <a:defRPr sz="3000" b="1" i="0">
                <a:solidFill>
                  <a:schemeClr val="bg1"/>
                </a:solidFill>
                <a:latin typeface="Corbel" panose="020B0503020204020204" pitchFamily="34" charset="0"/>
              </a:defRPr>
            </a:lvl1pPr>
            <a:lvl2pPr>
              <a:defRPr sz="3000" b="1" i="0">
                <a:solidFill>
                  <a:schemeClr val="bg1"/>
                </a:solidFill>
                <a:latin typeface="Corbel" panose="020B0503020204020204" pitchFamily="34" charset="0"/>
              </a:defRPr>
            </a:lvl2pPr>
            <a:lvl3pPr>
              <a:defRPr sz="3000" b="1" i="0">
                <a:solidFill>
                  <a:schemeClr val="bg1"/>
                </a:solidFill>
                <a:latin typeface="Corbel" panose="020B0503020204020204" pitchFamily="34" charset="0"/>
              </a:defRPr>
            </a:lvl3pPr>
            <a:lvl4pPr>
              <a:defRPr sz="3000" b="1" i="0">
                <a:solidFill>
                  <a:schemeClr val="bg1"/>
                </a:solidFill>
                <a:latin typeface="Corbel" panose="020B0503020204020204" pitchFamily="34" charset="0"/>
              </a:defRPr>
            </a:lvl4pPr>
            <a:lvl5pPr>
              <a:defRPr sz="3000" b="1" i="0">
                <a:solidFill>
                  <a:schemeClr val="bg1"/>
                </a:solidFill>
                <a:latin typeface="Corbel" panose="020B0503020204020204" pitchFamily="34" charset="0"/>
              </a:defRPr>
            </a:lvl5pPr>
          </a:lstStyle>
          <a:p>
            <a:pPr lvl="0"/>
            <a:r>
              <a:rPr lang="en-US" dirty="0"/>
              <a:t>Click to edit</a:t>
            </a:r>
          </a:p>
        </p:txBody>
      </p:sp>
    </p:spTree>
    <p:extLst>
      <p:ext uri="{BB962C8B-B14F-4D97-AF65-F5344CB8AC3E}">
        <p14:creationId xmlns:p14="http://schemas.microsoft.com/office/powerpoint/2010/main" val="1282617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4"/>
            <a:ext cx="10363200" cy="1470025"/>
          </a:xfrm>
          <a:prstGeom prst="rect">
            <a:avLst/>
          </a:prstGeom>
        </p:spPr>
        <p:txBody>
          <a:bodyPr/>
          <a:lstStyle>
            <a:lvl1pPr>
              <a:defRPr sz="4000"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168586199"/>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4"/>
            <a:ext cx="10363200" cy="1470025"/>
          </a:xfrm>
          <a:prstGeom prst="rect">
            <a:avLst/>
          </a:prstGeom>
        </p:spPr>
        <p:txBody>
          <a:bodyPr/>
          <a:lstStyle>
            <a:lvl1pPr>
              <a:defRPr sz="4000" b="1" i="0">
                <a:latin typeface="Corbel" panose="020B0503020204020204" pitchFamily="34" charset="0"/>
              </a:defRPr>
            </a:lvl1pPr>
          </a:lstStyle>
          <a:p>
            <a:r>
              <a:rPr lang="en-GB" dirty="0"/>
              <a:t>Click to edit Master title style</a:t>
            </a:r>
            <a:endParaRPr lang="en-US" dirty="0"/>
          </a:p>
        </p:txBody>
      </p:sp>
      <p:pic>
        <p:nvPicPr>
          <p:cNvPr id="3" name="Picture 10" descr="U:\Stop it Now!\Logos\From Mark Taylor\stopitnow-logo-jpg-hires.jpg">
            <a:extLst>
              <a:ext uri="{FF2B5EF4-FFF2-40B4-BE49-F238E27FC236}">
                <a16:creationId xmlns:a16="http://schemas.microsoft.com/office/drawing/2014/main" id="{F3A3941C-7588-FC4E-BA3D-6C52A5B49F8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0226973" y="275141"/>
            <a:ext cx="1698702" cy="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832910"/>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74295-89DE-F046-A7CF-87BAAFB8F436}"/>
              </a:ext>
            </a:extLst>
          </p:cNvPr>
          <p:cNvSpPr/>
          <p:nvPr userDrawn="1"/>
        </p:nvSpPr>
        <p:spPr>
          <a:xfrm>
            <a:off x="0" y="-11289"/>
            <a:ext cx="12192000" cy="6005689"/>
          </a:xfrm>
          <a:prstGeom prst="rect">
            <a:avLst/>
          </a:prstGeom>
          <a:solidFill>
            <a:schemeClr val="accent5">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Right Triangle 4">
            <a:extLst>
              <a:ext uri="{FF2B5EF4-FFF2-40B4-BE49-F238E27FC236}">
                <a16:creationId xmlns:a16="http://schemas.microsoft.com/office/drawing/2014/main" id="{9C5AC49E-42DF-664A-A766-8BD78E3E702C}"/>
              </a:ext>
            </a:extLst>
          </p:cNvPr>
          <p:cNvSpPr/>
          <p:nvPr userDrawn="1"/>
        </p:nvSpPr>
        <p:spPr>
          <a:xfrm rot="18900000">
            <a:off x="5924837" y="5823032"/>
            <a:ext cx="335976" cy="335976"/>
          </a:xfrm>
          <a:prstGeom prst="rtTriangle">
            <a:avLst/>
          </a:prstGeom>
          <a:solidFill>
            <a:schemeClr val="accent5">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098" y="245354"/>
            <a:ext cx="10363200" cy="1470025"/>
          </a:xfrm>
          <a:prstGeom prst="rect">
            <a:avLst/>
          </a:prstGeom>
        </p:spPr>
        <p:txBody>
          <a:bodyPr/>
          <a:lstStyle>
            <a:lvl1pPr>
              <a:defRPr sz="4000" b="1" i="0">
                <a:solidFill>
                  <a:schemeClr val="tx1"/>
                </a:solidFill>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903942498"/>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74295-89DE-F046-A7CF-87BAAFB8F436}"/>
              </a:ext>
            </a:extLst>
          </p:cNvPr>
          <p:cNvSpPr/>
          <p:nvPr userDrawn="1"/>
        </p:nvSpPr>
        <p:spPr>
          <a:xfrm>
            <a:off x="0" y="-11289"/>
            <a:ext cx="12192000" cy="6005689"/>
          </a:xfrm>
          <a:prstGeom prst="rect">
            <a:avLst/>
          </a:prstGeom>
          <a:solidFill>
            <a:schemeClr val="accent6">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Right Triangle 4">
            <a:extLst>
              <a:ext uri="{FF2B5EF4-FFF2-40B4-BE49-F238E27FC236}">
                <a16:creationId xmlns:a16="http://schemas.microsoft.com/office/drawing/2014/main" id="{9C5AC49E-42DF-664A-A766-8BD78E3E702C}"/>
              </a:ext>
            </a:extLst>
          </p:cNvPr>
          <p:cNvSpPr/>
          <p:nvPr userDrawn="1"/>
        </p:nvSpPr>
        <p:spPr>
          <a:xfrm rot="18900000">
            <a:off x="5924837" y="5823032"/>
            <a:ext cx="335976" cy="335976"/>
          </a:xfrm>
          <a:prstGeom prst="rtTriangle">
            <a:avLst/>
          </a:prstGeom>
          <a:solidFill>
            <a:schemeClr val="accent6">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098" y="245354"/>
            <a:ext cx="10363200" cy="1470025"/>
          </a:xfrm>
          <a:prstGeom prst="rect">
            <a:avLst/>
          </a:prstGeom>
        </p:spPr>
        <p:txBody>
          <a:bodyPr/>
          <a:lstStyle>
            <a:lvl1pPr>
              <a:defRPr sz="4000" b="1" i="0">
                <a:solidFill>
                  <a:schemeClr val="tx1"/>
                </a:solidFill>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307093302"/>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74295-89DE-F046-A7CF-87BAAFB8F436}"/>
              </a:ext>
            </a:extLst>
          </p:cNvPr>
          <p:cNvSpPr/>
          <p:nvPr userDrawn="1"/>
        </p:nvSpPr>
        <p:spPr>
          <a:xfrm>
            <a:off x="0" y="-11289"/>
            <a:ext cx="12192000" cy="6005689"/>
          </a:xfrm>
          <a:prstGeom prst="rect">
            <a:avLst/>
          </a:prstGeom>
          <a:solidFill>
            <a:schemeClr val="accent1">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Right Triangle 4">
            <a:extLst>
              <a:ext uri="{FF2B5EF4-FFF2-40B4-BE49-F238E27FC236}">
                <a16:creationId xmlns:a16="http://schemas.microsoft.com/office/drawing/2014/main" id="{9C5AC49E-42DF-664A-A766-8BD78E3E702C}"/>
              </a:ext>
            </a:extLst>
          </p:cNvPr>
          <p:cNvSpPr/>
          <p:nvPr userDrawn="1"/>
        </p:nvSpPr>
        <p:spPr>
          <a:xfrm rot="18900000">
            <a:off x="5924837" y="5823032"/>
            <a:ext cx="335976" cy="335976"/>
          </a:xfrm>
          <a:prstGeom prst="rtTriangl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098" y="245354"/>
            <a:ext cx="10363200" cy="1470025"/>
          </a:xfrm>
          <a:prstGeom prst="rect">
            <a:avLst/>
          </a:prstGeom>
        </p:spPr>
        <p:txBody>
          <a:bodyPr/>
          <a:lstStyle>
            <a:lvl1pPr>
              <a:defRPr sz="4000" b="1" i="0">
                <a:solidFill>
                  <a:schemeClr val="tx1"/>
                </a:solidFill>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94988512"/>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7" name="Title 1"/>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18" name="Subtitle 2"/>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8613163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7" name="Title 1"/>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18" name="Subtitle 2"/>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83639024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4"/>
            <a:ext cx="10363200" cy="1470025"/>
          </a:xfrm>
          <a:prstGeom prst="rect">
            <a:avLst/>
          </a:prstGeom>
        </p:spPr>
        <p:txBody>
          <a:bodyPr/>
          <a:lstStyle>
            <a:lvl1pPr>
              <a:defRPr sz="4000" b="1" i="0">
                <a:latin typeface="Corbel" panose="020B0503020204020204" pitchFamily="34" charset="0"/>
              </a:defRPr>
            </a:lvl1pPr>
          </a:lstStyle>
          <a:p>
            <a:r>
              <a:rPr lang="en-GB" dirty="0"/>
              <a:t>Click to edit Master title style</a:t>
            </a:r>
            <a:endParaRPr lang="en-US" dirty="0"/>
          </a:p>
        </p:txBody>
      </p:sp>
      <p:pic>
        <p:nvPicPr>
          <p:cNvPr id="3" name="Picture 10" descr="U:\Stop it Now!\Logos\From Mark Taylor\stopitnow-logo-jpg-hires.jpg">
            <a:extLst>
              <a:ext uri="{FF2B5EF4-FFF2-40B4-BE49-F238E27FC236}">
                <a16:creationId xmlns:a16="http://schemas.microsoft.com/office/drawing/2014/main" id="{F3A3941C-7588-FC4E-BA3D-6C52A5B49F8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0226973" y="275141"/>
            <a:ext cx="1698702" cy="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765286"/>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7" name="Title 1"/>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18" name="Subtitle 2"/>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287419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3" name="Title 1">
            <a:extLst>
              <a:ext uri="{FF2B5EF4-FFF2-40B4-BE49-F238E27FC236}">
                <a16:creationId xmlns:a16="http://schemas.microsoft.com/office/drawing/2014/main" id="{D5CD5832-E27B-C647-963C-1A51BF72898A}"/>
              </a:ext>
            </a:extLst>
          </p:cNvPr>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5" name="Subtitle 2">
            <a:extLst>
              <a:ext uri="{FF2B5EF4-FFF2-40B4-BE49-F238E27FC236}">
                <a16:creationId xmlns:a16="http://schemas.microsoft.com/office/drawing/2014/main" id="{3815270E-A20F-2748-8873-AE95DEBF71EA}"/>
              </a:ext>
            </a:extLst>
          </p:cNvPr>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609928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66E752-AA6B-FA48-B0B8-E04A3A833D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195"/>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E0CE8EE-923B-4E4A-9EAC-C08D1E98491D}"/>
              </a:ext>
            </a:extLst>
          </p:cNvPr>
          <p:cNvSpPr/>
          <p:nvPr userDrawn="1"/>
        </p:nvSpPr>
        <p:spPr>
          <a:xfrm>
            <a:off x="0" y="0"/>
            <a:ext cx="12192000" cy="6858000"/>
          </a:xfrm>
          <a:prstGeom prst="rect">
            <a:avLst/>
          </a:prstGeom>
          <a:solidFill>
            <a:schemeClr val="accent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Tree>
    <p:extLst>
      <p:ext uri="{BB962C8B-B14F-4D97-AF65-F5344CB8AC3E}">
        <p14:creationId xmlns:p14="http://schemas.microsoft.com/office/powerpoint/2010/main" val="4151123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420C62-7D1C-4D4E-8FA7-9B97F3BEB812}"/>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11971" b="11314"/>
          <a:stretch/>
        </p:blipFill>
        <p:spPr>
          <a:xfrm>
            <a:off x="0" y="0"/>
            <a:ext cx="12192000" cy="6858000"/>
          </a:xfrm>
          <a:prstGeom prst="rect">
            <a:avLst/>
          </a:prstGeom>
          <a:effectLst>
            <a:outerShdw blurRad="50800" dist="50800" dir="5400000" algn="ctr" rotWithShape="0">
              <a:srgbClr val="000000"/>
            </a:outerShdw>
          </a:effectLst>
        </p:spPr>
      </p:pic>
      <p:sp>
        <p:nvSpPr>
          <p:cNvPr id="7" name="Rectangle 6">
            <a:extLst>
              <a:ext uri="{FF2B5EF4-FFF2-40B4-BE49-F238E27FC236}">
                <a16:creationId xmlns:a16="http://schemas.microsoft.com/office/drawing/2014/main" id="{BE0CE8EE-923B-4E4A-9EAC-C08D1E98491D}"/>
              </a:ext>
            </a:extLst>
          </p:cNvPr>
          <p:cNvSpPr/>
          <p:nvPr userDrawn="1"/>
        </p:nvSpPr>
        <p:spPr>
          <a:xfrm>
            <a:off x="0" y="0"/>
            <a:ext cx="12192000" cy="6858000"/>
          </a:xfrm>
          <a:prstGeom prst="rect">
            <a:avLst/>
          </a:prstGeom>
          <a:solidFill>
            <a:schemeClr val="accent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Tree>
    <p:extLst>
      <p:ext uri="{BB962C8B-B14F-4D97-AF65-F5344CB8AC3E}">
        <p14:creationId xmlns:p14="http://schemas.microsoft.com/office/powerpoint/2010/main" val="3930409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6"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331138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422988" y="1386996"/>
            <a:ext cx="10972800" cy="4419288"/>
          </a:xfrm>
          <a:prstGeom prst="rect">
            <a:avLst/>
          </a:prstGeom>
        </p:spPr>
        <p:txBody>
          <a:bodyPr/>
          <a:lstStyle>
            <a:lvl1pPr>
              <a:lnSpc>
                <a:spcPct val="120000"/>
              </a:lnSpc>
              <a:defRPr sz="2133" b="0" i="0">
                <a:latin typeface="Corbel" panose="020B0503020204020204" pitchFamily="34" charset="0"/>
              </a:defRPr>
            </a:lvl1pPr>
            <a:lvl2pPr>
              <a:lnSpc>
                <a:spcPct val="120000"/>
              </a:lnSpc>
              <a:defRPr b="0" i="0">
                <a:latin typeface="Corbel" panose="020B0503020204020204" pitchFamily="34" charset="0"/>
              </a:defRPr>
            </a:lvl2pPr>
            <a:lvl3pPr>
              <a:lnSpc>
                <a:spcPct val="120000"/>
              </a:lnSpc>
              <a:defRPr b="0" i="0">
                <a:latin typeface="Corbel" panose="020B0503020204020204" pitchFamily="34" charset="0"/>
              </a:defRPr>
            </a:lvl3pPr>
            <a:lvl4pPr>
              <a:lnSpc>
                <a:spcPct val="120000"/>
              </a:lnSpc>
              <a:defRPr b="0" i="0">
                <a:latin typeface="Corbel" panose="020B0503020204020204" pitchFamily="34" charset="0"/>
              </a:defRPr>
            </a:lvl4pPr>
            <a:lvl5pPr>
              <a:lnSpc>
                <a:spcPct val="120000"/>
              </a:lnSpc>
              <a:defRPr b="0" i="0">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p:cNvSpPr>
            <a:spLocks noGrp="1"/>
          </p:cNvSpPr>
          <p:nvPr>
            <p:ph type="title"/>
          </p:nvPr>
        </p:nvSpPr>
        <p:spPr>
          <a:xfrm>
            <a:off x="422988"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748721911"/>
      </p:ext>
    </p:extLst>
  </p:cSld>
  <p:clrMapOvr>
    <a:masterClrMapping/>
  </p:clrMapOvr>
  <p:extLst>
    <p:ext uri="{DCECCB84-F9BA-43D5-87BE-67443E8EF086}">
      <p15:sldGuideLst xmlns:p15="http://schemas.microsoft.com/office/powerpoint/2012/main">
        <p15:guide id="1" pos="3840">
          <p15:clr>
            <a:srgbClr val="FBAE40"/>
          </p15:clr>
        </p15:guide>
        <p15:guide id="2" pos="34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text columns">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612985" y="1387679"/>
            <a:ext cx="5136000" cy="4390659"/>
          </a:xfrm>
          <a:prstGeom prst="rect">
            <a:avLst/>
          </a:prstGeom>
        </p:spPr>
        <p:txBody>
          <a:bodyPr>
            <a:normAutofit/>
          </a:bodyPr>
          <a:lstStyle>
            <a:lvl1pPr marL="0" indent="0" algn="l">
              <a:lnSpc>
                <a:spcPct val="120000"/>
              </a:lnSpc>
              <a:buFont typeface="Arial"/>
              <a:buNone/>
              <a:defRPr sz="2133">
                <a:solidFill>
                  <a:srgbClr val="363636"/>
                </a:solidFill>
                <a:latin typeface="Corbel" panose="020B0503020204020204" pitchFamily="34" charset="0"/>
              </a:defRPr>
            </a:lvl1pPr>
            <a:lvl2pPr marL="990575" indent="-380990" algn="l">
              <a:lnSpc>
                <a:spcPct val="120000"/>
              </a:lnSpc>
              <a:buFont typeface="Lucida Grande"/>
              <a:buChar char="-"/>
              <a:defRPr>
                <a:solidFill>
                  <a:schemeClr val="tx1">
                    <a:lumMod val="50000"/>
                  </a:schemeClr>
                </a:solidFill>
                <a:latin typeface="Corbel" panose="020B0503020204020204" pitchFamily="34" charset="0"/>
              </a:defRPr>
            </a:lvl2pPr>
            <a:lvl3pPr marL="1600160" indent="-380990" algn="l">
              <a:lnSpc>
                <a:spcPct val="120000"/>
              </a:lnSpc>
              <a:buFont typeface="Arial"/>
              <a:buChar char="•"/>
              <a:defRPr>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a:t>
            </a:r>
          </a:p>
          <a:p>
            <a:pPr lvl="1"/>
            <a:r>
              <a:rPr lang="en-GB" dirty="0"/>
              <a:t>Second level</a:t>
            </a:r>
          </a:p>
          <a:p>
            <a:pPr lvl="2"/>
            <a:r>
              <a:rPr lang="en-GB" dirty="0"/>
              <a:t>Third level</a:t>
            </a:r>
          </a:p>
          <a:p>
            <a:pPr lvl="3"/>
            <a:r>
              <a:rPr lang="en-GB" dirty="0"/>
              <a:t>Fourth level</a:t>
            </a:r>
          </a:p>
        </p:txBody>
      </p:sp>
      <p:sp>
        <p:nvSpPr>
          <p:cNvPr id="14" name="Text Placeholder 13"/>
          <p:cNvSpPr>
            <a:spLocks noGrp="1"/>
          </p:cNvSpPr>
          <p:nvPr>
            <p:ph type="body" sz="quarter" idx="10"/>
          </p:nvPr>
        </p:nvSpPr>
        <p:spPr>
          <a:xfrm>
            <a:off x="6449483" y="1386997"/>
            <a:ext cx="5132916" cy="4391340"/>
          </a:xfrm>
          <a:prstGeom prst="rect">
            <a:avLst/>
          </a:prstGeom>
        </p:spPr>
        <p:txBody>
          <a:bodyPr/>
          <a:lstStyle>
            <a:lvl1pPr>
              <a:defRPr>
                <a:latin typeface="Corbel" panose="020B0503020204020204" pitchFamily="34" charset="0"/>
              </a:defRPr>
            </a:lvl1pPr>
            <a:lvl2pPr>
              <a:defRPr>
                <a:latin typeface="Corbel" panose="020B0503020204020204" pitchFamily="34" charset="0"/>
              </a:defRPr>
            </a:lvl2pPr>
            <a:lvl3pPr>
              <a:defRPr>
                <a:latin typeface="Corbel" panose="020B0503020204020204" pitchFamily="34" charset="0"/>
              </a:defRPr>
            </a:lvl3pPr>
            <a:lvl4pPr>
              <a:defRPr>
                <a:latin typeface="Corbel" panose="020B0503020204020204" pitchFamily="34" charset="0"/>
              </a:defRPr>
            </a:lvl4pPr>
            <a:lvl5pPr>
              <a:defRPr>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itle 5"/>
          <p:cNvSpPr>
            <a:spLocks noGrp="1"/>
          </p:cNvSpPr>
          <p:nvPr>
            <p:ph type="title"/>
          </p:nvPr>
        </p:nvSpPr>
        <p:spPr>
          <a:xfrm>
            <a:off x="609600" y="501227"/>
            <a:ext cx="10972800" cy="690880"/>
          </a:xfrm>
          <a:prstGeom prst="rect">
            <a:avLst/>
          </a:prstGeom>
        </p:spPr>
        <p:txBody>
          <a:bodyPr/>
          <a:lstStyle>
            <a:lvl1pPr>
              <a:defRPr b="1">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318006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a left, text right">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6446400" y="1386997"/>
            <a:ext cx="5136000" cy="4364247"/>
          </a:xfrm>
          <a:prstGeom prst="rect">
            <a:avLst/>
          </a:prstGeom>
        </p:spPr>
        <p:txBody>
          <a:bodyPr>
            <a:normAutofit/>
          </a:bodyPr>
          <a:lstStyle>
            <a:lvl1pPr marL="0" indent="0" algn="l">
              <a:lnSpc>
                <a:spcPct val="120000"/>
              </a:lnSpc>
              <a:buFont typeface="Arial"/>
              <a:buNone/>
              <a:defRPr sz="2133">
                <a:solidFill>
                  <a:srgbClr val="363636"/>
                </a:solidFill>
                <a:latin typeface="Corbel" panose="020B0503020204020204" pitchFamily="34" charset="0"/>
              </a:defRPr>
            </a:lvl1pPr>
            <a:lvl2pPr marL="990575" indent="-380990" algn="l">
              <a:lnSpc>
                <a:spcPct val="120000"/>
              </a:lnSpc>
              <a:buFont typeface="Lucida Grande"/>
              <a:buChar char="-"/>
              <a:defRPr>
                <a:solidFill>
                  <a:schemeClr val="tx1">
                    <a:lumMod val="50000"/>
                  </a:schemeClr>
                </a:solidFill>
                <a:latin typeface="Corbel" panose="020B0503020204020204" pitchFamily="34" charset="0"/>
              </a:defRPr>
            </a:lvl2pPr>
            <a:lvl3pPr marL="1600160" indent="-380990" algn="l">
              <a:lnSpc>
                <a:spcPct val="120000"/>
              </a:lnSpc>
              <a:buFont typeface="Arial"/>
              <a:buChar char="•"/>
              <a:defRPr>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9" name="Content Placeholder 6"/>
          <p:cNvSpPr>
            <a:spLocks noGrp="1"/>
          </p:cNvSpPr>
          <p:nvPr>
            <p:ph sz="quarter" idx="12"/>
          </p:nvPr>
        </p:nvSpPr>
        <p:spPr>
          <a:xfrm>
            <a:off x="609599" y="1386995"/>
            <a:ext cx="5136000" cy="4364247"/>
          </a:xfrm>
          <a:prstGeom prst="rect">
            <a:avLst/>
          </a:prstGeom>
        </p:spPr>
        <p:txBody>
          <a:bodyPr>
            <a:normAutofit/>
          </a:bodyPr>
          <a:lstStyle>
            <a:lvl1pPr marL="0" indent="0">
              <a:buNone/>
              <a:defRPr sz="2133">
                <a:latin typeface="Corbel" panose="020B0503020204020204" pitchFamily="34" charset="0"/>
              </a:defRPr>
            </a:lvl1pPr>
          </a:lstStyle>
          <a:p>
            <a:pPr lvl="0"/>
            <a:r>
              <a:rPr lang="en-GB"/>
              <a:t>Click to edit Master text styles</a:t>
            </a:r>
          </a:p>
        </p:txBody>
      </p:sp>
      <p:sp>
        <p:nvSpPr>
          <p:cNvPr id="9" name="Title 5"/>
          <p:cNvSpPr>
            <a:spLocks noGrp="1"/>
          </p:cNvSpPr>
          <p:nvPr>
            <p:ph type="title"/>
          </p:nvPr>
        </p:nvSpPr>
        <p:spPr>
          <a:xfrm>
            <a:off x="609600" y="501227"/>
            <a:ext cx="10972800" cy="690880"/>
          </a:xfrm>
          <a:prstGeom prst="rect">
            <a:avLst/>
          </a:prstGeom>
        </p:spPr>
        <p:txBody>
          <a:bodyPr/>
          <a:lstStyle>
            <a:lvl1pPr>
              <a:defRPr b="1">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519631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left, media right">
    <p:spTree>
      <p:nvGrpSpPr>
        <p:cNvPr id="1" name=""/>
        <p:cNvGrpSpPr/>
        <p:nvPr/>
      </p:nvGrpSpPr>
      <p:grpSpPr>
        <a:xfrm>
          <a:off x="0" y="0"/>
          <a:ext cx="0" cy="0"/>
          <a:chOff x="0" y="0"/>
          <a:chExt cx="0" cy="0"/>
        </a:xfrm>
      </p:grpSpPr>
      <p:sp>
        <p:nvSpPr>
          <p:cNvPr id="18" name="Subtitle 2"/>
          <p:cNvSpPr>
            <a:spLocks noGrp="1"/>
          </p:cNvSpPr>
          <p:nvPr>
            <p:ph type="subTitle" idx="1" hasCustomPrompt="1"/>
          </p:nvPr>
        </p:nvSpPr>
        <p:spPr>
          <a:xfrm>
            <a:off x="609600" y="1386998"/>
            <a:ext cx="5136000" cy="4391340"/>
          </a:xfrm>
          <a:prstGeom prst="rect">
            <a:avLst/>
          </a:prstGeom>
        </p:spPr>
        <p:txBody>
          <a:bodyPr>
            <a:normAutofit/>
          </a:bodyPr>
          <a:lstStyle>
            <a:lvl1pPr marL="0" indent="0" algn="l">
              <a:lnSpc>
                <a:spcPct val="120000"/>
              </a:lnSpc>
              <a:buFont typeface="Arial"/>
              <a:buNone/>
              <a:defRPr sz="2133" b="0" i="0">
                <a:solidFill>
                  <a:srgbClr val="363636"/>
                </a:solidFill>
                <a:latin typeface="Corbel" panose="020B0503020204020204" pitchFamily="34" charset="0"/>
              </a:defRPr>
            </a:lvl1pPr>
            <a:lvl2pPr marL="990575" indent="-380990" algn="l">
              <a:lnSpc>
                <a:spcPct val="120000"/>
              </a:lnSpc>
              <a:buFont typeface="Lucida Grande"/>
              <a:buChar char="-"/>
              <a:defRPr b="0" i="0">
                <a:solidFill>
                  <a:schemeClr val="tx1">
                    <a:lumMod val="50000"/>
                  </a:schemeClr>
                </a:solidFill>
                <a:latin typeface="Corbel" panose="020B0503020204020204" pitchFamily="34" charset="0"/>
              </a:defRPr>
            </a:lvl2pPr>
            <a:lvl3pPr marL="1600160" indent="-380990" algn="l">
              <a:lnSpc>
                <a:spcPct val="120000"/>
              </a:lnSpc>
              <a:buFont typeface="Arial"/>
              <a:buChar char="•"/>
              <a:defRPr b="0" i="0">
                <a:solidFill>
                  <a:schemeClr val="tx1">
                    <a:lumMod val="50000"/>
                  </a:schemeClr>
                </a:solidFill>
                <a:latin typeface="Corbel" panose="020B0503020204020204" pitchFamily="34" charset="0"/>
              </a:defRPr>
            </a:lvl3pPr>
            <a:lvl4pPr marL="2209745" indent="-380990" algn="l">
              <a:lnSpc>
                <a:spcPct val="120000"/>
              </a:lnSpc>
              <a:buFont typeface="Lucida Grande"/>
              <a:buChar char="-"/>
              <a:defRPr b="0" i="0">
                <a:solidFill>
                  <a:schemeClr val="tx1">
                    <a:lumMod val="50000"/>
                  </a:schemeClr>
                </a:solidFill>
                <a:latin typeface="Corbel" panose="020B0503020204020204" pitchFamily="34" charset="0"/>
              </a:defRPr>
            </a:lvl4pPr>
            <a:lvl5pPr marL="2438339" indent="0" algn="l">
              <a:buNone/>
              <a:defRPr>
                <a:solidFill>
                  <a:schemeClr val="tx1">
                    <a:lumMod val="50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lvl="0"/>
            <a:r>
              <a:rPr lang="en-GB" dirty="0"/>
              <a:t>Click to edit Master text</a:t>
            </a:r>
          </a:p>
          <a:p>
            <a:pPr lvl="1"/>
            <a:r>
              <a:rPr lang="en-GB" dirty="0"/>
              <a:t>Second level</a:t>
            </a:r>
          </a:p>
          <a:p>
            <a:pPr lvl="2"/>
            <a:r>
              <a:rPr lang="en-GB" dirty="0"/>
              <a:t>Third level</a:t>
            </a:r>
          </a:p>
          <a:p>
            <a:pPr lvl="3"/>
            <a:r>
              <a:rPr lang="en-GB" dirty="0"/>
              <a:t>Fourth level</a:t>
            </a:r>
          </a:p>
        </p:txBody>
      </p:sp>
      <p:sp>
        <p:nvSpPr>
          <p:cNvPr id="19" name="Content Placeholder 6"/>
          <p:cNvSpPr>
            <a:spLocks noGrp="1"/>
          </p:cNvSpPr>
          <p:nvPr>
            <p:ph sz="quarter" idx="12"/>
          </p:nvPr>
        </p:nvSpPr>
        <p:spPr>
          <a:xfrm>
            <a:off x="6446400" y="1386997"/>
            <a:ext cx="5136000" cy="4391340"/>
          </a:xfrm>
          <a:prstGeom prst="rect">
            <a:avLst/>
          </a:prstGeom>
        </p:spPr>
        <p:txBody>
          <a:bodyPr>
            <a:normAutofit/>
          </a:bodyPr>
          <a:lstStyle>
            <a:lvl1pPr marL="0" indent="0">
              <a:buNone/>
              <a:defRPr sz="2133" b="0" i="0">
                <a:latin typeface="Corbel" panose="020B0503020204020204" pitchFamily="34" charset="0"/>
              </a:defRPr>
            </a:lvl1pPr>
          </a:lstStyle>
          <a:p>
            <a:pPr lvl="0"/>
            <a:r>
              <a:rPr lang="en-GB"/>
              <a:t>Click to edit Master text styles</a:t>
            </a:r>
          </a:p>
        </p:txBody>
      </p:sp>
      <p:sp>
        <p:nvSpPr>
          <p:cNvPr id="9"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253151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609600" y="5175952"/>
            <a:ext cx="10972800" cy="594929"/>
          </a:xfrm>
          <a:prstGeom prst="rect">
            <a:avLst/>
          </a:prstGeom>
        </p:spPr>
        <p:txBody>
          <a:bodyPr/>
          <a:lstStyle>
            <a:lvl1pPr>
              <a:defRPr sz="2400" b="0" i="0">
                <a:latin typeface="Corbel" panose="020B0503020204020204" pitchFamily="34" charset="0"/>
              </a:defRPr>
            </a:lvl1pPr>
            <a:lvl2pPr>
              <a:defRPr b="0" i="0">
                <a:latin typeface="Corbel" panose="020B0503020204020204" pitchFamily="34" charset="0"/>
              </a:defRPr>
            </a:lvl2pPr>
            <a:lvl3pPr>
              <a:defRPr b="0" i="0">
                <a:latin typeface="Corbel" panose="020B0503020204020204" pitchFamily="34" charset="0"/>
              </a:defRPr>
            </a:lvl3pPr>
            <a:lvl4pPr>
              <a:defRPr b="0" i="0">
                <a:latin typeface="Corbel" panose="020B0503020204020204" pitchFamily="34" charset="0"/>
              </a:defRPr>
            </a:lvl4pPr>
            <a:lvl5pPr>
              <a:defRPr b="0" i="0">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
        <p:nvSpPr>
          <p:cNvPr id="4" name="Content Placeholder 6"/>
          <p:cNvSpPr>
            <a:spLocks noGrp="1"/>
          </p:cNvSpPr>
          <p:nvPr>
            <p:ph sz="quarter" idx="10"/>
          </p:nvPr>
        </p:nvSpPr>
        <p:spPr>
          <a:xfrm>
            <a:off x="609601" y="1435947"/>
            <a:ext cx="10972800" cy="3535680"/>
          </a:xfrm>
          <a:prstGeom prst="rect">
            <a:avLst/>
          </a:prstGeom>
        </p:spPr>
        <p:txBody>
          <a:bodyPr>
            <a:normAutofit/>
          </a:bodyPr>
          <a:lstStyle>
            <a:lvl1pPr marL="0" indent="0">
              <a:buNone/>
              <a:defRPr sz="2133" b="0" i="0">
                <a:latin typeface="Corbel" panose="020B0503020204020204" pitchFamily="34" charset="0"/>
              </a:defRPr>
            </a:lvl1pPr>
          </a:lstStyle>
          <a:p>
            <a:pPr lvl="0"/>
            <a:r>
              <a:rPr lang="en-GB" dirty="0"/>
              <a:t>Click to edit Master text styles</a:t>
            </a:r>
          </a:p>
        </p:txBody>
      </p:sp>
    </p:spTree>
    <p:extLst>
      <p:ext uri="{BB962C8B-B14F-4D97-AF65-F5344CB8AC3E}">
        <p14:creationId xmlns:p14="http://schemas.microsoft.com/office/powerpoint/2010/main" val="105079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74295-89DE-F046-A7CF-87BAAFB8F436}"/>
              </a:ext>
            </a:extLst>
          </p:cNvPr>
          <p:cNvSpPr/>
          <p:nvPr userDrawn="1"/>
        </p:nvSpPr>
        <p:spPr>
          <a:xfrm>
            <a:off x="0" y="-11289"/>
            <a:ext cx="12192000" cy="6005689"/>
          </a:xfrm>
          <a:prstGeom prst="rect">
            <a:avLst/>
          </a:prstGeom>
          <a:solidFill>
            <a:schemeClr val="accent5">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Right Triangle 4">
            <a:extLst>
              <a:ext uri="{FF2B5EF4-FFF2-40B4-BE49-F238E27FC236}">
                <a16:creationId xmlns:a16="http://schemas.microsoft.com/office/drawing/2014/main" id="{9C5AC49E-42DF-664A-A766-8BD78E3E702C}"/>
              </a:ext>
            </a:extLst>
          </p:cNvPr>
          <p:cNvSpPr/>
          <p:nvPr userDrawn="1"/>
        </p:nvSpPr>
        <p:spPr>
          <a:xfrm rot="18900000">
            <a:off x="5924837" y="5823032"/>
            <a:ext cx="335976" cy="335976"/>
          </a:xfrm>
          <a:prstGeom prst="rtTriangle">
            <a:avLst/>
          </a:prstGeom>
          <a:solidFill>
            <a:schemeClr val="accent5">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098" y="245354"/>
            <a:ext cx="10363200" cy="1470025"/>
          </a:xfrm>
          <a:prstGeom prst="rect">
            <a:avLst/>
          </a:prstGeom>
        </p:spPr>
        <p:txBody>
          <a:bodyPr/>
          <a:lstStyle>
            <a:lvl1pPr>
              <a:defRPr sz="4000" b="1" i="0">
                <a:solidFill>
                  <a:schemeClr val="tx1"/>
                </a:solidFill>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096869264"/>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6"/>
          <p:cNvSpPr>
            <a:spLocks noGrp="1"/>
          </p:cNvSpPr>
          <p:nvPr>
            <p:ph sz="quarter" idx="10"/>
          </p:nvPr>
        </p:nvSpPr>
        <p:spPr>
          <a:xfrm>
            <a:off x="0" y="0"/>
            <a:ext cx="12192000" cy="5987627"/>
          </a:xfrm>
          <a:prstGeom prst="rect">
            <a:avLst/>
          </a:prstGeom>
        </p:spPr>
        <p:txBody>
          <a:bodyPr>
            <a:normAutofit/>
          </a:bodyPr>
          <a:lstStyle>
            <a:lvl1pPr marL="0" indent="0">
              <a:buNone/>
              <a:defRPr sz="2133"/>
            </a:lvl1pPr>
          </a:lstStyle>
          <a:p>
            <a:pPr lvl="0"/>
            <a:r>
              <a:rPr lang="en-GB"/>
              <a:t>Click to edit Master text styles</a:t>
            </a:r>
          </a:p>
        </p:txBody>
      </p:sp>
    </p:spTree>
    <p:extLst>
      <p:ext uri="{BB962C8B-B14F-4D97-AF65-F5344CB8AC3E}">
        <p14:creationId xmlns:p14="http://schemas.microsoft.com/office/powerpoint/2010/main" val="3827116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49FF-B574-416F-8E11-4DB309DA9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FEF3CD-5A87-4928-A907-A7B17D49A1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02BA72-EF19-420E-8BAE-F037C52A023F}"/>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5" name="Footer Placeholder 4">
            <a:extLst>
              <a:ext uri="{FF2B5EF4-FFF2-40B4-BE49-F238E27FC236}">
                <a16:creationId xmlns:a16="http://schemas.microsoft.com/office/drawing/2014/main" id="{0851B88E-73F1-4561-946C-03A21BE770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D3F135-3620-4035-8B52-7596442F50AB}"/>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1166829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B4DE-FE17-4057-94C3-38D1C42639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73FC4B-A952-495B-B082-CE76C4BCFE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5BB8EF-717F-483F-825D-79B89125D058}"/>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5" name="Footer Placeholder 4">
            <a:extLst>
              <a:ext uri="{FF2B5EF4-FFF2-40B4-BE49-F238E27FC236}">
                <a16:creationId xmlns:a16="http://schemas.microsoft.com/office/drawing/2014/main" id="{DF78B024-5939-42A7-BC87-44922DCB7B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720D7-FFA6-40AA-8BEB-09E2E4DB754A}"/>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76986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F8BF-380E-4EFF-9011-215E800BE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D1C23C-2983-478A-96C7-D712066579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ACEC38-91A9-4064-B233-6286841B9025}"/>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5" name="Footer Placeholder 4">
            <a:extLst>
              <a:ext uri="{FF2B5EF4-FFF2-40B4-BE49-F238E27FC236}">
                <a16:creationId xmlns:a16="http://schemas.microsoft.com/office/drawing/2014/main" id="{011D0BD3-9047-44FE-BD40-CC10CAD43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666651-021E-46D9-993F-9FC48F8BBA46}"/>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1751641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FFDF-BFB2-4A9F-AC13-D0F5D88A47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CA3BEC-764F-4F44-BCCC-37519C9623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81B64B-7DC0-416B-8C21-F59EE15DB5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A3A40-9CB2-49E2-80CF-21F7411D885F}"/>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6" name="Footer Placeholder 5">
            <a:extLst>
              <a:ext uri="{FF2B5EF4-FFF2-40B4-BE49-F238E27FC236}">
                <a16:creationId xmlns:a16="http://schemas.microsoft.com/office/drawing/2014/main" id="{8419D744-5828-4DE2-8787-6F7DB0522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7E30C4-B947-4FA9-81E9-882070CE30DB}"/>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2501222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DE8E-D2EB-4E3B-95FD-B5AE124ED1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3ADD4D-09BB-4DB5-8689-6BF5F9422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4F9900-8EDB-4558-BB6A-85E2857E929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C8D6AB-8B97-4804-8912-4E5B141A4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3EC3E5-7F35-4688-866B-91360B47AB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CA6F1C9-4F20-401D-8D47-EFE76E34957B}"/>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8" name="Footer Placeholder 7">
            <a:extLst>
              <a:ext uri="{FF2B5EF4-FFF2-40B4-BE49-F238E27FC236}">
                <a16:creationId xmlns:a16="http://schemas.microsoft.com/office/drawing/2014/main" id="{468E9777-EAB4-4D8E-98B7-0DDD960EC0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ACBD3C-5F8F-49D3-82DD-7753CE0E8BA9}"/>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17921076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6EEC-E35D-4B40-BCF8-0B80ED5E9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7D7665-A2B2-4999-8B8F-A77D0D16C33E}"/>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4" name="Footer Placeholder 3">
            <a:extLst>
              <a:ext uri="{FF2B5EF4-FFF2-40B4-BE49-F238E27FC236}">
                <a16:creationId xmlns:a16="http://schemas.microsoft.com/office/drawing/2014/main" id="{BE4C3952-523A-4EC0-AC4C-37E19936A1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698832-D9AB-40A5-A456-49CD79F0634F}"/>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2930599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F52E5-5FDB-4F86-A7B7-0373B83CD47C}"/>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3" name="Footer Placeholder 2">
            <a:extLst>
              <a:ext uri="{FF2B5EF4-FFF2-40B4-BE49-F238E27FC236}">
                <a16:creationId xmlns:a16="http://schemas.microsoft.com/office/drawing/2014/main" id="{14CAA7A8-0B2E-4EF1-9742-78240DFFD1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5212E4-F1AF-4345-8D06-07922A98A843}"/>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3412726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11B9-254B-40BD-8B9E-D9AF7256D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9FC569-5E3A-4251-8B90-2486191BF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6B6CDD-32AB-4982-89A9-04C3AF0BB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4BFFE-8896-4758-999D-DF3BF7658F7F}"/>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6" name="Footer Placeholder 5">
            <a:extLst>
              <a:ext uri="{FF2B5EF4-FFF2-40B4-BE49-F238E27FC236}">
                <a16:creationId xmlns:a16="http://schemas.microsoft.com/office/drawing/2014/main" id="{2DFB1E8E-6456-400C-BB0E-15A61F4D45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7975C3-616F-4987-B331-9978F4715F76}"/>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211005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24DB-3246-4B2E-B4FE-166D4D4A3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86E806-23C7-4369-8FE7-D5016AAC2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CA4E90-805B-4907-8E91-3254E2EEB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8221CC7-BAB6-4F94-A976-E2959329E480}"/>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6" name="Footer Placeholder 5">
            <a:extLst>
              <a:ext uri="{FF2B5EF4-FFF2-40B4-BE49-F238E27FC236}">
                <a16:creationId xmlns:a16="http://schemas.microsoft.com/office/drawing/2014/main" id="{E6C25DCE-14D6-4958-8D88-31F2165154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053CA2-B5D5-427E-B542-9B78AFE11AB1}"/>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126781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74295-89DE-F046-A7CF-87BAAFB8F436}"/>
              </a:ext>
            </a:extLst>
          </p:cNvPr>
          <p:cNvSpPr/>
          <p:nvPr userDrawn="1"/>
        </p:nvSpPr>
        <p:spPr>
          <a:xfrm>
            <a:off x="0" y="-11289"/>
            <a:ext cx="12192000" cy="6005689"/>
          </a:xfrm>
          <a:prstGeom prst="rect">
            <a:avLst/>
          </a:prstGeom>
          <a:solidFill>
            <a:schemeClr val="accent6">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Right Triangle 4">
            <a:extLst>
              <a:ext uri="{FF2B5EF4-FFF2-40B4-BE49-F238E27FC236}">
                <a16:creationId xmlns:a16="http://schemas.microsoft.com/office/drawing/2014/main" id="{9C5AC49E-42DF-664A-A766-8BD78E3E702C}"/>
              </a:ext>
            </a:extLst>
          </p:cNvPr>
          <p:cNvSpPr/>
          <p:nvPr userDrawn="1"/>
        </p:nvSpPr>
        <p:spPr>
          <a:xfrm rot="18900000">
            <a:off x="5924837" y="5823032"/>
            <a:ext cx="335976" cy="335976"/>
          </a:xfrm>
          <a:prstGeom prst="rtTriangle">
            <a:avLst/>
          </a:prstGeom>
          <a:solidFill>
            <a:schemeClr val="accent6">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098" y="245354"/>
            <a:ext cx="10363200" cy="1470025"/>
          </a:xfrm>
          <a:prstGeom prst="rect">
            <a:avLst/>
          </a:prstGeom>
        </p:spPr>
        <p:txBody>
          <a:bodyPr/>
          <a:lstStyle>
            <a:lvl1pPr>
              <a:defRPr sz="4000" b="1" i="0">
                <a:solidFill>
                  <a:schemeClr val="tx1"/>
                </a:solidFill>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724864302"/>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FB7B-6C1F-479E-A11F-239BB467D3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D8A979-9777-4D08-A6B7-5336353B81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C11CF1-1F67-48AB-9F08-5167BC86CC23}"/>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5" name="Footer Placeholder 4">
            <a:extLst>
              <a:ext uri="{FF2B5EF4-FFF2-40B4-BE49-F238E27FC236}">
                <a16:creationId xmlns:a16="http://schemas.microsoft.com/office/drawing/2014/main" id="{4F790739-9F59-4BA6-BBF1-F189C8EFAB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DB8446-2ACF-4465-BCE2-F66325D3E339}"/>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832819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C5C66-E358-401E-8F12-6BCE08D874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2F8D1B-ACE1-4F92-9ACC-F406C992D2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FB6F01-6B6D-4EAC-904F-06CD6F1B251D}"/>
              </a:ext>
            </a:extLst>
          </p:cNvPr>
          <p:cNvSpPr>
            <a:spLocks noGrp="1"/>
          </p:cNvSpPr>
          <p:nvPr>
            <p:ph type="dt" sz="half" idx="10"/>
          </p:nvPr>
        </p:nvSpPr>
        <p:spPr/>
        <p:txBody>
          <a:bodyPr/>
          <a:lstStyle/>
          <a:p>
            <a:fld id="{A9B88F57-DDD7-4752-B21F-D2D36BE64438}" type="datetimeFigureOut">
              <a:rPr lang="en-GB" smtClean="0"/>
              <a:t>19/04/2024</a:t>
            </a:fld>
            <a:endParaRPr lang="en-GB"/>
          </a:p>
        </p:txBody>
      </p:sp>
      <p:sp>
        <p:nvSpPr>
          <p:cNvPr id="5" name="Footer Placeholder 4">
            <a:extLst>
              <a:ext uri="{FF2B5EF4-FFF2-40B4-BE49-F238E27FC236}">
                <a16:creationId xmlns:a16="http://schemas.microsoft.com/office/drawing/2014/main" id="{72FAE4EB-8589-428E-A865-CE7517427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AE2698-3FD7-4A90-89DA-629C659C6407}"/>
              </a:ext>
            </a:extLst>
          </p:cNvPr>
          <p:cNvSpPr>
            <a:spLocks noGrp="1"/>
          </p:cNvSpPr>
          <p:nvPr>
            <p:ph type="sldNum" sz="quarter" idx="12"/>
          </p:nvPr>
        </p:nvSpPr>
        <p:spPr/>
        <p:txBody>
          <a:bodyPr/>
          <a:lstStyle/>
          <a:p>
            <a:fld id="{89F87897-90C3-4F35-8583-2E7BB93A26CA}" type="slidenum">
              <a:rPr lang="en-GB" smtClean="0"/>
              <a:t>‹#›</a:t>
            </a:fld>
            <a:endParaRPr lang="en-GB"/>
          </a:p>
        </p:txBody>
      </p:sp>
    </p:spTree>
    <p:extLst>
      <p:ext uri="{BB962C8B-B14F-4D97-AF65-F5344CB8AC3E}">
        <p14:creationId xmlns:p14="http://schemas.microsoft.com/office/powerpoint/2010/main" val="3275177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673" y="245354"/>
            <a:ext cx="10363200" cy="1470025"/>
          </a:xfrm>
          <a:prstGeom prst="rect">
            <a:avLst/>
          </a:prstGeom>
        </p:spPr>
        <p:txBody>
          <a:bodyPr>
            <a:normAutofit/>
          </a:bodyPr>
          <a:lstStyle>
            <a:lvl1pPr>
              <a:defRPr sz="4800" b="1" i="0">
                <a:solidFill>
                  <a:srgbClr val="F4786F"/>
                </a:solidFill>
                <a:latin typeface="Museo Sans 500" panose="02000000000000000000"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32617553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ext">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a:xfrm>
            <a:off x="422988" y="1386996"/>
            <a:ext cx="10972800" cy="4419288"/>
          </a:xfrm>
          <a:prstGeom prst="rect">
            <a:avLst/>
          </a:prstGeom>
        </p:spPr>
        <p:txBody>
          <a:bodyPr/>
          <a:lstStyle>
            <a:lvl1pPr>
              <a:lnSpc>
                <a:spcPct val="120000"/>
              </a:lnSpc>
              <a:defRPr sz="2133" b="0" i="0">
                <a:latin typeface="Corbel" panose="020B0503020204020204" pitchFamily="34" charset="0"/>
              </a:defRPr>
            </a:lvl1pPr>
            <a:lvl2pPr>
              <a:lnSpc>
                <a:spcPct val="120000"/>
              </a:lnSpc>
              <a:defRPr b="0" i="0">
                <a:latin typeface="Corbel" panose="020B0503020204020204" pitchFamily="34" charset="0"/>
              </a:defRPr>
            </a:lvl2pPr>
            <a:lvl3pPr>
              <a:lnSpc>
                <a:spcPct val="120000"/>
              </a:lnSpc>
              <a:defRPr b="0" i="0">
                <a:latin typeface="Corbel" panose="020B0503020204020204" pitchFamily="34" charset="0"/>
              </a:defRPr>
            </a:lvl3pPr>
            <a:lvl4pPr>
              <a:lnSpc>
                <a:spcPct val="120000"/>
              </a:lnSpc>
              <a:defRPr b="0" i="0">
                <a:latin typeface="Corbel" panose="020B0503020204020204" pitchFamily="34" charset="0"/>
              </a:defRPr>
            </a:lvl4pPr>
            <a:lvl5pPr>
              <a:lnSpc>
                <a:spcPct val="120000"/>
              </a:lnSpc>
              <a:defRPr b="0" i="0">
                <a:latin typeface="Corbel" panose="020B05030202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p:cNvSpPr>
            <a:spLocks noGrp="1"/>
          </p:cNvSpPr>
          <p:nvPr>
            <p:ph type="title"/>
          </p:nvPr>
        </p:nvSpPr>
        <p:spPr>
          <a:xfrm>
            <a:off x="446138" y="501227"/>
            <a:ext cx="10972800" cy="690880"/>
          </a:xfrm>
          <a:prstGeom prst="rect">
            <a:avLst/>
          </a:prstGeom>
        </p:spPr>
        <p:txBody>
          <a:bodyPr>
            <a:noAutofit/>
          </a:bodyPr>
          <a:lstStyle>
            <a:lvl1pPr>
              <a:defRPr sz="4800" b="1" i="0">
                <a:solidFill>
                  <a:srgbClr val="F4786F"/>
                </a:solidFill>
                <a:latin typeface="Museo Sans 500" panose="02000000000000000000"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1759242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6" name="Title 5"/>
          <p:cNvSpPr>
            <a:spLocks noGrp="1"/>
          </p:cNvSpPr>
          <p:nvPr>
            <p:ph type="title"/>
          </p:nvPr>
        </p:nvSpPr>
        <p:spPr>
          <a:xfrm>
            <a:off x="609600" y="501227"/>
            <a:ext cx="10972800" cy="690880"/>
          </a:xfrm>
          <a:prstGeom prst="rect">
            <a:avLst/>
          </a:prstGeom>
        </p:spPr>
        <p:txBody>
          <a:bodyPr/>
          <a:lstStyle>
            <a:lvl1pPr>
              <a:defRPr b="1" i="0">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2853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574295-89DE-F046-A7CF-87BAAFB8F436}"/>
              </a:ext>
            </a:extLst>
          </p:cNvPr>
          <p:cNvSpPr/>
          <p:nvPr userDrawn="1"/>
        </p:nvSpPr>
        <p:spPr>
          <a:xfrm>
            <a:off x="0" y="-11289"/>
            <a:ext cx="12192000" cy="6005689"/>
          </a:xfrm>
          <a:prstGeom prst="rect">
            <a:avLst/>
          </a:prstGeom>
          <a:solidFill>
            <a:schemeClr val="accent1">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5" name="Right Triangle 4">
            <a:extLst>
              <a:ext uri="{FF2B5EF4-FFF2-40B4-BE49-F238E27FC236}">
                <a16:creationId xmlns:a16="http://schemas.microsoft.com/office/drawing/2014/main" id="{9C5AC49E-42DF-664A-A766-8BD78E3E702C}"/>
              </a:ext>
            </a:extLst>
          </p:cNvPr>
          <p:cNvSpPr/>
          <p:nvPr userDrawn="1"/>
        </p:nvSpPr>
        <p:spPr>
          <a:xfrm rot="18900000">
            <a:off x="5924837" y="5823032"/>
            <a:ext cx="335976" cy="335976"/>
          </a:xfrm>
          <a:prstGeom prst="rtTriangl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6098" y="245354"/>
            <a:ext cx="10363200" cy="1470025"/>
          </a:xfrm>
          <a:prstGeom prst="rect">
            <a:avLst/>
          </a:prstGeom>
        </p:spPr>
        <p:txBody>
          <a:bodyPr/>
          <a:lstStyle>
            <a:lvl1pPr>
              <a:defRPr sz="4000" b="1" i="0">
                <a:solidFill>
                  <a:schemeClr val="tx1"/>
                </a:solidFill>
                <a:latin typeface="Corbel" panose="020B0503020204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535590890"/>
      </p:ext>
    </p:extLst>
  </p:cSld>
  <p:clrMapOvr>
    <a:masterClrMapping/>
  </p:clrMapOvr>
  <p:extLst>
    <p:ext uri="{DCECCB84-F9BA-43D5-87BE-67443E8EF086}">
      <p15:sldGuideLst xmlns:p15="http://schemas.microsoft.com/office/powerpoint/2012/main">
        <p15:guide id="1" orient="horz" pos="482">
          <p15:clr>
            <a:srgbClr val="FBAE40"/>
          </p15:clr>
        </p15:guide>
        <p15:guide id="2" pos="3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7" name="Title 1"/>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18" name="Subtitle 2"/>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76802929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7" name="Title 1"/>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18" name="Subtitle 2"/>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49215914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17" name="Title 1"/>
          <p:cNvSpPr>
            <a:spLocks noGrp="1"/>
          </p:cNvSpPr>
          <p:nvPr>
            <p:ph type="title" hasCustomPrompt="1"/>
          </p:nvPr>
        </p:nvSpPr>
        <p:spPr>
          <a:xfrm>
            <a:off x="1155069" y="2559797"/>
            <a:ext cx="10007384" cy="715933"/>
          </a:xfrm>
          <a:prstGeom prst="rect">
            <a:avLst/>
          </a:prstGeom>
        </p:spPr>
        <p:txBody>
          <a:bodyPr>
            <a:noAutofit/>
          </a:bodyPr>
          <a:lstStyle>
            <a:lvl1pPr algn="ctr">
              <a:defRPr sz="4000" b="1" i="0">
                <a:solidFill>
                  <a:schemeClr val="bg1"/>
                </a:solidFill>
                <a:latin typeface="Corbel" panose="020B0503020204020204" pitchFamily="34" charset="0"/>
                <a:cs typeface="Corbel" panose="020B0503020204020204" pitchFamily="34" charset="0"/>
              </a:defRPr>
            </a:lvl1pPr>
          </a:lstStyle>
          <a:p>
            <a:r>
              <a:rPr lang="en-GB" dirty="0"/>
              <a:t>CLICK TO EDIT MASTER TITLE STYLE</a:t>
            </a:r>
            <a:endParaRPr lang="en-US" dirty="0"/>
          </a:p>
        </p:txBody>
      </p:sp>
      <p:sp>
        <p:nvSpPr>
          <p:cNvPr id="18" name="Subtitle 2"/>
          <p:cNvSpPr>
            <a:spLocks noGrp="1"/>
          </p:cNvSpPr>
          <p:nvPr>
            <p:ph type="subTitle" idx="1"/>
          </p:nvPr>
        </p:nvSpPr>
        <p:spPr>
          <a:xfrm>
            <a:off x="1155069" y="3481356"/>
            <a:ext cx="10007385" cy="2056540"/>
          </a:xfrm>
          <a:prstGeom prst="rect">
            <a:avLst/>
          </a:prstGeom>
        </p:spPr>
        <p:txBody>
          <a:bodyPr>
            <a:normAutofit/>
          </a:bodyPr>
          <a:lstStyle>
            <a:lvl1pPr marL="0" indent="0" algn="ctr">
              <a:buNone/>
              <a:defRPr sz="2667" b="1" i="0" baseline="0">
                <a:solidFill>
                  <a:srgbClr val="FFFFFF"/>
                </a:solidFill>
                <a:latin typeface="Corbel" panose="020B0503020204020204" pitchFamily="34" charset="0"/>
                <a:cs typeface="Corbel" panose="020B0503020204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2943311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170509"/>
            <a:ext cx="12192000" cy="687491"/>
          </a:xfrm>
          <a:prstGeom prst="rect">
            <a:avLst/>
          </a:prstGeom>
          <a:solidFill>
            <a:srgbClr val="F4786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2" name="TextBox 1"/>
          <p:cNvSpPr txBox="1"/>
          <p:nvPr userDrawn="1"/>
        </p:nvSpPr>
        <p:spPr>
          <a:xfrm>
            <a:off x="11081446" y="6384940"/>
            <a:ext cx="1181068" cy="246221"/>
          </a:xfrm>
          <a:prstGeom prst="rect">
            <a:avLst/>
          </a:prstGeom>
          <a:noFill/>
        </p:spPr>
        <p:txBody>
          <a:bodyPr wrap="square" rtlCol="0">
            <a:spAutoFit/>
          </a:bodyPr>
          <a:lstStyle/>
          <a:p>
            <a:pPr algn="ctr"/>
            <a:fld id="{083BB737-8739-674A-8144-E079C06832D6}" type="slidenum">
              <a:rPr lang="en-US" sz="1000" b="0" i="0" smtClean="0">
                <a:solidFill>
                  <a:srgbClr val="FFFFFF"/>
                </a:solidFill>
                <a:latin typeface="Museo Sans 500" panose="02000000000000000000" pitchFamily="2" charset="77"/>
              </a:rPr>
              <a:pPr algn="ctr"/>
              <a:t>‹#›</a:t>
            </a:fld>
            <a:endParaRPr lang="en-US" sz="1000" b="0" i="0" dirty="0">
              <a:solidFill>
                <a:srgbClr val="FFFFFF"/>
              </a:solidFill>
              <a:latin typeface="Museo Sans 500" panose="02000000000000000000" pitchFamily="2" charset="77"/>
            </a:endParaRPr>
          </a:p>
        </p:txBody>
      </p:sp>
      <p:sp>
        <p:nvSpPr>
          <p:cNvPr id="4" name="TextBox 3"/>
          <p:cNvSpPr txBox="1"/>
          <p:nvPr userDrawn="1"/>
        </p:nvSpPr>
        <p:spPr>
          <a:xfrm>
            <a:off x="7883145" y="6391090"/>
            <a:ext cx="3819970" cy="246221"/>
          </a:xfrm>
          <a:prstGeom prst="rect">
            <a:avLst/>
          </a:prstGeom>
          <a:noFill/>
        </p:spPr>
        <p:txBody>
          <a:bodyPr wrap="square" rtlCol="0">
            <a:spAutoFit/>
          </a:bodyPr>
          <a:lstStyle/>
          <a:p>
            <a:r>
              <a:rPr lang="en-US" sz="1000" b="0" i="0" spc="300" dirty="0">
                <a:solidFill>
                  <a:schemeClr val="bg1"/>
                </a:solidFill>
                <a:latin typeface="Museo Sans 500" panose="02000000000000000000" pitchFamily="2" charset="77"/>
                <a:cs typeface="Nunito Bold"/>
              </a:rPr>
              <a:t>THE LUCY FAITHFULL FOUNDATION  |  </a:t>
            </a:r>
          </a:p>
        </p:txBody>
      </p:sp>
      <p:sp>
        <p:nvSpPr>
          <p:cNvPr id="7" name="TextBox 6">
            <a:extLst>
              <a:ext uri="{FF2B5EF4-FFF2-40B4-BE49-F238E27FC236}">
                <a16:creationId xmlns:a16="http://schemas.microsoft.com/office/drawing/2014/main" id="{247F342E-29E9-974D-8D1B-17CA87830A77}"/>
              </a:ext>
            </a:extLst>
          </p:cNvPr>
          <p:cNvSpPr txBox="1"/>
          <p:nvPr userDrawn="1"/>
        </p:nvSpPr>
        <p:spPr>
          <a:xfrm>
            <a:off x="457037" y="6299874"/>
            <a:ext cx="4214258" cy="341119"/>
          </a:xfrm>
          <a:prstGeom prst="rect">
            <a:avLst/>
          </a:prstGeom>
          <a:noFill/>
        </p:spPr>
        <p:txBody>
          <a:bodyPr wrap="square" rtlCol="0">
            <a:spAutoFit/>
          </a:bodyPr>
          <a:lstStyle/>
          <a:p>
            <a:pPr algn="l">
              <a:lnSpc>
                <a:spcPts val="2160"/>
              </a:lnSpc>
              <a:spcAft>
                <a:spcPts val="1800"/>
              </a:spcAft>
            </a:pPr>
            <a:r>
              <a:rPr lang="en-GB" sz="1000" b="0" i="0" spc="300" dirty="0">
                <a:solidFill>
                  <a:schemeClr val="bg1"/>
                </a:solidFill>
                <a:latin typeface="Museo Sans 500" panose="02000000000000000000" pitchFamily="2" charset="77"/>
              </a:rPr>
              <a:t>WORKING TO PROTECT CHILDREN</a:t>
            </a:r>
          </a:p>
        </p:txBody>
      </p:sp>
      <p:sp>
        <p:nvSpPr>
          <p:cNvPr id="6" name="Right Triangle 5">
            <a:extLst>
              <a:ext uri="{FF2B5EF4-FFF2-40B4-BE49-F238E27FC236}">
                <a16:creationId xmlns:a16="http://schemas.microsoft.com/office/drawing/2014/main" id="{344B8E7E-0867-F647-8511-535959C8CE2E}"/>
              </a:ext>
            </a:extLst>
          </p:cNvPr>
          <p:cNvSpPr/>
          <p:nvPr userDrawn="1"/>
        </p:nvSpPr>
        <p:spPr>
          <a:xfrm rot="18900000">
            <a:off x="5924837" y="5989870"/>
            <a:ext cx="335976" cy="33597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570851"/>
      </p:ext>
    </p:extLst>
  </p:cSld>
  <p:clrMap bg1="lt1" tx1="dk1" bg2="lt2" tx2="dk2" accent1="accent1" accent2="accent2" accent3="accent3" accent4="accent4" accent5="accent5" accent6="accent6" hlink="hlink" folHlink="folHlink"/>
  <p:sldLayoutIdLst>
    <p:sldLayoutId id="2147483701" r:id="rId1"/>
    <p:sldLayoutId id="2147483692" r:id="rId2"/>
    <p:sldLayoutId id="2147483695" r:id="rId3"/>
    <p:sldLayoutId id="2147483698" r:id="rId4"/>
    <p:sldLayoutId id="2147483699" r:id="rId5"/>
    <p:sldLayoutId id="2147483700" r:id="rId6"/>
    <p:sldLayoutId id="2147483664" r:id="rId7"/>
    <p:sldLayoutId id="2147483693" r:id="rId8"/>
    <p:sldLayoutId id="2147483694" r:id="rId9"/>
    <p:sldLayoutId id="2147483678" r:id="rId10"/>
    <p:sldLayoutId id="2147483696" r:id="rId11"/>
    <p:sldLayoutId id="2147483697" r:id="rId12"/>
    <p:sldLayoutId id="2147483666" r:id="rId13"/>
    <p:sldLayoutId id="2147483667" r:id="rId14"/>
    <p:sldLayoutId id="2147483668" r:id="rId15"/>
    <p:sldLayoutId id="2147483669" r:id="rId16"/>
    <p:sldLayoutId id="2147483670" r:id="rId17"/>
    <p:sldLayoutId id="2147483671" r:id="rId18"/>
    <p:sldLayoutId id="2147483674" r:id="rId19"/>
    <p:sldLayoutId id="2147483722" r:id="rId20"/>
    <p:sldLayoutId id="2147483742" r:id="rId21"/>
  </p:sldLayoutIdLst>
  <p:hf hdr="0" ftr="0" dt="0"/>
  <p:txStyles>
    <p:titleStyle>
      <a:lvl1pPr algn="l" defTabSz="609585" rtl="0" eaLnBrk="1" fontAlgn="base" hangingPunct="1">
        <a:spcBef>
          <a:spcPct val="0"/>
        </a:spcBef>
        <a:spcAft>
          <a:spcPct val="0"/>
        </a:spcAft>
        <a:defRPr sz="3200" b="0" i="0" kern="1200">
          <a:solidFill>
            <a:srgbClr val="002846"/>
          </a:solidFill>
          <a:latin typeface="Nunito Regular"/>
          <a:ea typeface="ＭＳ Ｐゴシック" charset="0"/>
          <a:cs typeface="Nunito Regular"/>
        </a:defRPr>
      </a:lvl1pPr>
      <a:lvl2pPr algn="ctr" defTabSz="609585" rtl="0" eaLnBrk="1" fontAlgn="base" hangingPunct="1">
        <a:spcBef>
          <a:spcPct val="0"/>
        </a:spcBef>
        <a:spcAft>
          <a:spcPct val="0"/>
        </a:spcAft>
        <a:defRPr sz="3733" b="1">
          <a:solidFill>
            <a:srgbClr val="570861"/>
          </a:solidFill>
          <a:latin typeface="Arial" charset="0"/>
          <a:ea typeface="ＭＳ Ｐゴシック" charset="0"/>
        </a:defRPr>
      </a:lvl2pPr>
      <a:lvl3pPr algn="ctr" defTabSz="609585" rtl="0" eaLnBrk="1" fontAlgn="base" hangingPunct="1">
        <a:spcBef>
          <a:spcPct val="0"/>
        </a:spcBef>
        <a:spcAft>
          <a:spcPct val="0"/>
        </a:spcAft>
        <a:defRPr sz="3733" b="1">
          <a:solidFill>
            <a:srgbClr val="570861"/>
          </a:solidFill>
          <a:latin typeface="Arial" charset="0"/>
          <a:ea typeface="ＭＳ Ｐゴシック" charset="0"/>
        </a:defRPr>
      </a:lvl3pPr>
      <a:lvl4pPr algn="ctr" defTabSz="609585" rtl="0" eaLnBrk="1" fontAlgn="base" hangingPunct="1">
        <a:spcBef>
          <a:spcPct val="0"/>
        </a:spcBef>
        <a:spcAft>
          <a:spcPct val="0"/>
        </a:spcAft>
        <a:defRPr sz="3733" b="1">
          <a:solidFill>
            <a:srgbClr val="570861"/>
          </a:solidFill>
          <a:latin typeface="Arial" charset="0"/>
          <a:ea typeface="ＭＳ Ｐゴシック" charset="0"/>
        </a:defRPr>
      </a:lvl4pPr>
      <a:lvl5pPr algn="ctr" defTabSz="609585" rtl="0" eaLnBrk="1" fontAlgn="base" hangingPunct="1">
        <a:spcBef>
          <a:spcPct val="0"/>
        </a:spcBef>
        <a:spcAft>
          <a:spcPct val="0"/>
        </a:spcAft>
        <a:defRPr sz="3733" b="1">
          <a:solidFill>
            <a:srgbClr val="570861"/>
          </a:solidFill>
          <a:latin typeface="Arial" charset="0"/>
          <a:ea typeface="ＭＳ Ｐゴシック" charset="0"/>
        </a:defRPr>
      </a:lvl5pPr>
      <a:lvl6pPr marL="609585" algn="ctr" defTabSz="609585" rtl="0" eaLnBrk="1" fontAlgn="base" hangingPunct="1">
        <a:spcBef>
          <a:spcPct val="0"/>
        </a:spcBef>
        <a:spcAft>
          <a:spcPct val="0"/>
        </a:spcAft>
        <a:defRPr sz="3733" b="1">
          <a:solidFill>
            <a:srgbClr val="570861"/>
          </a:solidFill>
          <a:latin typeface="Arial" charset="0"/>
          <a:ea typeface="ＭＳ Ｐゴシック" charset="0"/>
        </a:defRPr>
      </a:lvl6pPr>
      <a:lvl7pPr marL="1219170" algn="ctr" defTabSz="609585" rtl="0" eaLnBrk="1" fontAlgn="base" hangingPunct="1">
        <a:spcBef>
          <a:spcPct val="0"/>
        </a:spcBef>
        <a:spcAft>
          <a:spcPct val="0"/>
        </a:spcAft>
        <a:defRPr sz="3733" b="1">
          <a:solidFill>
            <a:srgbClr val="570861"/>
          </a:solidFill>
          <a:latin typeface="Arial" charset="0"/>
          <a:ea typeface="ＭＳ Ｐゴシック" charset="0"/>
        </a:defRPr>
      </a:lvl7pPr>
      <a:lvl8pPr marL="1828754" algn="ctr" defTabSz="609585" rtl="0" eaLnBrk="1" fontAlgn="base" hangingPunct="1">
        <a:spcBef>
          <a:spcPct val="0"/>
        </a:spcBef>
        <a:spcAft>
          <a:spcPct val="0"/>
        </a:spcAft>
        <a:defRPr sz="3733" b="1">
          <a:solidFill>
            <a:srgbClr val="570861"/>
          </a:solidFill>
          <a:latin typeface="Arial" charset="0"/>
          <a:ea typeface="ＭＳ Ｐゴシック" charset="0"/>
        </a:defRPr>
      </a:lvl8pPr>
      <a:lvl9pPr marL="2438339" algn="ctr" defTabSz="609585" rtl="0" eaLnBrk="1" fontAlgn="base" hangingPunct="1">
        <a:spcBef>
          <a:spcPct val="0"/>
        </a:spcBef>
        <a:spcAft>
          <a:spcPct val="0"/>
        </a:spcAft>
        <a:defRPr sz="3733" b="1">
          <a:solidFill>
            <a:srgbClr val="570861"/>
          </a:solidFill>
          <a:latin typeface="Arial" charset="0"/>
          <a:ea typeface="ＭＳ Ｐゴシック" charset="0"/>
        </a:defRPr>
      </a:lvl9pPr>
    </p:titleStyle>
    <p:body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userDrawn="1"/>
        </p:nvSpPr>
        <p:spPr>
          <a:xfrm>
            <a:off x="11081446" y="6384940"/>
            <a:ext cx="1181068" cy="246221"/>
          </a:xfrm>
          <a:prstGeom prst="rect">
            <a:avLst/>
          </a:prstGeom>
          <a:noFill/>
        </p:spPr>
        <p:txBody>
          <a:bodyPr wrap="square" rtlCol="0">
            <a:spAutoFit/>
          </a:bodyPr>
          <a:lstStyle/>
          <a:p>
            <a:pPr algn="ctr"/>
            <a:fld id="{083BB737-8739-674A-8144-E079C06832D6}" type="slidenum">
              <a:rPr lang="en-US" sz="1000" b="0" i="0" smtClean="0">
                <a:solidFill>
                  <a:schemeClr val="tx1"/>
                </a:solidFill>
                <a:latin typeface="Museo Sans 500" panose="02000000000000000000" pitchFamily="2" charset="77"/>
              </a:rPr>
              <a:pPr algn="ctr"/>
              <a:t>‹#›</a:t>
            </a:fld>
            <a:endParaRPr lang="en-US" sz="1000" b="0" i="0" dirty="0">
              <a:solidFill>
                <a:schemeClr val="tx1"/>
              </a:solidFill>
              <a:latin typeface="Museo Sans 500" panose="02000000000000000000" pitchFamily="2" charset="77"/>
            </a:endParaRPr>
          </a:p>
        </p:txBody>
      </p:sp>
      <p:sp>
        <p:nvSpPr>
          <p:cNvPr id="4" name="TextBox 3"/>
          <p:cNvSpPr txBox="1"/>
          <p:nvPr userDrawn="1"/>
        </p:nvSpPr>
        <p:spPr>
          <a:xfrm>
            <a:off x="7883145" y="6391090"/>
            <a:ext cx="3819970" cy="246221"/>
          </a:xfrm>
          <a:prstGeom prst="rect">
            <a:avLst/>
          </a:prstGeom>
          <a:noFill/>
        </p:spPr>
        <p:txBody>
          <a:bodyPr wrap="square" rtlCol="0">
            <a:spAutoFit/>
          </a:bodyPr>
          <a:lstStyle/>
          <a:p>
            <a:r>
              <a:rPr lang="en-US" sz="1000" b="0" i="0" spc="300" dirty="0">
                <a:solidFill>
                  <a:schemeClr val="tx1"/>
                </a:solidFill>
                <a:latin typeface="Museo Sans 500" panose="02000000000000000000" pitchFamily="2" charset="77"/>
                <a:cs typeface="Nunito Bold"/>
              </a:rPr>
              <a:t>THE LUCY FAITHFULL FOUNDATION  |  </a:t>
            </a:r>
          </a:p>
        </p:txBody>
      </p:sp>
      <p:sp>
        <p:nvSpPr>
          <p:cNvPr id="7" name="TextBox 6">
            <a:extLst>
              <a:ext uri="{FF2B5EF4-FFF2-40B4-BE49-F238E27FC236}">
                <a16:creationId xmlns:a16="http://schemas.microsoft.com/office/drawing/2014/main" id="{247F342E-29E9-974D-8D1B-17CA87830A77}"/>
              </a:ext>
            </a:extLst>
          </p:cNvPr>
          <p:cNvSpPr txBox="1"/>
          <p:nvPr userDrawn="1"/>
        </p:nvSpPr>
        <p:spPr>
          <a:xfrm>
            <a:off x="457037" y="6299874"/>
            <a:ext cx="4214258" cy="341119"/>
          </a:xfrm>
          <a:prstGeom prst="rect">
            <a:avLst/>
          </a:prstGeom>
          <a:noFill/>
        </p:spPr>
        <p:txBody>
          <a:bodyPr wrap="square" rtlCol="0">
            <a:spAutoFit/>
          </a:bodyPr>
          <a:lstStyle/>
          <a:p>
            <a:pPr algn="l">
              <a:lnSpc>
                <a:spcPts val="2160"/>
              </a:lnSpc>
              <a:spcAft>
                <a:spcPts val="1800"/>
              </a:spcAft>
            </a:pPr>
            <a:r>
              <a:rPr lang="en-GB" sz="1000" b="0" i="0" spc="300" dirty="0">
                <a:solidFill>
                  <a:schemeClr val="tx1"/>
                </a:solidFill>
                <a:latin typeface="Museo Sans 500" panose="02000000000000000000" pitchFamily="2" charset="77"/>
              </a:rPr>
              <a:t>WORKING TO PROTECT CHILDREN</a:t>
            </a:r>
          </a:p>
        </p:txBody>
      </p:sp>
    </p:spTree>
    <p:extLst>
      <p:ext uri="{BB962C8B-B14F-4D97-AF65-F5344CB8AC3E}">
        <p14:creationId xmlns:p14="http://schemas.microsoft.com/office/powerpoint/2010/main" val="21014532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hdr="0" ftr="0" dt="0"/>
  <p:txStyles>
    <p:titleStyle>
      <a:lvl1pPr algn="l" defTabSz="609585" rtl="0" eaLnBrk="1" fontAlgn="base" hangingPunct="1">
        <a:spcBef>
          <a:spcPct val="0"/>
        </a:spcBef>
        <a:spcAft>
          <a:spcPct val="0"/>
        </a:spcAft>
        <a:defRPr sz="3200" b="0" i="0" kern="1200">
          <a:solidFill>
            <a:srgbClr val="002846"/>
          </a:solidFill>
          <a:latin typeface="Nunito Regular"/>
          <a:ea typeface="ＭＳ Ｐゴシック" charset="0"/>
          <a:cs typeface="Nunito Regular"/>
        </a:defRPr>
      </a:lvl1pPr>
      <a:lvl2pPr algn="ctr" defTabSz="609585" rtl="0" eaLnBrk="1" fontAlgn="base" hangingPunct="1">
        <a:spcBef>
          <a:spcPct val="0"/>
        </a:spcBef>
        <a:spcAft>
          <a:spcPct val="0"/>
        </a:spcAft>
        <a:defRPr sz="3733" b="1">
          <a:solidFill>
            <a:srgbClr val="570861"/>
          </a:solidFill>
          <a:latin typeface="Arial" charset="0"/>
          <a:ea typeface="ＭＳ Ｐゴシック" charset="0"/>
        </a:defRPr>
      </a:lvl2pPr>
      <a:lvl3pPr algn="ctr" defTabSz="609585" rtl="0" eaLnBrk="1" fontAlgn="base" hangingPunct="1">
        <a:spcBef>
          <a:spcPct val="0"/>
        </a:spcBef>
        <a:spcAft>
          <a:spcPct val="0"/>
        </a:spcAft>
        <a:defRPr sz="3733" b="1">
          <a:solidFill>
            <a:srgbClr val="570861"/>
          </a:solidFill>
          <a:latin typeface="Arial" charset="0"/>
          <a:ea typeface="ＭＳ Ｐゴシック" charset="0"/>
        </a:defRPr>
      </a:lvl3pPr>
      <a:lvl4pPr algn="ctr" defTabSz="609585" rtl="0" eaLnBrk="1" fontAlgn="base" hangingPunct="1">
        <a:spcBef>
          <a:spcPct val="0"/>
        </a:spcBef>
        <a:spcAft>
          <a:spcPct val="0"/>
        </a:spcAft>
        <a:defRPr sz="3733" b="1">
          <a:solidFill>
            <a:srgbClr val="570861"/>
          </a:solidFill>
          <a:latin typeface="Arial" charset="0"/>
          <a:ea typeface="ＭＳ Ｐゴシック" charset="0"/>
        </a:defRPr>
      </a:lvl4pPr>
      <a:lvl5pPr algn="ctr" defTabSz="609585" rtl="0" eaLnBrk="1" fontAlgn="base" hangingPunct="1">
        <a:spcBef>
          <a:spcPct val="0"/>
        </a:spcBef>
        <a:spcAft>
          <a:spcPct val="0"/>
        </a:spcAft>
        <a:defRPr sz="3733" b="1">
          <a:solidFill>
            <a:srgbClr val="570861"/>
          </a:solidFill>
          <a:latin typeface="Arial" charset="0"/>
          <a:ea typeface="ＭＳ Ｐゴシック" charset="0"/>
        </a:defRPr>
      </a:lvl5pPr>
      <a:lvl6pPr marL="609585" algn="ctr" defTabSz="609585" rtl="0" eaLnBrk="1" fontAlgn="base" hangingPunct="1">
        <a:spcBef>
          <a:spcPct val="0"/>
        </a:spcBef>
        <a:spcAft>
          <a:spcPct val="0"/>
        </a:spcAft>
        <a:defRPr sz="3733" b="1">
          <a:solidFill>
            <a:srgbClr val="570861"/>
          </a:solidFill>
          <a:latin typeface="Arial" charset="0"/>
          <a:ea typeface="ＭＳ Ｐゴシック" charset="0"/>
        </a:defRPr>
      </a:lvl6pPr>
      <a:lvl7pPr marL="1219170" algn="ctr" defTabSz="609585" rtl="0" eaLnBrk="1" fontAlgn="base" hangingPunct="1">
        <a:spcBef>
          <a:spcPct val="0"/>
        </a:spcBef>
        <a:spcAft>
          <a:spcPct val="0"/>
        </a:spcAft>
        <a:defRPr sz="3733" b="1">
          <a:solidFill>
            <a:srgbClr val="570861"/>
          </a:solidFill>
          <a:latin typeface="Arial" charset="0"/>
          <a:ea typeface="ＭＳ Ｐゴシック" charset="0"/>
        </a:defRPr>
      </a:lvl7pPr>
      <a:lvl8pPr marL="1828754" algn="ctr" defTabSz="609585" rtl="0" eaLnBrk="1" fontAlgn="base" hangingPunct="1">
        <a:spcBef>
          <a:spcPct val="0"/>
        </a:spcBef>
        <a:spcAft>
          <a:spcPct val="0"/>
        </a:spcAft>
        <a:defRPr sz="3733" b="1">
          <a:solidFill>
            <a:srgbClr val="570861"/>
          </a:solidFill>
          <a:latin typeface="Arial" charset="0"/>
          <a:ea typeface="ＭＳ Ｐゴシック" charset="0"/>
        </a:defRPr>
      </a:lvl8pPr>
      <a:lvl9pPr marL="2438339" algn="ctr" defTabSz="609585" rtl="0" eaLnBrk="1" fontAlgn="base" hangingPunct="1">
        <a:spcBef>
          <a:spcPct val="0"/>
        </a:spcBef>
        <a:spcAft>
          <a:spcPct val="0"/>
        </a:spcAft>
        <a:defRPr sz="3733" b="1">
          <a:solidFill>
            <a:srgbClr val="570861"/>
          </a:solidFill>
          <a:latin typeface="Arial" charset="0"/>
          <a:ea typeface="ＭＳ Ｐゴシック" charset="0"/>
        </a:defRPr>
      </a:lvl9pPr>
    </p:titleStyle>
    <p:body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A1A1B6-360A-48F3-A229-F4E8E1598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41DA21-11D6-49DD-9024-52B1772FCE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39D504-51DA-473B-B167-B9894CAF4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88F57-DDD7-4752-B21F-D2D36BE64438}" type="datetimeFigureOut">
              <a:rPr lang="en-GB" smtClean="0"/>
              <a:t>19/04/2024</a:t>
            </a:fld>
            <a:endParaRPr lang="en-GB"/>
          </a:p>
        </p:txBody>
      </p:sp>
      <p:sp>
        <p:nvSpPr>
          <p:cNvPr id="5" name="Footer Placeholder 4">
            <a:extLst>
              <a:ext uri="{FF2B5EF4-FFF2-40B4-BE49-F238E27FC236}">
                <a16:creationId xmlns:a16="http://schemas.microsoft.com/office/drawing/2014/main" id="{A7DF5835-311E-46F7-9A83-DA4149031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7F2CAE-A371-4F27-A2AA-FE9F0D25E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87897-90C3-4F35-8583-2E7BB93A26CA}" type="slidenum">
              <a:rPr lang="en-GB" smtClean="0"/>
              <a:t>‹#›</a:t>
            </a:fld>
            <a:endParaRPr lang="en-GB"/>
          </a:p>
        </p:txBody>
      </p:sp>
    </p:spTree>
    <p:extLst>
      <p:ext uri="{BB962C8B-B14F-4D97-AF65-F5344CB8AC3E}">
        <p14:creationId xmlns:p14="http://schemas.microsoft.com/office/powerpoint/2010/main" val="159095160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parentsprotect.co.uk/" TargetMode="External"/><Relationship Id="rId4" Type="http://schemas.openxmlformats.org/officeDocument/2006/relationships/hyperlink" Target="http://www.shorespace.org.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2C178-1CB8-D747-9791-68B3A73A6D29}"/>
              </a:ext>
            </a:extLst>
          </p:cNvPr>
          <p:cNvSpPr/>
          <p:nvPr/>
        </p:nvSpPr>
        <p:spPr>
          <a:xfrm>
            <a:off x="4963886" y="2075543"/>
            <a:ext cx="4542971" cy="1857828"/>
          </a:xfrm>
          <a:prstGeom prst="rect">
            <a:avLst/>
          </a:prstGeom>
          <a:solidFill>
            <a:schemeClr val="bg1"/>
          </a:solidFill>
        </p:spPr>
        <p:txBody>
          <a:bodyPr wrap="none" rtlCol="0" anchor="ctr">
            <a:spAutoFit/>
          </a:bodyPr>
          <a:lstStyle/>
          <a:p>
            <a:pPr algn="ctr"/>
            <a:endParaRPr lang="en-US" dirty="0"/>
          </a:p>
        </p:txBody>
      </p:sp>
      <p:sp>
        <p:nvSpPr>
          <p:cNvPr id="2" name="Title 1">
            <a:extLst>
              <a:ext uri="{FF2B5EF4-FFF2-40B4-BE49-F238E27FC236}">
                <a16:creationId xmlns:a16="http://schemas.microsoft.com/office/drawing/2014/main" id="{5E95EB73-8FDE-4151-AD19-6A78D2A61A9F}"/>
              </a:ext>
            </a:extLst>
          </p:cNvPr>
          <p:cNvSpPr>
            <a:spLocks noGrp="1"/>
          </p:cNvSpPr>
          <p:nvPr>
            <p:ph type="ctrTitle"/>
          </p:nvPr>
        </p:nvSpPr>
        <p:spPr>
          <a:xfrm>
            <a:off x="4963886" y="2340449"/>
            <a:ext cx="6678149" cy="2085777"/>
          </a:xfrm>
        </p:spPr>
        <p:txBody>
          <a:bodyPr/>
          <a:lstStyle/>
          <a:p>
            <a:pPr algn="r">
              <a:lnSpc>
                <a:spcPts val="5260"/>
              </a:lnSpc>
            </a:pPr>
            <a:r>
              <a:rPr lang="en-GB" dirty="0">
                <a:solidFill>
                  <a:srgbClr val="FF0000"/>
                </a:solidFill>
              </a:rPr>
              <a:t>Recognising and Responding to Child Sexual Abuse</a:t>
            </a:r>
            <a:br>
              <a:rPr lang="en-GB" sz="3200" dirty="0">
                <a:solidFill>
                  <a:srgbClr val="F4786F"/>
                </a:solidFill>
                <a:latin typeface="Museo Sans 500" panose="02000000000000000000" pitchFamily="2" charset="77"/>
              </a:rPr>
            </a:br>
            <a:r>
              <a:rPr lang="en-GB" sz="2400" dirty="0">
                <a:solidFill>
                  <a:srgbClr val="F4786F"/>
                </a:solidFill>
                <a:latin typeface="Museo Sans 500" panose="02000000000000000000" pitchFamily="2" charset="77"/>
              </a:rPr>
              <a:t>Vicki Wynn, Senior Practitioner</a:t>
            </a:r>
            <a:br>
              <a:rPr lang="en-GB" sz="3200" dirty="0">
                <a:solidFill>
                  <a:srgbClr val="F4786F"/>
                </a:solidFill>
                <a:latin typeface="Museo Sans 500" panose="02000000000000000000" pitchFamily="2" charset="77"/>
              </a:rPr>
            </a:br>
            <a:endParaRPr lang="en-GB" sz="2800" dirty="0">
              <a:solidFill>
                <a:schemeClr val="tx1"/>
              </a:solidFill>
              <a:latin typeface="Museo Sans 500" panose="02000000000000000000" pitchFamily="2" charset="77"/>
            </a:endParaRPr>
          </a:p>
        </p:txBody>
      </p:sp>
      <p:sp>
        <p:nvSpPr>
          <p:cNvPr id="9" name="Rectangle 8">
            <a:extLst>
              <a:ext uri="{FF2B5EF4-FFF2-40B4-BE49-F238E27FC236}">
                <a16:creationId xmlns:a16="http://schemas.microsoft.com/office/drawing/2014/main" id="{BD7328D6-E680-3947-88AC-56BB8388D63A}"/>
              </a:ext>
            </a:extLst>
          </p:cNvPr>
          <p:cNvSpPr/>
          <p:nvPr/>
        </p:nvSpPr>
        <p:spPr>
          <a:xfrm>
            <a:off x="7561944" y="65258"/>
            <a:ext cx="4542971" cy="1857828"/>
          </a:xfrm>
          <a:prstGeom prst="rect">
            <a:avLst/>
          </a:prstGeom>
          <a:solidFill>
            <a:schemeClr val="bg1"/>
          </a:solidFill>
        </p:spPr>
        <p:txBody>
          <a:bodyPr wrap="none" rtlCol="0" anchor="ctr">
            <a:spAutoFit/>
          </a:bodyPr>
          <a:lstStyle/>
          <a:p>
            <a:pPr algn="ctr"/>
            <a:endParaRPr lang="en-US" dirty="0"/>
          </a:p>
        </p:txBody>
      </p:sp>
      <p:sp>
        <p:nvSpPr>
          <p:cNvPr id="11" name="Right Triangle 10">
            <a:extLst>
              <a:ext uri="{FF2B5EF4-FFF2-40B4-BE49-F238E27FC236}">
                <a16:creationId xmlns:a16="http://schemas.microsoft.com/office/drawing/2014/main" id="{46C603B6-D1CF-754B-AE6F-84EC016EB070}"/>
              </a:ext>
            </a:extLst>
          </p:cNvPr>
          <p:cNvSpPr/>
          <p:nvPr/>
        </p:nvSpPr>
        <p:spPr>
          <a:xfrm rot="18900000">
            <a:off x="5924837" y="5989870"/>
            <a:ext cx="335976" cy="335976"/>
          </a:xfrm>
          <a:prstGeom prst="rtTriangle">
            <a:avLst/>
          </a:prstGeom>
          <a:gradFill>
            <a:gsLst>
              <a:gs pos="0">
                <a:srgbClr val="82898A"/>
              </a:gs>
              <a:gs pos="51000">
                <a:srgbClr val="302D2E"/>
              </a:gs>
            </a:gsLst>
            <a:lin ang="17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 close up of a person&#10;&#10;Description automatically generated">
            <a:extLst>
              <a:ext uri="{FF2B5EF4-FFF2-40B4-BE49-F238E27FC236}">
                <a16:creationId xmlns:a16="http://schemas.microsoft.com/office/drawing/2014/main" id="{448F772C-43D7-E740-9934-1F615A017AA3}"/>
              </a:ext>
            </a:extLst>
          </p:cNvPr>
          <p:cNvPicPr>
            <a:picLocks noChangeAspect="1"/>
          </p:cNvPicPr>
          <p:nvPr/>
        </p:nvPicPr>
        <p:blipFill rotWithShape="1">
          <a:blip r:embed="rId3">
            <a:extLst>
              <a:ext uri="{28A0092B-C50C-407E-A947-70E740481C1C}">
                <a14:useLocalDpi xmlns:a14="http://schemas.microsoft.com/office/drawing/2010/main" val="0"/>
              </a:ext>
            </a:extLst>
          </a:blip>
          <a:srcRect b="-996"/>
          <a:stretch/>
        </p:blipFill>
        <p:spPr>
          <a:xfrm>
            <a:off x="245079" y="101228"/>
            <a:ext cx="4718807" cy="6933600"/>
          </a:xfrm>
          <a:prstGeom prst="rect">
            <a:avLst/>
          </a:prstGeom>
        </p:spPr>
      </p:pic>
      <p:pic>
        <p:nvPicPr>
          <p:cNvPr id="17" name="Picture 16" descr="A picture containing person, mirror, photo, man&#10;&#10;Description automatically generated">
            <a:extLst>
              <a:ext uri="{FF2B5EF4-FFF2-40B4-BE49-F238E27FC236}">
                <a16:creationId xmlns:a16="http://schemas.microsoft.com/office/drawing/2014/main" id="{B21543AC-C3AB-984E-935A-57EC38D6B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519" y="4350734"/>
            <a:ext cx="3591166" cy="2603595"/>
          </a:xfrm>
          <a:prstGeom prst="rect">
            <a:avLst/>
          </a:prstGeom>
        </p:spPr>
      </p:pic>
      <p:sp>
        <p:nvSpPr>
          <p:cNvPr id="5" name="Rectangle 4">
            <a:extLst>
              <a:ext uri="{FF2B5EF4-FFF2-40B4-BE49-F238E27FC236}">
                <a16:creationId xmlns:a16="http://schemas.microsoft.com/office/drawing/2014/main" id="{C847C1F9-B470-43B2-921B-BE2A4A90B53E}"/>
              </a:ext>
            </a:extLst>
          </p:cNvPr>
          <p:cNvSpPr/>
          <p:nvPr/>
        </p:nvSpPr>
        <p:spPr>
          <a:xfrm>
            <a:off x="8507483" y="5443233"/>
            <a:ext cx="3613011" cy="954107"/>
          </a:xfrm>
          <a:prstGeom prst="rect">
            <a:avLst/>
          </a:prstGeom>
        </p:spPr>
        <p:txBody>
          <a:bodyPr wrap="square">
            <a:spAutoFit/>
          </a:bodyPr>
          <a:lstStyle/>
          <a:p>
            <a:pPr algn="r">
              <a:spcBef>
                <a:spcPct val="50000"/>
              </a:spcBef>
            </a:pPr>
            <a:r>
              <a:rPr lang="en-GB" altLang="en-US" sz="1600" dirty="0">
                <a:latin typeface="Museo Sans 500" panose="02000000000000000000" pitchFamily="2" charset="77"/>
              </a:rPr>
              <a:t>The only UK-wide charity dedicated solely to tackling child sexual abuse </a:t>
            </a:r>
          </a:p>
          <a:p>
            <a:pPr algn="r">
              <a:spcBef>
                <a:spcPct val="50000"/>
              </a:spcBef>
            </a:pPr>
            <a:endParaRPr lang="en-GB" altLang="en-US" sz="1600" dirty="0">
              <a:solidFill>
                <a:schemeClr val="bg1"/>
              </a:solidFill>
              <a:latin typeface="Museo Sans 500" panose="02000000000000000000" pitchFamily="2" charset="77"/>
            </a:endParaRPr>
          </a:p>
        </p:txBody>
      </p:sp>
      <p:pic>
        <p:nvPicPr>
          <p:cNvPr id="6" name="Picture 5">
            <a:extLst>
              <a:ext uri="{FF2B5EF4-FFF2-40B4-BE49-F238E27FC236}">
                <a16:creationId xmlns:a16="http://schemas.microsoft.com/office/drawing/2014/main" id="{2A07254E-BA5E-40B8-8212-977FE863E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3408" y="353525"/>
            <a:ext cx="2820042" cy="1410021"/>
          </a:xfrm>
          <a:prstGeom prst="rect">
            <a:avLst/>
          </a:prstGeom>
        </p:spPr>
      </p:pic>
    </p:spTree>
    <p:extLst>
      <p:ext uri="{BB962C8B-B14F-4D97-AF65-F5344CB8AC3E}">
        <p14:creationId xmlns:p14="http://schemas.microsoft.com/office/powerpoint/2010/main" val="17244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DB5F-24A3-4C1A-A6EE-6028D35B67FF}"/>
              </a:ext>
            </a:extLst>
          </p:cNvPr>
          <p:cNvSpPr>
            <a:spLocks noGrp="1"/>
          </p:cNvSpPr>
          <p:nvPr>
            <p:ph type="ctrTitle"/>
          </p:nvPr>
        </p:nvSpPr>
        <p:spPr>
          <a:xfrm>
            <a:off x="436098" y="245354"/>
            <a:ext cx="10363200" cy="616037"/>
          </a:xfrm>
        </p:spPr>
        <p:txBody>
          <a:bodyPr/>
          <a:lstStyle/>
          <a:p>
            <a:pPr>
              <a:lnSpc>
                <a:spcPts val="3600"/>
              </a:lnSpc>
            </a:pPr>
            <a:r>
              <a:rPr lang="en-GB" sz="3800" dirty="0">
                <a:solidFill>
                  <a:srgbClr val="F4786F"/>
                </a:solidFill>
                <a:latin typeface="Museo Sans 500" panose="02000000000000000000" pitchFamily="2" charset="77"/>
              </a:rPr>
              <a:t>Warning Signs in Adults – General Behaviour</a:t>
            </a:r>
          </a:p>
        </p:txBody>
      </p:sp>
      <p:sp>
        <p:nvSpPr>
          <p:cNvPr id="3" name="Rectangle 2">
            <a:extLst>
              <a:ext uri="{FF2B5EF4-FFF2-40B4-BE49-F238E27FC236}">
                <a16:creationId xmlns:a16="http://schemas.microsoft.com/office/drawing/2014/main" id="{660EEE9B-F8F9-4146-B472-A19222538F71}"/>
              </a:ext>
            </a:extLst>
          </p:cNvPr>
          <p:cNvSpPr/>
          <p:nvPr/>
        </p:nvSpPr>
        <p:spPr>
          <a:xfrm>
            <a:off x="514893" y="1305641"/>
            <a:ext cx="11037925" cy="4708981"/>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en-GB" sz="2000" dirty="0">
                <a:solidFill>
                  <a:srgbClr val="4C85A1"/>
                </a:solidFill>
              </a:rPr>
              <a:t>Unresolved marital conflicts; refusing to discuss problems</a:t>
            </a:r>
          </a:p>
          <a:p>
            <a:pPr marL="342900" indent="-342900">
              <a:spcBef>
                <a:spcPts val="0"/>
              </a:spcBef>
              <a:spcAft>
                <a:spcPts val="0"/>
              </a:spcAft>
              <a:buFont typeface="Arial" panose="020B0604020202020204" pitchFamily="34" charset="0"/>
              <a:buChar char="•"/>
            </a:pPr>
            <a:r>
              <a:rPr lang="en-GB" sz="2000" dirty="0">
                <a:solidFill>
                  <a:srgbClr val="4C85A1"/>
                </a:solidFill>
              </a:rPr>
              <a:t>Unassertive or aggressive manner</a:t>
            </a:r>
          </a:p>
          <a:p>
            <a:pPr marL="342900" indent="-342900">
              <a:spcBef>
                <a:spcPts val="0"/>
              </a:spcBef>
              <a:spcAft>
                <a:spcPts val="0"/>
              </a:spcAft>
              <a:buFont typeface="Arial" panose="020B0604020202020204" pitchFamily="34" charset="0"/>
              <a:buChar char="•"/>
            </a:pPr>
            <a:r>
              <a:rPr lang="en-GB" sz="2000" dirty="0">
                <a:solidFill>
                  <a:srgbClr val="4C85A1"/>
                </a:solidFill>
              </a:rPr>
              <a:t>Anxious, depressed, unable to complete tasks</a:t>
            </a:r>
          </a:p>
          <a:p>
            <a:pPr marL="342900" indent="-342900">
              <a:spcBef>
                <a:spcPts val="0"/>
              </a:spcBef>
              <a:spcAft>
                <a:spcPts val="0"/>
              </a:spcAft>
              <a:buFont typeface="Arial" panose="020B0604020202020204" pitchFamily="34" charset="0"/>
              <a:buChar char="•"/>
            </a:pPr>
            <a:r>
              <a:rPr lang="en-GB" sz="2000" dirty="0">
                <a:solidFill>
                  <a:srgbClr val="4C85A1"/>
                </a:solidFill>
              </a:rPr>
              <a:t>Loss of control over other behaviour, e.g. drinking, smoking, drug taking, gambling</a:t>
            </a:r>
          </a:p>
          <a:p>
            <a:pPr marL="342900" indent="-342900">
              <a:spcBef>
                <a:spcPts val="0"/>
              </a:spcBef>
              <a:spcAft>
                <a:spcPts val="0"/>
              </a:spcAft>
              <a:buFont typeface="Arial" panose="020B0604020202020204" pitchFamily="34" charset="0"/>
              <a:buChar char="•"/>
            </a:pPr>
            <a:r>
              <a:rPr lang="en-GB" sz="2000" dirty="0">
                <a:solidFill>
                  <a:srgbClr val="4C85A1"/>
                </a:solidFill>
              </a:rPr>
              <a:t>Change in sexual behaviour</a:t>
            </a:r>
          </a:p>
          <a:p>
            <a:pPr marL="342900" indent="-342900">
              <a:spcBef>
                <a:spcPts val="0"/>
              </a:spcBef>
              <a:spcAft>
                <a:spcPts val="0"/>
              </a:spcAft>
              <a:buFont typeface="Arial" panose="020B0604020202020204" pitchFamily="34" charset="0"/>
              <a:buChar char="•"/>
            </a:pPr>
            <a:r>
              <a:rPr lang="en-GB" sz="2000" dirty="0">
                <a:solidFill>
                  <a:srgbClr val="4C85A1"/>
                </a:solidFill>
              </a:rPr>
              <a:t>Use of pornography; excessive use of internet – watching what?</a:t>
            </a:r>
          </a:p>
          <a:p>
            <a:pPr marL="342900" indent="-342900">
              <a:spcBef>
                <a:spcPts val="0"/>
              </a:spcBef>
              <a:spcAft>
                <a:spcPts val="0"/>
              </a:spcAft>
              <a:buFont typeface="Arial" panose="020B0604020202020204" pitchFamily="34" charset="0"/>
              <a:buChar char="•"/>
            </a:pPr>
            <a:r>
              <a:rPr lang="en-GB" sz="2000" dirty="0">
                <a:solidFill>
                  <a:srgbClr val="4C85A1"/>
                </a:solidFill>
              </a:rPr>
              <a:t>Sexual preoccupation</a:t>
            </a:r>
          </a:p>
          <a:p>
            <a:pPr marL="342900" indent="-342900">
              <a:spcBef>
                <a:spcPts val="0"/>
              </a:spcBef>
              <a:spcAft>
                <a:spcPts val="0"/>
              </a:spcAft>
              <a:buFont typeface="Arial" panose="020B0604020202020204" pitchFamily="34" charset="0"/>
              <a:buChar char="•"/>
            </a:pPr>
            <a:r>
              <a:rPr lang="en-GB" sz="2000" dirty="0">
                <a:solidFill>
                  <a:srgbClr val="4C85A1"/>
                </a:solidFill>
              </a:rPr>
              <a:t>Difficulty accounting for time</a:t>
            </a:r>
          </a:p>
          <a:p>
            <a:pPr marL="342900" indent="-342900">
              <a:spcBef>
                <a:spcPts val="0"/>
              </a:spcBef>
              <a:spcAft>
                <a:spcPts val="0"/>
              </a:spcAft>
              <a:buFont typeface="Arial" panose="020B0604020202020204" pitchFamily="34" charset="0"/>
              <a:buChar char="•"/>
            </a:pPr>
            <a:r>
              <a:rPr lang="en-GB" sz="2000" dirty="0">
                <a:solidFill>
                  <a:srgbClr val="4C85A1"/>
                </a:solidFill>
              </a:rPr>
              <a:t>Over confident about not reoffending</a:t>
            </a:r>
          </a:p>
          <a:p>
            <a:pPr marL="342900" indent="-342900">
              <a:spcBef>
                <a:spcPts val="0"/>
              </a:spcBef>
              <a:spcAft>
                <a:spcPts val="0"/>
              </a:spcAft>
              <a:buFont typeface="Arial" panose="020B0604020202020204" pitchFamily="34" charset="0"/>
              <a:buChar char="•"/>
            </a:pPr>
            <a:r>
              <a:rPr lang="en-GB" sz="2000" dirty="0">
                <a:solidFill>
                  <a:srgbClr val="4C85A1"/>
                </a:solidFill>
              </a:rPr>
              <a:t>Avoiding appointments with professionals</a:t>
            </a:r>
          </a:p>
          <a:p>
            <a:pPr marL="342900" indent="-342900">
              <a:spcBef>
                <a:spcPts val="0"/>
              </a:spcBef>
              <a:spcAft>
                <a:spcPts val="0"/>
              </a:spcAft>
              <a:buFont typeface="Arial" panose="020B0604020202020204" pitchFamily="34" charset="0"/>
              <a:buChar char="•"/>
            </a:pPr>
            <a:r>
              <a:rPr lang="en-GB" sz="2000" dirty="0">
                <a:solidFill>
                  <a:srgbClr val="4C85A1"/>
                </a:solidFill>
              </a:rPr>
              <a:t>Involvement in youth work; wanting to spend too much time with young people</a:t>
            </a:r>
          </a:p>
          <a:p>
            <a:pPr marL="342900" indent="-342900">
              <a:spcBef>
                <a:spcPts val="0"/>
              </a:spcBef>
              <a:spcAft>
                <a:spcPts val="0"/>
              </a:spcAft>
              <a:buFont typeface="Arial" panose="020B0604020202020204" pitchFamily="34" charset="0"/>
              <a:buChar char="•"/>
            </a:pPr>
            <a:r>
              <a:rPr lang="en-GB" sz="2000" dirty="0">
                <a:solidFill>
                  <a:srgbClr val="4C85A1"/>
                </a:solidFill>
              </a:rPr>
              <a:t>Work related stress</a:t>
            </a:r>
          </a:p>
          <a:p>
            <a:pPr marL="342900" indent="-342900">
              <a:spcBef>
                <a:spcPts val="0"/>
              </a:spcBef>
              <a:spcAft>
                <a:spcPts val="0"/>
              </a:spcAft>
              <a:buFont typeface="Arial" panose="020B0604020202020204" pitchFamily="34" charset="0"/>
              <a:buChar char="•"/>
            </a:pPr>
            <a:r>
              <a:rPr lang="en-GB" sz="2000" dirty="0">
                <a:solidFill>
                  <a:srgbClr val="4C85A1"/>
                </a:solidFill>
              </a:rPr>
              <a:t>Rapid religious conversion</a:t>
            </a:r>
          </a:p>
          <a:p>
            <a:pPr marL="342900" indent="-342900">
              <a:spcBef>
                <a:spcPts val="0"/>
              </a:spcBef>
              <a:spcAft>
                <a:spcPts val="0"/>
              </a:spcAft>
              <a:buFont typeface="Arial" panose="020B0604020202020204" pitchFamily="34" charset="0"/>
              <a:buChar char="•"/>
            </a:pPr>
            <a:r>
              <a:rPr lang="en-GB" sz="2000" dirty="0">
                <a:solidFill>
                  <a:srgbClr val="4C85A1"/>
                </a:solidFill>
              </a:rPr>
              <a:t>Last to bed, up during the night, last to get up in the morning</a:t>
            </a:r>
          </a:p>
          <a:p>
            <a:pPr>
              <a:lnSpc>
                <a:spcPct val="100000"/>
              </a:lnSpc>
              <a:spcBef>
                <a:spcPts val="0"/>
              </a:spcBef>
              <a:spcAft>
                <a:spcPts val="0"/>
              </a:spcAft>
            </a:pPr>
            <a:endParaRPr lang="en-GB" sz="2000" dirty="0"/>
          </a:p>
        </p:txBody>
      </p:sp>
      <p:pic>
        <p:nvPicPr>
          <p:cNvPr id="4" name="Picture 3">
            <a:extLst>
              <a:ext uri="{FF2B5EF4-FFF2-40B4-BE49-F238E27FC236}">
                <a16:creationId xmlns:a16="http://schemas.microsoft.com/office/drawing/2014/main" id="{D224C544-EB28-4259-8E16-A8352F98C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5556" y="156381"/>
            <a:ext cx="2262496" cy="1131248"/>
          </a:xfrm>
          <a:prstGeom prst="rect">
            <a:avLst/>
          </a:prstGeom>
        </p:spPr>
      </p:pic>
    </p:spTree>
    <p:extLst>
      <p:ext uri="{BB962C8B-B14F-4D97-AF65-F5344CB8AC3E}">
        <p14:creationId xmlns:p14="http://schemas.microsoft.com/office/powerpoint/2010/main" val="27160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CDC1-1CC3-418C-A097-FC5DBFB414B7}"/>
              </a:ext>
            </a:extLst>
          </p:cNvPr>
          <p:cNvSpPr>
            <a:spLocks noGrp="1"/>
          </p:cNvSpPr>
          <p:nvPr>
            <p:ph type="title"/>
          </p:nvPr>
        </p:nvSpPr>
        <p:spPr/>
        <p:txBody>
          <a:bodyPr/>
          <a:lstStyle/>
          <a:p>
            <a:r>
              <a:rPr lang="en-GB" sz="4000" b="1" dirty="0">
                <a:solidFill>
                  <a:srgbClr val="F4786F"/>
                </a:solidFill>
                <a:latin typeface="Museo Sans 500" panose="02000000000000000000"/>
              </a:rPr>
              <a:t>Warning Signs in Children</a:t>
            </a:r>
          </a:p>
        </p:txBody>
      </p:sp>
      <p:sp>
        <p:nvSpPr>
          <p:cNvPr id="3" name="Content Placeholder 2">
            <a:extLst>
              <a:ext uri="{FF2B5EF4-FFF2-40B4-BE49-F238E27FC236}">
                <a16:creationId xmlns:a16="http://schemas.microsoft.com/office/drawing/2014/main" id="{6B01EDEE-EE0D-4AAC-855E-DAD03F72D756}"/>
              </a:ext>
            </a:extLst>
          </p:cNvPr>
          <p:cNvSpPr>
            <a:spLocks noGrp="1"/>
          </p:cNvSpPr>
          <p:nvPr>
            <p:ph sz="half" idx="1"/>
          </p:nvPr>
        </p:nvSpPr>
        <p:spPr>
          <a:xfrm>
            <a:off x="1097280" y="1543893"/>
            <a:ext cx="4937760" cy="4023360"/>
          </a:xfrm>
        </p:spPr>
        <p:txBody>
          <a:bodyPr>
            <a:normAutofit fontScale="77500" lnSpcReduction="20000"/>
          </a:bodyPr>
          <a:lstStyle/>
          <a:p>
            <a:pPr>
              <a:lnSpc>
                <a:spcPct val="110000"/>
              </a:lnSpc>
              <a:spcBef>
                <a:spcPts val="0"/>
              </a:spcBef>
              <a:spcAft>
                <a:spcPts val="0"/>
              </a:spcAft>
            </a:pPr>
            <a:r>
              <a:rPr lang="en-GB" sz="2800" dirty="0">
                <a:solidFill>
                  <a:srgbClr val="4C85A1"/>
                </a:solidFill>
                <a:latin typeface="Museo Sans 500" panose="02000000000000000000"/>
              </a:rPr>
              <a:t>· Clinging behaviour</a:t>
            </a:r>
          </a:p>
          <a:p>
            <a:pPr>
              <a:lnSpc>
                <a:spcPct val="110000"/>
              </a:lnSpc>
              <a:spcBef>
                <a:spcPts val="0"/>
              </a:spcBef>
              <a:spcAft>
                <a:spcPts val="0"/>
              </a:spcAft>
            </a:pPr>
            <a:r>
              <a:rPr lang="en-GB" sz="2800" dirty="0">
                <a:solidFill>
                  <a:srgbClr val="4C85A1"/>
                </a:solidFill>
                <a:latin typeface="Museo Sans 500" panose="02000000000000000000"/>
              </a:rPr>
              <a:t>· Bedwetting</a:t>
            </a:r>
          </a:p>
          <a:p>
            <a:pPr>
              <a:lnSpc>
                <a:spcPct val="110000"/>
              </a:lnSpc>
              <a:spcBef>
                <a:spcPts val="0"/>
              </a:spcBef>
              <a:spcAft>
                <a:spcPts val="0"/>
              </a:spcAft>
            </a:pPr>
            <a:r>
              <a:rPr lang="en-GB" sz="2800" dirty="0">
                <a:solidFill>
                  <a:srgbClr val="4C85A1"/>
                </a:solidFill>
                <a:latin typeface="Museo Sans 500" panose="02000000000000000000"/>
              </a:rPr>
              <a:t>· Sleep disturbance (poor sleep pattern, nightmares)</a:t>
            </a:r>
          </a:p>
          <a:p>
            <a:pPr>
              <a:lnSpc>
                <a:spcPct val="110000"/>
              </a:lnSpc>
              <a:spcBef>
                <a:spcPts val="0"/>
              </a:spcBef>
              <a:spcAft>
                <a:spcPts val="0"/>
              </a:spcAft>
            </a:pPr>
            <a:r>
              <a:rPr lang="en-GB" sz="2800" dirty="0">
                <a:solidFill>
                  <a:srgbClr val="4C85A1"/>
                </a:solidFill>
                <a:latin typeface="Museo Sans 500" panose="02000000000000000000"/>
              </a:rPr>
              <a:t>· Eating problems (loss of appetite, unusual fussiness, over-eating)</a:t>
            </a:r>
          </a:p>
          <a:p>
            <a:pPr>
              <a:lnSpc>
                <a:spcPct val="110000"/>
              </a:lnSpc>
              <a:spcBef>
                <a:spcPts val="0"/>
              </a:spcBef>
              <a:spcAft>
                <a:spcPts val="0"/>
              </a:spcAft>
            </a:pPr>
            <a:r>
              <a:rPr lang="en-GB" sz="2800" dirty="0">
                <a:solidFill>
                  <a:srgbClr val="4C85A1"/>
                </a:solidFill>
                <a:latin typeface="Museo Sans 500" panose="02000000000000000000"/>
              </a:rPr>
              <a:t>· Sudden mood changes</a:t>
            </a:r>
          </a:p>
          <a:p>
            <a:pPr>
              <a:lnSpc>
                <a:spcPct val="110000"/>
              </a:lnSpc>
              <a:spcBef>
                <a:spcPts val="0"/>
              </a:spcBef>
              <a:spcAft>
                <a:spcPts val="0"/>
              </a:spcAft>
            </a:pPr>
            <a:r>
              <a:rPr lang="en-GB" sz="2800" dirty="0">
                <a:solidFill>
                  <a:srgbClr val="4C85A1"/>
                </a:solidFill>
                <a:latin typeface="Museo Sans 500" panose="02000000000000000000"/>
              </a:rPr>
              <a:t>· Withdrawn, apathetic</a:t>
            </a:r>
          </a:p>
          <a:p>
            <a:pPr>
              <a:lnSpc>
                <a:spcPct val="110000"/>
              </a:lnSpc>
              <a:spcBef>
                <a:spcPts val="0"/>
              </a:spcBef>
              <a:spcAft>
                <a:spcPts val="0"/>
              </a:spcAft>
            </a:pPr>
            <a:r>
              <a:rPr lang="en-GB" sz="2800" dirty="0">
                <a:solidFill>
                  <a:srgbClr val="4C85A1"/>
                </a:solidFill>
                <a:latin typeface="Museo Sans 500" panose="02000000000000000000"/>
              </a:rPr>
              <a:t>· Social isolation</a:t>
            </a:r>
          </a:p>
          <a:p>
            <a:pPr>
              <a:lnSpc>
                <a:spcPct val="110000"/>
              </a:lnSpc>
              <a:spcBef>
                <a:spcPts val="0"/>
              </a:spcBef>
              <a:spcAft>
                <a:spcPts val="0"/>
              </a:spcAft>
            </a:pPr>
            <a:r>
              <a:rPr lang="en-GB" sz="2800" dirty="0">
                <a:solidFill>
                  <a:srgbClr val="4C85A1"/>
                </a:solidFill>
                <a:latin typeface="Museo Sans 500" panose="02000000000000000000"/>
              </a:rPr>
              <a:t>· Aggression, temper tantrums</a:t>
            </a:r>
          </a:p>
          <a:p>
            <a:pPr>
              <a:lnSpc>
                <a:spcPct val="110000"/>
              </a:lnSpc>
              <a:spcBef>
                <a:spcPts val="0"/>
              </a:spcBef>
              <a:spcAft>
                <a:spcPts val="0"/>
              </a:spcAft>
            </a:pPr>
            <a:r>
              <a:rPr lang="en-GB" sz="2800" dirty="0">
                <a:solidFill>
                  <a:srgbClr val="4C85A1"/>
                </a:solidFill>
                <a:latin typeface="Museo Sans 500" panose="02000000000000000000"/>
              </a:rPr>
              <a:t>· Running away</a:t>
            </a:r>
          </a:p>
          <a:p>
            <a:pPr>
              <a:lnSpc>
                <a:spcPct val="110000"/>
              </a:lnSpc>
              <a:spcBef>
                <a:spcPts val="0"/>
              </a:spcBef>
              <a:spcAft>
                <a:spcPts val="0"/>
              </a:spcAft>
            </a:pPr>
            <a:r>
              <a:rPr lang="en-GB" sz="2800" dirty="0">
                <a:solidFill>
                  <a:srgbClr val="4C85A1"/>
                </a:solidFill>
                <a:latin typeface="Museo Sans 500" panose="02000000000000000000"/>
              </a:rPr>
              <a:t>· School problems (poor performance, truancy)</a:t>
            </a:r>
          </a:p>
          <a:p>
            <a:endParaRPr lang="en-GB" dirty="0"/>
          </a:p>
        </p:txBody>
      </p:sp>
      <p:sp>
        <p:nvSpPr>
          <p:cNvPr id="4" name="Content Placeholder 3">
            <a:extLst>
              <a:ext uri="{FF2B5EF4-FFF2-40B4-BE49-F238E27FC236}">
                <a16:creationId xmlns:a16="http://schemas.microsoft.com/office/drawing/2014/main" id="{228FBCE6-992C-43B1-A22F-E81449B9CD00}"/>
              </a:ext>
            </a:extLst>
          </p:cNvPr>
          <p:cNvSpPr>
            <a:spLocks noGrp="1"/>
          </p:cNvSpPr>
          <p:nvPr>
            <p:ph sz="half" idx="2"/>
          </p:nvPr>
        </p:nvSpPr>
        <p:spPr>
          <a:xfrm>
            <a:off x="6217920" y="1543893"/>
            <a:ext cx="4937760" cy="4023360"/>
          </a:xfrm>
        </p:spPr>
        <p:txBody>
          <a:bodyPr>
            <a:normAutofit fontScale="77500" lnSpcReduction="20000"/>
          </a:bodyPr>
          <a:lstStyle/>
          <a:p>
            <a:pPr>
              <a:lnSpc>
                <a:spcPct val="120000"/>
              </a:lnSpc>
              <a:spcBef>
                <a:spcPts val="0"/>
              </a:spcBef>
              <a:spcAft>
                <a:spcPts val="0"/>
              </a:spcAft>
            </a:pPr>
            <a:r>
              <a:rPr lang="en-GB" sz="2800" dirty="0">
                <a:solidFill>
                  <a:srgbClr val="4C85A1"/>
                </a:solidFill>
                <a:latin typeface="Museo Sans 500" panose="02000000000000000000"/>
              </a:rPr>
              <a:t>· Suicide attempts</a:t>
            </a:r>
          </a:p>
          <a:p>
            <a:pPr>
              <a:lnSpc>
                <a:spcPct val="120000"/>
              </a:lnSpc>
              <a:spcBef>
                <a:spcPts val="0"/>
              </a:spcBef>
              <a:spcAft>
                <a:spcPts val="0"/>
              </a:spcAft>
            </a:pPr>
            <a:r>
              <a:rPr lang="en-GB" sz="2800" dirty="0">
                <a:solidFill>
                  <a:srgbClr val="4C85A1"/>
                </a:solidFill>
                <a:latin typeface="Museo Sans 500" panose="02000000000000000000"/>
              </a:rPr>
              <a:t>· Self harm</a:t>
            </a:r>
          </a:p>
          <a:p>
            <a:pPr>
              <a:lnSpc>
                <a:spcPct val="120000"/>
              </a:lnSpc>
              <a:spcBef>
                <a:spcPts val="0"/>
              </a:spcBef>
              <a:spcAft>
                <a:spcPts val="0"/>
              </a:spcAft>
            </a:pPr>
            <a:r>
              <a:rPr lang="en-GB" sz="2800" dirty="0">
                <a:solidFill>
                  <a:srgbClr val="4C85A1"/>
                </a:solidFill>
                <a:latin typeface="Museo Sans 500" panose="02000000000000000000"/>
              </a:rPr>
              <a:t>· Drug/alcohol use/dependency</a:t>
            </a:r>
          </a:p>
          <a:p>
            <a:pPr>
              <a:lnSpc>
                <a:spcPct val="120000"/>
              </a:lnSpc>
              <a:spcBef>
                <a:spcPts val="0"/>
              </a:spcBef>
              <a:spcAft>
                <a:spcPts val="0"/>
              </a:spcAft>
            </a:pPr>
            <a:r>
              <a:rPr lang="en-GB" sz="2800" dirty="0">
                <a:solidFill>
                  <a:srgbClr val="4C85A1"/>
                </a:solidFill>
                <a:latin typeface="Museo Sans 500" panose="02000000000000000000"/>
              </a:rPr>
              <a:t>· Sexually inappropriate behaviour</a:t>
            </a:r>
          </a:p>
          <a:p>
            <a:pPr>
              <a:lnSpc>
                <a:spcPct val="120000"/>
              </a:lnSpc>
              <a:spcBef>
                <a:spcPts val="0"/>
              </a:spcBef>
              <a:spcAft>
                <a:spcPts val="0"/>
              </a:spcAft>
            </a:pPr>
            <a:r>
              <a:rPr lang="en-GB" sz="2800" dirty="0">
                <a:solidFill>
                  <a:srgbClr val="4C85A1"/>
                </a:solidFill>
                <a:latin typeface="Museo Sans 500" panose="02000000000000000000"/>
              </a:rPr>
              <a:t>· Being out of control</a:t>
            </a:r>
          </a:p>
          <a:p>
            <a:pPr>
              <a:lnSpc>
                <a:spcPct val="120000"/>
              </a:lnSpc>
              <a:spcBef>
                <a:spcPts val="0"/>
              </a:spcBef>
              <a:spcAft>
                <a:spcPts val="0"/>
              </a:spcAft>
            </a:pPr>
            <a:r>
              <a:rPr lang="en-GB" sz="2800" dirty="0">
                <a:solidFill>
                  <a:srgbClr val="4C85A1"/>
                </a:solidFill>
                <a:latin typeface="Museo Sans 500" panose="02000000000000000000"/>
              </a:rPr>
              <a:t>· Unusual fears</a:t>
            </a:r>
          </a:p>
          <a:p>
            <a:pPr>
              <a:lnSpc>
                <a:spcPct val="120000"/>
              </a:lnSpc>
              <a:spcBef>
                <a:spcPts val="0"/>
              </a:spcBef>
              <a:spcAft>
                <a:spcPts val="0"/>
              </a:spcAft>
            </a:pPr>
            <a:r>
              <a:rPr lang="en-GB" sz="2800" dirty="0">
                <a:solidFill>
                  <a:srgbClr val="4C85A1"/>
                </a:solidFill>
                <a:latin typeface="Museo Sans 500" panose="02000000000000000000"/>
              </a:rPr>
              <a:t>· Psychosomatic illness</a:t>
            </a:r>
          </a:p>
          <a:p>
            <a:pPr>
              <a:lnSpc>
                <a:spcPct val="120000"/>
              </a:lnSpc>
              <a:spcBef>
                <a:spcPts val="0"/>
              </a:spcBef>
              <a:spcAft>
                <a:spcPts val="0"/>
              </a:spcAft>
            </a:pPr>
            <a:r>
              <a:rPr lang="en-GB" sz="2800" dirty="0">
                <a:solidFill>
                  <a:srgbClr val="4C85A1"/>
                </a:solidFill>
                <a:latin typeface="Museo Sans 500" panose="02000000000000000000"/>
              </a:rPr>
              <a:t>· Cruelty to other children or animals</a:t>
            </a:r>
          </a:p>
          <a:p>
            <a:pPr>
              <a:spcBef>
                <a:spcPts val="0"/>
              </a:spcBef>
              <a:spcAft>
                <a:spcPts val="0"/>
              </a:spcAft>
            </a:pPr>
            <a:r>
              <a:rPr lang="en-GB" sz="2800" dirty="0">
                <a:solidFill>
                  <a:srgbClr val="4C85A1"/>
                </a:solidFill>
                <a:latin typeface="Museo Sans 500" panose="02000000000000000000"/>
              </a:rPr>
              <a:t>· General unhappiness</a:t>
            </a:r>
          </a:p>
          <a:p>
            <a:pPr>
              <a:lnSpc>
                <a:spcPct val="120000"/>
              </a:lnSpc>
              <a:spcBef>
                <a:spcPts val="0"/>
              </a:spcBef>
              <a:spcAft>
                <a:spcPts val="0"/>
              </a:spcAft>
            </a:pPr>
            <a:r>
              <a:rPr lang="en-GB" sz="2800" dirty="0">
                <a:solidFill>
                  <a:srgbClr val="4C85A1"/>
                </a:solidFill>
                <a:latin typeface="Museo Sans 500" panose="02000000000000000000"/>
              </a:rPr>
              <a:t>· No obvious signs at all (sometimes this is delayed as children cover up abuse)</a:t>
            </a:r>
          </a:p>
          <a:p>
            <a:endParaRPr lang="en-GB" dirty="0"/>
          </a:p>
        </p:txBody>
      </p:sp>
      <p:pic>
        <p:nvPicPr>
          <p:cNvPr id="6" name="Picture 5">
            <a:extLst>
              <a:ext uri="{FF2B5EF4-FFF2-40B4-BE49-F238E27FC236}">
                <a16:creationId xmlns:a16="http://schemas.microsoft.com/office/drawing/2014/main" id="{1C37354A-122A-4746-88C2-D63A67D5B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026" y="178228"/>
            <a:ext cx="1849718" cy="924859"/>
          </a:xfrm>
          <a:prstGeom prst="rect">
            <a:avLst/>
          </a:prstGeom>
        </p:spPr>
      </p:pic>
    </p:spTree>
    <p:extLst>
      <p:ext uri="{BB962C8B-B14F-4D97-AF65-F5344CB8AC3E}">
        <p14:creationId xmlns:p14="http://schemas.microsoft.com/office/powerpoint/2010/main" val="4633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18128-9ED8-4239-B450-833E8B1C3FCD}"/>
              </a:ext>
            </a:extLst>
          </p:cNvPr>
          <p:cNvPicPr>
            <a:picLocks noChangeAspect="1"/>
          </p:cNvPicPr>
          <p:nvPr/>
        </p:nvPicPr>
        <p:blipFill>
          <a:blip r:embed="rId2"/>
          <a:stretch>
            <a:fillRect/>
          </a:stretch>
        </p:blipFill>
        <p:spPr>
          <a:xfrm>
            <a:off x="5546035" y="-79230"/>
            <a:ext cx="6089185" cy="6089185"/>
          </a:xfrm>
          <a:prstGeom prst="rect">
            <a:avLst/>
          </a:prstGeom>
        </p:spPr>
      </p:pic>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233027" y="2306161"/>
            <a:ext cx="4935320" cy="748559"/>
          </a:xfrm>
        </p:spPr>
        <p:txBody>
          <a:bodyPr/>
          <a:lstStyle/>
          <a:p>
            <a:pPr algn="ctr"/>
            <a:r>
              <a:rPr lang="en-GB" altLang="en-US" sz="5000" dirty="0">
                <a:solidFill>
                  <a:srgbClr val="F4786F"/>
                </a:solidFill>
                <a:latin typeface="Museo Sans 500" panose="02000000000000000000" pitchFamily="2" charset="77"/>
              </a:rPr>
              <a:t>Assessing Risk</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Tree>
    <p:extLst>
      <p:ext uri="{BB962C8B-B14F-4D97-AF65-F5344CB8AC3E}">
        <p14:creationId xmlns:p14="http://schemas.microsoft.com/office/powerpoint/2010/main" val="207076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338FE-848F-40A4-AE25-34EB3EA3D147}"/>
              </a:ext>
            </a:extLst>
          </p:cNvPr>
          <p:cNvPicPr>
            <a:picLocks noChangeAspect="1"/>
          </p:cNvPicPr>
          <p:nvPr/>
        </p:nvPicPr>
        <p:blipFill rotWithShape="1">
          <a:blip r:embed="rId3"/>
          <a:srcRect b="13043"/>
          <a:stretch/>
        </p:blipFill>
        <p:spPr>
          <a:xfrm>
            <a:off x="8118001" y="2650433"/>
            <a:ext cx="4038601" cy="3511827"/>
          </a:xfrm>
          <a:prstGeom prst="rect">
            <a:avLst/>
          </a:prstGeom>
        </p:spPr>
      </p:pic>
      <p:sp>
        <p:nvSpPr>
          <p:cNvPr id="2" name="Title 1"/>
          <p:cNvSpPr>
            <a:spLocks noGrp="1"/>
          </p:cNvSpPr>
          <p:nvPr>
            <p:ph type="ctrTitle"/>
          </p:nvPr>
        </p:nvSpPr>
        <p:spPr/>
        <p:txBody>
          <a:bodyPr/>
          <a:lstStyle/>
          <a:p>
            <a:r>
              <a:rPr lang="en-AU" altLang="en-US" dirty="0">
                <a:solidFill>
                  <a:srgbClr val="F4786F"/>
                </a:solidFill>
                <a:latin typeface="Museo Sans 500" panose="02000000000000000000" pitchFamily="2" charset="77"/>
              </a:rPr>
              <a:t>Purpose of Assessment</a:t>
            </a:r>
            <a:endParaRPr lang="en-GB" dirty="0">
              <a:solidFill>
                <a:srgbClr val="F4786F"/>
              </a:solidFill>
              <a:latin typeface="Museo Sans 500" panose="02000000000000000000" pitchFamily="2" charset="77"/>
            </a:endParaRP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217984" y="1077557"/>
            <a:ext cx="9257320" cy="5084703"/>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pPr>
            <a:endParaRPr lang="en-GB" sz="2400" dirty="0">
              <a:solidFill>
                <a:srgbClr val="4C85A1"/>
              </a:solidFill>
              <a:latin typeface="Museo Sans 500" panose="02000000000000000000"/>
              <a:ea typeface="+mn-ea"/>
              <a:cs typeface="Tahoma" panose="020B0604030504040204" pitchFamily="34" charset="0"/>
            </a:endParaRPr>
          </a:p>
          <a:p>
            <a:pPr marL="457200" indent="-457200">
              <a:buFont typeface="Arial" panose="020B0604020202020204" pitchFamily="34" charset="0"/>
              <a:buChar char="•"/>
            </a:pPr>
            <a:endParaRPr lang="en-GB" sz="2400" dirty="0">
              <a:solidFill>
                <a:srgbClr val="4C85A1"/>
              </a:solidFill>
              <a:latin typeface="Museo Sans 500" panose="02000000000000000000"/>
              <a:ea typeface="+mn-ea"/>
              <a:cs typeface="Tahoma" panose="020B0604030504040204" pitchFamily="34" charset="0"/>
            </a:endParaRPr>
          </a:p>
          <a:p>
            <a:endParaRPr lang="en-GB" sz="3000" dirty="0">
              <a:solidFill>
                <a:srgbClr val="4C85A1"/>
              </a:solidFill>
              <a:latin typeface="Museo Sans 500" panose="02000000000000000000"/>
              <a:ea typeface="+mn-ea"/>
              <a:cs typeface="Tahoma" panose="020B0604030504040204" pitchFamily="34" charset="0"/>
            </a:endParaRPr>
          </a:p>
          <a:p>
            <a:pPr marL="342900" indent="-342900" defTabSz="914400">
              <a:spcAft>
                <a:spcPts val="1200"/>
              </a:spcAft>
              <a:buFont typeface="Arial" panose="020B0604020202020204" pitchFamily="34" charset="0"/>
              <a:buChar char="•"/>
            </a:pPr>
            <a:endParaRPr lang="en-GB" altLang="en-US" sz="3000" dirty="0">
              <a:solidFill>
                <a:srgbClr val="4C85A1"/>
              </a:solidFill>
              <a:latin typeface="Museo Sans 500" panose="02000000000000000000"/>
              <a:ea typeface="+mn-ea"/>
              <a:cs typeface="Tahoma" panose="020B0604030504040204" pitchFamily="34" charset="0"/>
            </a:endParaRPr>
          </a:p>
        </p:txBody>
      </p:sp>
      <p:sp>
        <p:nvSpPr>
          <p:cNvPr id="4" name="Rectangle 3">
            <a:extLst>
              <a:ext uri="{FF2B5EF4-FFF2-40B4-BE49-F238E27FC236}">
                <a16:creationId xmlns:a16="http://schemas.microsoft.com/office/drawing/2014/main" id="{2D423662-6D66-4437-966B-D33B94EBD804}"/>
              </a:ext>
            </a:extLst>
          </p:cNvPr>
          <p:cNvSpPr/>
          <p:nvPr/>
        </p:nvSpPr>
        <p:spPr>
          <a:xfrm>
            <a:off x="527955" y="876744"/>
            <a:ext cx="8163284" cy="6581161"/>
          </a:xfrm>
          <a:prstGeom prst="rect">
            <a:avLst/>
          </a:prstGeom>
        </p:spPr>
        <p:txBody>
          <a:bodyPr wrap="square">
            <a:spAutoFit/>
          </a:bodyPr>
          <a:lstStyle/>
          <a:p>
            <a:r>
              <a:rPr lang="en-GB" b="1" dirty="0">
                <a:solidFill>
                  <a:srgbClr val="4C85A1"/>
                </a:solidFill>
              </a:rPr>
              <a:t>Assessing the risk of sexual harm a person poses:</a:t>
            </a:r>
          </a:p>
          <a:p>
            <a:pPr marL="342900" indent="-342900">
              <a:buFont typeface="Arial" panose="020B0604020202020204" pitchFamily="34" charset="0"/>
              <a:buChar char="•"/>
            </a:pPr>
            <a:r>
              <a:rPr lang="en-GB" dirty="0">
                <a:solidFill>
                  <a:srgbClr val="4C85A1"/>
                </a:solidFill>
              </a:rPr>
              <a:t>the person’s current attitude to and view of the abuse;  </a:t>
            </a:r>
          </a:p>
          <a:p>
            <a:pPr marL="342900" indent="-342900">
              <a:buFont typeface="Arial" panose="020B0604020202020204" pitchFamily="34" charset="0"/>
              <a:buChar char="•"/>
            </a:pPr>
            <a:r>
              <a:rPr lang="en-GB" dirty="0">
                <a:solidFill>
                  <a:srgbClr val="4C85A1"/>
                </a:solidFill>
              </a:rPr>
              <a:t>the insight they have;  </a:t>
            </a:r>
          </a:p>
          <a:p>
            <a:pPr marL="342900" indent="-342900">
              <a:buFont typeface="Arial" panose="020B0604020202020204" pitchFamily="34" charset="0"/>
              <a:buChar char="•"/>
            </a:pPr>
            <a:r>
              <a:rPr lang="en-GB" dirty="0">
                <a:solidFill>
                  <a:srgbClr val="4C85A1"/>
                </a:solidFill>
              </a:rPr>
              <a:t>what the nature of the risk is; </a:t>
            </a:r>
          </a:p>
          <a:p>
            <a:pPr marL="342900" indent="-342900">
              <a:buFont typeface="Arial" panose="020B0604020202020204" pitchFamily="34" charset="0"/>
              <a:buChar char="•"/>
            </a:pPr>
            <a:r>
              <a:rPr lang="en-GB" dirty="0">
                <a:solidFill>
                  <a:srgbClr val="4C85A1"/>
                </a:solidFill>
              </a:rPr>
              <a:t>Whether there are risks to a particular child/children;  </a:t>
            </a:r>
          </a:p>
          <a:p>
            <a:pPr marL="342900" indent="-342900">
              <a:buFont typeface="Arial" panose="020B0604020202020204" pitchFamily="34" charset="0"/>
              <a:buChar char="•"/>
            </a:pPr>
            <a:r>
              <a:rPr lang="en-GB" dirty="0">
                <a:solidFill>
                  <a:srgbClr val="4C85A1"/>
                </a:solidFill>
              </a:rPr>
              <a:t>whether the gender of the child is important;  </a:t>
            </a:r>
          </a:p>
          <a:p>
            <a:pPr marL="342900" indent="-342900">
              <a:buFont typeface="Arial" panose="020B0604020202020204" pitchFamily="34" charset="0"/>
              <a:buChar char="•"/>
            </a:pPr>
            <a:r>
              <a:rPr lang="en-GB" dirty="0">
                <a:solidFill>
                  <a:srgbClr val="4C85A1"/>
                </a:solidFill>
              </a:rPr>
              <a:t>whether any contact should be supervised or not;   </a:t>
            </a:r>
          </a:p>
          <a:p>
            <a:pPr marL="342900" indent="-342900">
              <a:buFont typeface="Arial" panose="020B0604020202020204" pitchFamily="34" charset="0"/>
              <a:buChar char="•"/>
            </a:pPr>
            <a:r>
              <a:rPr lang="en-GB" dirty="0">
                <a:solidFill>
                  <a:srgbClr val="4C85A1"/>
                </a:solidFill>
              </a:rPr>
              <a:t>whether the person should/could undertake any form of therapeutic work to manage risks posed. </a:t>
            </a:r>
          </a:p>
          <a:p>
            <a:endParaRPr lang="en-GB" dirty="0">
              <a:solidFill>
                <a:srgbClr val="4C85A1"/>
              </a:solidFill>
            </a:endParaRPr>
          </a:p>
          <a:p>
            <a:r>
              <a:rPr lang="en-GB" b="1" dirty="0">
                <a:solidFill>
                  <a:srgbClr val="4C85A1"/>
                </a:solidFill>
              </a:rPr>
              <a:t>Assessing protective capacity of parents/carers:</a:t>
            </a:r>
          </a:p>
          <a:p>
            <a:pPr marL="342900" indent="-342900">
              <a:buFont typeface="Arial" panose="020B0604020202020204" pitchFamily="34" charset="0"/>
              <a:buChar char="•"/>
            </a:pPr>
            <a:r>
              <a:rPr lang="en-GB" dirty="0">
                <a:solidFill>
                  <a:srgbClr val="4C85A1"/>
                </a:solidFill>
              </a:rPr>
              <a:t>the person’s knowledge and understanding of the harmful sexual behaviour/allegations;  </a:t>
            </a:r>
          </a:p>
          <a:p>
            <a:pPr marL="342900" indent="-342900">
              <a:buFont typeface="Arial" panose="020B0604020202020204" pitchFamily="34" charset="0"/>
              <a:buChar char="•"/>
            </a:pPr>
            <a:r>
              <a:rPr lang="en-GB" dirty="0">
                <a:solidFill>
                  <a:srgbClr val="4C85A1"/>
                </a:solidFill>
              </a:rPr>
              <a:t>their general understanding of sexual abuse;  </a:t>
            </a:r>
          </a:p>
          <a:p>
            <a:pPr marL="342900" indent="-342900">
              <a:buFont typeface="Arial" panose="020B0604020202020204" pitchFamily="34" charset="0"/>
              <a:buChar char="•"/>
            </a:pPr>
            <a:r>
              <a:rPr lang="en-GB" dirty="0">
                <a:solidFill>
                  <a:srgbClr val="4C85A1"/>
                </a:solidFill>
              </a:rPr>
              <a:t>their ability to prioritise their child(ren)’s needs;  </a:t>
            </a:r>
          </a:p>
          <a:p>
            <a:pPr marL="342900" indent="-342900">
              <a:buFont typeface="Arial" panose="020B0604020202020204" pitchFamily="34" charset="0"/>
              <a:buChar char="•"/>
            </a:pPr>
            <a:r>
              <a:rPr lang="en-GB" dirty="0">
                <a:solidFill>
                  <a:srgbClr val="4C85A1"/>
                </a:solidFill>
              </a:rPr>
              <a:t>the nature of the relationship with the person posing a risk;  </a:t>
            </a:r>
          </a:p>
          <a:p>
            <a:pPr marL="342900" indent="-342900">
              <a:buFont typeface="Arial" panose="020B0604020202020204" pitchFamily="34" charset="0"/>
              <a:buChar char="•"/>
            </a:pPr>
            <a:r>
              <a:rPr lang="en-GB" dirty="0">
                <a:solidFill>
                  <a:srgbClr val="4C85A1"/>
                </a:solidFill>
              </a:rPr>
              <a:t>the person’s ability to work openly/honestly with professionals;  </a:t>
            </a:r>
          </a:p>
          <a:p>
            <a:pPr marL="342900" indent="-342900">
              <a:buFont typeface="Arial" panose="020B0604020202020204" pitchFamily="34" charset="0"/>
              <a:buChar char="•"/>
            </a:pPr>
            <a:r>
              <a:rPr lang="en-GB" dirty="0">
                <a:solidFill>
                  <a:srgbClr val="4C85A1"/>
                </a:solidFill>
              </a:rPr>
              <a:t>whether the person should/could undertake therapeutic or educative work to build their protective capacity. </a:t>
            </a:r>
          </a:p>
          <a:p>
            <a:pPr marL="342900" indent="-342900">
              <a:lnSpc>
                <a:spcPct val="150000"/>
              </a:lnSpc>
              <a:buFont typeface="Arial" panose="020B0604020202020204" pitchFamily="34" charset="0"/>
              <a:buChar char="•"/>
            </a:pPr>
            <a:endParaRPr lang="en-GB" altLang="en-US" sz="2800" dirty="0">
              <a:solidFill>
                <a:srgbClr val="4C85A1"/>
              </a:solidFill>
              <a:latin typeface="Museo Sans 500" panose="02000000000000000000"/>
              <a:cs typeface="Tahoma" panose="020B0604030504040204" pitchFamily="34" charset="0"/>
            </a:endParaRPr>
          </a:p>
          <a:p>
            <a:pPr marL="342900" indent="-342900">
              <a:lnSpc>
                <a:spcPct val="150000"/>
              </a:lnSpc>
              <a:buFont typeface="Arial" panose="020B0604020202020204" pitchFamily="34" charset="0"/>
              <a:buChar char="•"/>
            </a:pPr>
            <a:endParaRPr lang="en-GB" altLang="en-US" sz="2800" dirty="0">
              <a:solidFill>
                <a:srgbClr val="4C85A1"/>
              </a:solidFill>
              <a:latin typeface="Museo Sans 500" panose="02000000000000000000"/>
              <a:cs typeface="Tahoma" panose="020B0604030504040204" pitchFamily="34" charset="0"/>
            </a:endParaRPr>
          </a:p>
        </p:txBody>
      </p:sp>
    </p:spTree>
    <p:extLst>
      <p:ext uri="{BB962C8B-B14F-4D97-AF65-F5344CB8AC3E}">
        <p14:creationId xmlns:p14="http://schemas.microsoft.com/office/powerpoint/2010/main" val="125558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5"/>
            <a:ext cx="10363200" cy="1073492"/>
          </a:xfrm>
        </p:spPr>
        <p:txBody>
          <a:bodyPr/>
          <a:lstStyle/>
          <a:p>
            <a:r>
              <a:rPr lang="en-GB" dirty="0">
                <a:solidFill>
                  <a:srgbClr val="F4786F"/>
                </a:solidFill>
                <a:latin typeface="Museo Sans 500" panose="02000000000000000000" pitchFamily="2" charset="77"/>
              </a:rPr>
              <a:t>The fundamental issue:</a:t>
            </a: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436098" y="1445858"/>
            <a:ext cx="11592992" cy="4702884"/>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defRPr/>
            </a:pPr>
            <a:r>
              <a:rPr lang="en-GB" altLang="en-US" sz="3000" dirty="0">
                <a:solidFill>
                  <a:srgbClr val="4C85A1"/>
                </a:solidFill>
                <a:latin typeface="Museo Sans 500" panose="02000000000000000000"/>
                <a:ea typeface="+mn-ea"/>
                <a:cs typeface="Tahoma" panose="020B0604030504040204" pitchFamily="34" charset="0"/>
              </a:rPr>
              <a:t>Research suggests many people convicted of sexual offences return to live with their partners and children, or state a wish to do so</a:t>
            </a:r>
          </a:p>
          <a:p>
            <a:pPr marL="457200" indent="-457200">
              <a:buFont typeface="Arial" panose="020B0604020202020204" pitchFamily="34" charset="0"/>
              <a:buChar char="•"/>
              <a:defRPr/>
            </a:pPr>
            <a:r>
              <a:rPr lang="en-GB" altLang="en-US" sz="3000" dirty="0">
                <a:solidFill>
                  <a:srgbClr val="4C85A1"/>
                </a:solidFill>
                <a:latin typeface="Museo Sans 500" panose="02000000000000000000"/>
                <a:ea typeface="+mn-ea"/>
                <a:cs typeface="Tahoma" panose="020B0604030504040204" pitchFamily="34" charset="0"/>
              </a:rPr>
              <a:t>It also suggests many others move into new family situations.</a:t>
            </a:r>
          </a:p>
          <a:p>
            <a:pPr>
              <a:defRPr/>
            </a:pPr>
            <a:endParaRPr lang="en-GB" altLang="en-US" sz="3000" dirty="0">
              <a:solidFill>
                <a:srgbClr val="4C85A1"/>
              </a:solidFill>
              <a:latin typeface="Museo Sans 500" panose="02000000000000000000"/>
              <a:ea typeface="+mn-ea"/>
              <a:cs typeface="Tahoma" panose="020B0604030504040204" pitchFamily="34" charset="0"/>
            </a:endParaRPr>
          </a:p>
          <a:p>
            <a:pPr>
              <a:defRPr/>
            </a:pPr>
            <a:r>
              <a:rPr lang="en-GB" altLang="en-US" sz="2000" dirty="0">
                <a:solidFill>
                  <a:srgbClr val="4C85A1"/>
                </a:solidFill>
                <a:latin typeface="Museo Sans 500" panose="02000000000000000000"/>
                <a:ea typeface="+mn-ea"/>
                <a:cs typeface="Tahoma" panose="020B0604030504040204" pitchFamily="34" charset="0"/>
              </a:rPr>
              <a:t>(Fisher &amp; Beech 1998 on Owen &amp; Steele 1991; Beech, Fisher &amp; Beckett 1998; </a:t>
            </a:r>
            <a:r>
              <a:rPr lang="en-GB" altLang="en-US" sz="2000" dirty="0" err="1">
                <a:solidFill>
                  <a:srgbClr val="4C85A1"/>
                </a:solidFill>
                <a:latin typeface="Museo Sans 500" panose="02000000000000000000"/>
                <a:ea typeface="+mn-ea"/>
                <a:cs typeface="Tahoma" panose="020B0604030504040204" pitchFamily="34" charset="0"/>
              </a:rPr>
              <a:t>Maletzky</a:t>
            </a:r>
            <a:r>
              <a:rPr lang="en-GB" altLang="en-US" sz="2000" dirty="0">
                <a:solidFill>
                  <a:srgbClr val="4C85A1"/>
                </a:solidFill>
                <a:latin typeface="Museo Sans 500" panose="02000000000000000000"/>
                <a:ea typeface="+mn-ea"/>
                <a:cs typeface="Tahoma" panose="020B0604030504040204" pitchFamily="34" charset="0"/>
              </a:rPr>
              <a:t> &amp; </a:t>
            </a:r>
            <a:r>
              <a:rPr lang="en-GB" altLang="en-US" sz="2000" dirty="0" err="1">
                <a:solidFill>
                  <a:srgbClr val="4C85A1"/>
                </a:solidFill>
                <a:latin typeface="Museo Sans 500" panose="02000000000000000000"/>
                <a:ea typeface="+mn-ea"/>
                <a:cs typeface="Tahoma" panose="020B0604030504040204" pitchFamily="34" charset="0"/>
              </a:rPr>
              <a:t>Steinhauser</a:t>
            </a:r>
            <a:r>
              <a:rPr lang="en-GB" altLang="en-US" sz="2000" dirty="0">
                <a:solidFill>
                  <a:srgbClr val="4C85A1"/>
                </a:solidFill>
                <a:latin typeface="Museo Sans 500" panose="02000000000000000000"/>
                <a:ea typeface="+mn-ea"/>
                <a:cs typeface="Tahoma" panose="020B0604030504040204" pitchFamily="34" charset="0"/>
              </a:rPr>
              <a:t> 1998; Eccles &amp; Walker 1998)</a:t>
            </a:r>
          </a:p>
        </p:txBody>
      </p:sp>
    </p:spTree>
    <p:extLst>
      <p:ext uri="{BB962C8B-B14F-4D97-AF65-F5344CB8AC3E}">
        <p14:creationId xmlns:p14="http://schemas.microsoft.com/office/powerpoint/2010/main" val="137048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5"/>
            <a:ext cx="10363200" cy="1073492"/>
          </a:xfrm>
        </p:spPr>
        <p:txBody>
          <a:bodyPr/>
          <a:lstStyle/>
          <a:p>
            <a:r>
              <a:rPr lang="en-GB" dirty="0">
                <a:solidFill>
                  <a:srgbClr val="F4786F"/>
                </a:solidFill>
                <a:latin typeface="Museo Sans 500" panose="02000000000000000000" pitchFamily="2" charset="77"/>
              </a:rPr>
              <a:t>And…</a:t>
            </a: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436098" y="1445858"/>
            <a:ext cx="11592992" cy="4702884"/>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defRPr/>
            </a:pPr>
            <a:r>
              <a:rPr lang="en-GB" altLang="en-US" sz="3000" dirty="0">
                <a:solidFill>
                  <a:srgbClr val="4C85A1"/>
                </a:solidFill>
                <a:latin typeface="Museo Sans 500" panose="02000000000000000000"/>
                <a:ea typeface="+mn-ea"/>
                <a:cs typeface="Tahoma" panose="020B0604030504040204" pitchFamily="34" charset="0"/>
              </a:rPr>
              <a:t>While children want or need their abuse to stop, many want to remain in touch with the person who has abused them, if s/he is a loved one</a:t>
            </a:r>
          </a:p>
          <a:p>
            <a:pPr marL="457200" indent="-457200">
              <a:buFont typeface="Arial" panose="020B0604020202020204" pitchFamily="34" charset="0"/>
              <a:buChar char="•"/>
              <a:defRPr/>
            </a:pPr>
            <a:r>
              <a:rPr lang="en-GB" altLang="en-US" sz="3000" dirty="0">
                <a:solidFill>
                  <a:srgbClr val="4C85A1"/>
                </a:solidFill>
                <a:latin typeface="Museo Sans 500" panose="02000000000000000000"/>
                <a:ea typeface="+mn-ea"/>
                <a:cs typeface="Tahoma" panose="020B0604030504040204" pitchFamily="34" charset="0"/>
              </a:rPr>
              <a:t>Removing one risk (the person who may (re)abuse them) may increase other risks (emotional impact of lack of contact with parent/s, break up of family)</a:t>
            </a:r>
          </a:p>
          <a:p>
            <a:pPr marL="457200" indent="-457200">
              <a:buFont typeface="Arial" panose="020B0604020202020204" pitchFamily="34" charset="0"/>
              <a:buChar char="•"/>
              <a:defRPr/>
            </a:pPr>
            <a:r>
              <a:rPr lang="en-GB" altLang="en-US" sz="3000" b="1" i="1" dirty="0">
                <a:solidFill>
                  <a:srgbClr val="4C85A1"/>
                </a:solidFill>
                <a:latin typeface="Museo Sans 500" panose="02000000000000000000"/>
                <a:ea typeface="+mn-ea"/>
                <a:cs typeface="Tahoma" panose="020B0604030504040204" pitchFamily="34" charset="0"/>
              </a:rPr>
              <a:t>There are often no good options, just least bad…</a:t>
            </a:r>
          </a:p>
        </p:txBody>
      </p:sp>
    </p:spTree>
    <p:extLst>
      <p:ext uri="{BB962C8B-B14F-4D97-AF65-F5344CB8AC3E}">
        <p14:creationId xmlns:p14="http://schemas.microsoft.com/office/powerpoint/2010/main" val="91908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436098" y="245354"/>
            <a:ext cx="10363200" cy="748559"/>
          </a:xfrm>
        </p:spPr>
        <p:txBody>
          <a:bodyPr/>
          <a:lstStyle/>
          <a:p>
            <a:r>
              <a:rPr lang="en-GB" altLang="en-US" dirty="0">
                <a:solidFill>
                  <a:srgbClr val="F4786F"/>
                </a:solidFill>
                <a:latin typeface="Museo Sans 500" panose="02000000000000000000" pitchFamily="2" charset="77"/>
              </a:rPr>
              <a:t>Static risk factors</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3" name="Rectangle 2">
            <a:extLst>
              <a:ext uri="{FF2B5EF4-FFF2-40B4-BE49-F238E27FC236}">
                <a16:creationId xmlns:a16="http://schemas.microsoft.com/office/drawing/2014/main" id="{AEE89C36-AA97-43F8-A290-EFA0A61542DD}"/>
              </a:ext>
            </a:extLst>
          </p:cNvPr>
          <p:cNvSpPr/>
          <p:nvPr/>
        </p:nvSpPr>
        <p:spPr>
          <a:xfrm>
            <a:off x="436098" y="1353184"/>
            <a:ext cx="1800558"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Young age</a:t>
            </a:r>
          </a:p>
        </p:txBody>
      </p:sp>
      <p:sp>
        <p:nvSpPr>
          <p:cNvPr id="4" name="Rectangle 3">
            <a:extLst>
              <a:ext uri="{FF2B5EF4-FFF2-40B4-BE49-F238E27FC236}">
                <a16:creationId xmlns:a16="http://schemas.microsoft.com/office/drawing/2014/main" id="{C66C94B3-5A9E-422A-845C-1A27E8794E97}"/>
              </a:ext>
            </a:extLst>
          </p:cNvPr>
          <p:cNvSpPr/>
          <p:nvPr/>
        </p:nvSpPr>
        <p:spPr>
          <a:xfrm>
            <a:off x="436098" y="2027431"/>
            <a:ext cx="3923575"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Volume of sexual offending</a:t>
            </a:r>
          </a:p>
        </p:txBody>
      </p:sp>
      <p:sp>
        <p:nvSpPr>
          <p:cNvPr id="5" name="Rectangle 4">
            <a:extLst>
              <a:ext uri="{FF2B5EF4-FFF2-40B4-BE49-F238E27FC236}">
                <a16:creationId xmlns:a16="http://schemas.microsoft.com/office/drawing/2014/main" id="{CFAF3A98-0213-4F0F-8592-0E789E15A5BD}"/>
              </a:ext>
            </a:extLst>
          </p:cNvPr>
          <p:cNvSpPr/>
          <p:nvPr/>
        </p:nvSpPr>
        <p:spPr>
          <a:xfrm>
            <a:off x="436098" y="2701678"/>
            <a:ext cx="4059253"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General criminality/violence</a:t>
            </a:r>
          </a:p>
        </p:txBody>
      </p:sp>
      <p:sp>
        <p:nvSpPr>
          <p:cNvPr id="6" name="Rectangle 5">
            <a:extLst>
              <a:ext uri="{FF2B5EF4-FFF2-40B4-BE49-F238E27FC236}">
                <a16:creationId xmlns:a16="http://schemas.microsoft.com/office/drawing/2014/main" id="{1B67241E-C7F1-41C4-9B22-F23B7D8DB906}"/>
              </a:ext>
            </a:extLst>
          </p:cNvPr>
          <p:cNvSpPr/>
          <p:nvPr/>
        </p:nvSpPr>
        <p:spPr>
          <a:xfrm>
            <a:off x="436098" y="3375926"/>
            <a:ext cx="3879332"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‘Hands off’ sexual offences</a:t>
            </a:r>
          </a:p>
        </p:txBody>
      </p:sp>
      <p:sp>
        <p:nvSpPr>
          <p:cNvPr id="7" name="Rectangle 6">
            <a:extLst>
              <a:ext uri="{FF2B5EF4-FFF2-40B4-BE49-F238E27FC236}">
                <a16:creationId xmlns:a16="http://schemas.microsoft.com/office/drawing/2014/main" id="{61CDCF44-7025-4DB9-823B-16029744D6EE}"/>
              </a:ext>
            </a:extLst>
          </p:cNvPr>
          <p:cNvSpPr/>
          <p:nvPr/>
        </p:nvSpPr>
        <p:spPr>
          <a:xfrm>
            <a:off x="436098" y="4050174"/>
            <a:ext cx="3906326"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Male prepubescent victims</a:t>
            </a:r>
          </a:p>
        </p:txBody>
      </p:sp>
      <p:sp>
        <p:nvSpPr>
          <p:cNvPr id="8" name="Rectangle 7">
            <a:extLst>
              <a:ext uri="{FF2B5EF4-FFF2-40B4-BE49-F238E27FC236}">
                <a16:creationId xmlns:a16="http://schemas.microsoft.com/office/drawing/2014/main" id="{D36D24E5-86A2-4BE0-A470-080A13F58DB8}"/>
              </a:ext>
            </a:extLst>
          </p:cNvPr>
          <p:cNvSpPr/>
          <p:nvPr/>
        </p:nvSpPr>
        <p:spPr>
          <a:xfrm>
            <a:off x="436098" y="4724422"/>
            <a:ext cx="4164794"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Unrelated or stranger victims</a:t>
            </a:r>
          </a:p>
        </p:txBody>
      </p:sp>
      <p:sp>
        <p:nvSpPr>
          <p:cNvPr id="9" name="Rectangle 8">
            <a:extLst>
              <a:ext uri="{FF2B5EF4-FFF2-40B4-BE49-F238E27FC236}">
                <a16:creationId xmlns:a16="http://schemas.microsoft.com/office/drawing/2014/main" id="{0C8CCE59-E255-484F-9A19-140CB39898A9}"/>
              </a:ext>
            </a:extLst>
          </p:cNvPr>
          <p:cNvSpPr/>
          <p:nvPr/>
        </p:nvSpPr>
        <p:spPr>
          <a:xfrm>
            <a:off x="436098" y="5398669"/>
            <a:ext cx="4517390" cy="424732"/>
          </a:xfrm>
          <a:prstGeom prst="rect">
            <a:avLst/>
          </a:prstGeom>
        </p:spPr>
        <p:txBody>
          <a:bodyPr wrap="none">
            <a:spAutoFit/>
          </a:bodyPr>
          <a:lstStyle/>
          <a:p>
            <a:pPr marL="342900" indent="-342900">
              <a:lnSpc>
                <a:spcPct val="90000"/>
              </a:lnSpc>
              <a:buFont typeface="Arial" panose="020B0604020202020204" pitchFamily="34" charset="0"/>
              <a:buChar char="•"/>
            </a:pPr>
            <a:r>
              <a:rPr lang="en-GB" altLang="en-US" sz="2400" dirty="0">
                <a:solidFill>
                  <a:srgbClr val="4C85A1"/>
                </a:solidFill>
                <a:latin typeface="Museo Sans 500" panose="02000000000000000000"/>
                <a:cs typeface="Tahoma" panose="020B0604030504040204" pitchFamily="34" charset="0"/>
              </a:rPr>
              <a:t>Lack of adult sexual relationship</a:t>
            </a:r>
          </a:p>
        </p:txBody>
      </p:sp>
    </p:spTree>
    <p:extLst>
      <p:ext uri="{BB962C8B-B14F-4D97-AF65-F5344CB8AC3E}">
        <p14:creationId xmlns:p14="http://schemas.microsoft.com/office/powerpoint/2010/main" val="206502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436098" y="245354"/>
            <a:ext cx="10363200" cy="748559"/>
          </a:xfrm>
        </p:spPr>
        <p:txBody>
          <a:bodyPr/>
          <a:lstStyle/>
          <a:p>
            <a:r>
              <a:rPr lang="en-GB" altLang="en-US" dirty="0">
                <a:solidFill>
                  <a:srgbClr val="F4786F"/>
                </a:solidFill>
                <a:latin typeface="Museo Sans 500" panose="02000000000000000000" pitchFamily="2" charset="77"/>
              </a:rPr>
              <a:t>Dynamic risk factors (1)</a:t>
            </a:r>
            <a:r>
              <a:rPr lang="en-GB" dirty="0">
                <a:solidFill>
                  <a:srgbClr val="F4786F"/>
                </a:solidFill>
                <a:latin typeface="Museo Sans 500" panose="02000000000000000000" pitchFamily="2" charset="77"/>
              </a:rPr>
              <a:t> </a:t>
            </a:r>
            <a:br>
              <a:rPr lang="en-GB" dirty="0">
                <a:solidFill>
                  <a:srgbClr val="F4786F"/>
                </a:solidFill>
                <a:latin typeface="Museo Sans 500" panose="02000000000000000000" pitchFamily="2" charset="77"/>
              </a:rPr>
            </a:br>
            <a:endParaRPr lang="en-GB" dirty="0">
              <a:solidFill>
                <a:srgbClr val="F4786F"/>
              </a:solidFill>
              <a:latin typeface="Museo Sans 500" panose="02000000000000000000" pitchFamily="2" charset="77"/>
            </a:endParaRPr>
          </a:p>
        </p:txBody>
      </p:sp>
      <p:sp>
        <p:nvSpPr>
          <p:cNvPr id="3" name="Rectangle 2">
            <a:extLst>
              <a:ext uri="{FF2B5EF4-FFF2-40B4-BE49-F238E27FC236}">
                <a16:creationId xmlns:a16="http://schemas.microsoft.com/office/drawing/2014/main" id="{CF8731EA-E39B-40A8-AA58-3878632DAF4F}"/>
              </a:ext>
            </a:extLst>
          </p:cNvPr>
          <p:cNvSpPr/>
          <p:nvPr/>
        </p:nvSpPr>
        <p:spPr>
          <a:xfrm>
            <a:off x="436098" y="1415077"/>
            <a:ext cx="2274405" cy="461665"/>
          </a:xfrm>
          <a:prstGeom prst="rect">
            <a:avLst/>
          </a:prstGeom>
        </p:spPr>
        <p:txBody>
          <a:bodyPr wrap="none">
            <a:spAutoFit/>
          </a:bodyPr>
          <a:lstStyle/>
          <a:p>
            <a:pPr>
              <a:defRPr/>
            </a:pPr>
            <a:r>
              <a:rPr lang="en-GB" sz="2400" b="1" dirty="0">
                <a:solidFill>
                  <a:srgbClr val="4C85A1"/>
                </a:solidFill>
                <a:latin typeface="Museo Sans 500" panose="02000000000000000000"/>
                <a:cs typeface="Tahoma" panose="020B0604030504040204" pitchFamily="34" charset="0"/>
              </a:rPr>
              <a:t>Sexual interests:</a:t>
            </a:r>
          </a:p>
        </p:txBody>
      </p:sp>
      <p:sp>
        <p:nvSpPr>
          <p:cNvPr id="4" name="Rectangle 3">
            <a:extLst>
              <a:ext uri="{FF2B5EF4-FFF2-40B4-BE49-F238E27FC236}">
                <a16:creationId xmlns:a16="http://schemas.microsoft.com/office/drawing/2014/main" id="{461858B8-A13E-4B93-A3E8-921E45318423}"/>
              </a:ext>
            </a:extLst>
          </p:cNvPr>
          <p:cNvSpPr/>
          <p:nvPr/>
        </p:nvSpPr>
        <p:spPr>
          <a:xfrm>
            <a:off x="436098" y="2268107"/>
            <a:ext cx="3148426" cy="461665"/>
          </a:xfrm>
          <a:prstGeom prst="rect">
            <a:avLst/>
          </a:prstGeom>
        </p:spPr>
        <p:txBody>
          <a:bodyPr wrap="none">
            <a:spAutoFit/>
          </a:bodyPr>
          <a:lstStyle/>
          <a:p>
            <a:pPr marL="285750" indent="-285750">
              <a:buFont typeface="Arial" panose="020B0604020202020204" pitchFamily="34" charset="0"/>
              <a:buChar char="•"/>
              <a:defRPr/>
            </a:pPr>
            <a:r>
              <a:rPr lang="en-GB" sz="2400" dirty="0">
                <a:solidFill>
                  <a:srgbClr val="4C85A1"/>
                </a:solidFill>
                <a:latin typeface="Museo Sans 500" panose="02000000000000000000"/>
                <a:cs typeface="Tahoma" panose="020B0604030504040204" pitchFamily="34" charset="0"/>
              </a:rPr>
              <a:t>Sexual preoccupation</a:t>
            </a:r>
          </a:p>
        </p:txBody>
      </p:sp>
      <p:sp>
        <p:nvSpPr>
          <p:cNvPr id="5" name="Rectangle 4">
            <a:extLst>
              <a:ext uri="{FF2B5EF4-FFF2-40B4-BE49-F238E27FC236}">
                <a16:creationId xmlns:a16="http://schemas.microsoft.com/office/drawing/2014/main" id="{F5495161-82E2-4033-8493-49C6BAABDE96}"/>
              </a:ext>
            </a:extLst>
          </p:cNvPr>
          <p:cNvSpPr/>
          <p:nvPr/>
        </p:nvSpPr>
        <p:spPr>
          <a:xfrm>
            <a:off x="436098" y="3121137"/>
            <a:ext cx="3685817" cy="461665"/>
          </a:xfrm>
          <a:prstGeom prst="rect">
            <a:avLst/>
          </a:prstGeom>
        </p:spPr>
        <p:txBody>
          <a:bodyPr wrap="none">
            <a:spAutoFit/>
          </a:bodyPr>
          <a:lstStyle/>
          <a:p>
            <a:pPr marL="285750" indent="-285750">
              <a:buFont typeface="Arial" panose="020B0604020202020204" pitchFamily="34" charset="0"/>
              <a:buChar char="•"/>
              <a:defRPr/>
            </a:pPr>
            <a:r>
              <a:rPr lang="en-GB" sz="2400" dirty="0">
                <a:solidFill>
                  <a:srgbClr val="4C85A1"/>
                </a:solidFill>
                <a:latin typeface="Museo Sans 500" panose="02000000000000000000"/>
                <a:cs typeface="Tahoma" panose="020B0604030504040204" pitchFamily="34" charset="0"/>
              </a:rPr>
              <a:t>Sexual interest in children</a:t>
            </a:r>
          </a:p>
        </p:txBody>
      </p:sp>
      <p:sp>
        <p:nvSpPr>
          <p:cNvPr id="6" name="Rectangle 5">
            <a:extLst>
              <a:ext uri="{FF2B5EF4-FFF2-40B4-BE49-F238E27FC236}">
                <a16:creationId xmlns:a16="http://schemas.microsoft.com/office/drawing/2014/main" id="{EFA47378-21FC-4E4B-B890-142476185F54}"/>
              </a:ext>
            </a:extLst>
          </p:cNvPr>
          <p:cNvSpPr/>
          <p:nvPr/>
        </p:nvSpPr>
        <p:spPr>
          <a:xfrm>
            <a:off x="436098" y="3974167"/>
            <a:ext cx="7150740" cy="461665"/>
          </a:xfrm>
          <a:prstGeom prst="rect">
            <a:avLst/>
          </a:prstGeom>
        </p:spPr>
        <p:txBody>
          <a:bodyPr wrap="none">
            <a:spAutoFit/>
          </a:bodyPr>
          <a:lstStyle/>
          <a:p>
            <a:pPr marL="285750" indent="-285750">
              <a:buFont typeface="Arial" panose="020B0604020202020204" pitchFamily="34" charset="0"/>
              <a:buChar char="•"/>
              <a:defRPr/>
            </a:pPr>
            <a:r>
              <a:rPr lang="en-GB" sz="2400" dirty="0">
                <a:solidFill>
                  <a:srgbClr val="4C85A1"/>
                </a:solidFill>
                <a:latin typeface="Museo Sans 500" panose="02000000000000000000"/>
                <a:cs typeface="Tahoma" panose="020B0604030504040204" pitchFamily="34" charset="0"/>
              </a:rPr>
              <a:t>Sexual preference for sexualised violence and/or rape</a:t>
            </a:r>
          </a:p>
        </p:txBody>
      </p:sp>
      <p:sp>
        <p:nvSpPr>
          <p:cNvPr id="7" name="Rectangle 6">
            <a:extLst>
              <a:ext uri="{FF2B5EF4-FFF2-40B4-BE49-F238E27FC236}">
                <a16:creationId xmlns:a16="http://schemas.microsoft.com/office/drawing/2014/main" id="{FC9A1A10-33F9-455F-888A-4AD46610966A}"/>
              </a:ext>
            </a:extLst>
          </p:cNvPr>
          <p:cNvSpPr/>
          <p:nvPr/>
        </p:nvSpPr>
        <p:spPr>
          <a:xfrm>
            <a:off x="436098" y="4827198"/>
            <a:ext cx="10363200" cy="461665"/>
          </a:xfrm>
          <a:prstGeom prst="rect">
            <a:avLst/>
          </a:prstGeom>
        </p:spPr>
        <p:txBody>
          <a:bodyPr wrap="square">
            <a:spAutoFit/>
          </a:bodyPr>
          <a:lstStyle/>
          <a:p>
            <a:pPr marL="285750" indent="-285750">
              <a:buFont typeface="Arial" panose="020B0604020202020204" pitchFamily="34" charset="0"/>
              <a:buChar char="•"/>
              <a:defRPr/>
            </a:pPr>
            <a:r>
              <a:rPr lang="en-GB" sz="2400" dirty="0">
                <a:solidFill>
                  <a:srgbClr val="4C85A1"/>
                </a:solidFill>
                <a:latin typeface="Museo Sans 500" panose="02000000000000000000"/>
                <a:cs typeface="Tahoma" panose="020B0604030504040204" pitchFamily="34" charset="0"/>
              </a:rPr>
              <a:t>Sexual preference for unusual sexual practices, if linked to abusive behaviour</a:t>
            </a:r>
          </a:p>
        </p:txBody>
      </p:sp>
    </p:spTree>
    <p:extLst>
      <p:ext uri="{BB962C8B-B14F-4D97-AF65-F5344CB8AC3E}">
        <p14:creationId xmlns:p14="http://schemas.microsoft.com/office/powerpoint/2010/main" val="230871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436098" y="245354"/>
            <a:ext cx="10363200" cy="748559"/>
          </a:xfrm>
        </p:spPr>
        <p:txBody>
          <a:bodyPr/>
          <a:lstStyle/>
          <a:p>
            <a:r>
              <a:rPr lang="en-GB" altLang="en-US" dirty="0">
                <a:solidFill>
                  <a:srgbClr val="F4786F"/>
                </a:solidFill>
                <a:latin typeface="Museo Sans 500" panose="02000000000000000000" pitchFamily="2" charset="77"/>
              </a:rPr>
              <a:t>Dynamic risk factors (2)</a:t>
            </a:r>
            <a:endParaRPr lang="en-GB" sz="3600" dirty="0">
              <a:solidFill>
                <a:srgbClr val="F4786F"/>
              </a:solidFill>
              <a:latin typeface="Museo Sans 500" panose="02000000000000000000" pitchFamily="2" charset="77"/>
            </a:endParaRPr>
          </a:p>
        </p:txBody>
      </p:sp>
      <p:sp>
        <p:nvSpPr>
          <p:cNvPr id="3" name="Rectangle 2">
            <a:extLst>
              <a:ext uri="{FF2B5EF4-FFF2-40B4-BE49-F238E27FC236}">
                <a16:creationId xmlns:a16="http://schemas.microsoft.com/office/drawing/2014/main" id="{6A966EE0-7338-4CCC-9F73-2491547B2D35}"/>
              </a:ext>
            </a:extLst>
          </p:cNvPr>
          <p:cNvSpPr/>
          <p:nvPr/>
        </p:nvSpPr>
        <p:spPr>
          <a:xfrm>
            <a:off x="436098" y="1326634"/>
            <a:ext cx="2860655" cy="430887"/>
          </a:xfrm>
          <a:prstGeom prst="rect">
            <a:avLst/>
          </a:prstGeom>
        </p:spPr>
        <p:txBody>
          <a:bodyPr wrap="none">
            <a:spAutoFit/>
          </a:bodyPr>
          <a:lstStyle/>
          <a:p>
            <a:pPr>
              <a:defRPr/>
            </a:pPr>
            <a:r>
              <a:rPr lang="en-GB" sz="2200" b="1" dirty="0">
                <a:solidFill>
                  <a:srgbClr val="4C85A1"/>
                </a:solidFill>
                <a:latin typeface="Museo Sans 500" panose="02000000000000000000"/>
                <a:cs typeface="Tahoma" panose="020B0604030504040204" pitchFamily="34" charset="0"/>
              </a:rPr>
              <a:t>Anti-social orientation:</a:t>
            </a:r>
          </a:p>
        </p:txBody>
      </p:sp>
      <p:sp>
        <p:nvSpPr>
          <p:cNvPr id="4" name="Rectangle 3">
            <a:extLst>
              <a:ext uri="{FF2B5EF4-FFF2-40B4-BE49-F238E27FC236}">
                <a16:creationId xmlns:a16="http://schemas.microsoft.com/office/drawing/2014/main" id="{A9F19043-47F1-40D8-A720-1C25AAA57A7C}"/>
              </a:ext>
            </a:extLst>
          </p:cNvPr>
          <p:cNvSpPr/>
          <p:nvPr/>
        </p:nvSpPr>
        <p:spPr>
          <a:xfrm>
            <a:off x="436098" y="1787842"/>
            <a:ext cx="4356100" cy="4102533"/>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Hostile, resentful attitudes</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Pro-abuse sexual attitudes</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History of rule violation</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History of reckless, impulsive behaviour</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Personality disorder</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Lifestyle instability</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Employment instability</a:t>
            </a:r>
          </a:p>
        </p:txBody>
      </p:sp>
      <p:sp>
        <p:nvSpPr>
          <p:cNvPr id="5" name="Rectangle 4">
            <a:extLst>
              <a:ext uri="{FF2B5EF4-FFF2-40B4-BE49-F238E27FC236}">
                <a16:creationId xmlns:a16="http://schemas.microsoft.com/office/drawing/2014/main" id="{59D53082-23ED-4BB3-92DB-C30A522ED003}"/>
              </a:ext>
            </a:extLst>
          </p:cNvPr>
          <p:cNvSpPr/>
          <p:nvPr/>
        </p:nvSpPr>
        <p:spPr>
          <a:xfrm>
            <a:off x="6239998" y="1787842"/>
            <a:ext cx="4559300" cy="3594702"/>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Alcohol / substance misuse</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Emotional identification with children</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Conflict with intimate partners</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Poor self-regulation e.g. managing emotions; solving problems</a:t>
            </a:r>
          </a:p>
          <a:p>
            <a:pPr marL="285750" indent="-285750">
              <a:lnSpc>
                <a:spcPct val="150000"/>
              </a:lnSpc>
              <a:buFont typeface="Arial" panose="020B0604020202020204" pitchFamily="34" charset="0"/>
              <a:buChar char="•"/>
              <a:defRPr/>
            </a:pPr>
            <a:r>
              <a:rPr lang="en-GB" sz="2200" dirty="0">
                <a:solidFill>
                  <a:srgbClr val="4C85A1"/>
                </a:solidFill>
                <a:latin typeface="Museo Sans 500" panose="02000000000000000000"/>
                <a:cs typeface="Tahoma" panose="020B0604030504040204" pitchFamily="34" charset="0"/>
              </a:rPr>
              <a:t>Treatment drop-out</a:t>
            </a:r>
          </a:p>
        </p:txBody>
      </p:sp>
    </p:spTree>
    <p:extLst>
      <p:ext uri="{BB962C8B-B14F-4D97-AF65-F5344CB8AC3E}">
        <p14:creationId xmlns:p14="http://schemas.microsoft.com/office/powerpoint/2010/main" val="3383848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of Rectangle 9">
            <a:extLst>
              <a:ext uri="{FF2B5EF4-FFF2-40B4-BE49-F238E27FC236}">
                <a16:creationId xmlns:a16="http://schemas.microsoft.com/office/drawing/2014/main" id="{79AE43E3-A756-E34D-A64D-8CF55537F36C}"/>
              </a:ext>
            </a:extLst>
          </p:cNvPr>
          <p:cNvSpPr/>
          <p:nvPr/>
        </p:nvSpPr>
        <p:spPr>
          <a:xfrm>
            <a:off x="5550497" y="0"/>
            <a:ext cx="6184466" cy="7078358"/>
          </a:xfrm>
          <a:prstGeom prst="round2DiagRect">
            <a:avLst>
              <a:gd name="adj1" fmla="val 50000"/>
              <a:gd name="adj2" fmla="val 0"/>
            </a:avLst>
          </a:prstGeom>
          <a:solidFill>
            <a:srgbClr val="ABDBC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61" y="363592"/>
            <a:ext cx="5852093" cy="1258884"/>
          </a:xfrm>
        </p:spPr>
        <p:txBody>
          <a:bodyPr anchor="t">
            <a:noAutofit/>
          </a:bodyPr>
          <a:lstStyle/>
          <a:p>
            <a:r>
              <a:rPr lang="en-GB" sz="5000" b="1" dirty="0">
                <a:solidFill>
                  <a:srgbClr val="F4786F"/>
                </a:solidFill>
                <a:latin typeface="Museo Sans 500" panose="02000000000000000000" pitchFamily="2" charset="77"/>
              </a:rPr>
              <a:t>Faithfull Classification Scheme</a:t>
            </a:r>
          </a:p>
        </p:txBody>
      </p:sp>
      <p:sp>
        <p:nvSpPr>
          <p:cNvPr id="4" name="Rectangle 3">
            <a:extLst>
              <a:ext uri="{FF2B5EF4-FFF2-40B4-BE49-F238E27FC236}">
                <a16:creationId xmlns:a16="http://schemas.microsoft.com/office/drawing/2014/main" id="{A13E8147-F8D8-AC43-9F15-3F48AD1038F4}"/>
              </a:ext>
            </a:extLst>
          </p:cNvPr>
          <p:cNvSpPr/>
          <p:nvPr/>
        </p:nvSpPr>
        <p:spPr>
          <a:xfrm>
            <a:off x="0" y="6176405"/>
            <a:ext cx="12192000" cy="687491"/>
          </a:xfrm>
          <a:prstGeom prst="rect">
            <a:avLst/>
          </a:prstGeom>
          <a:solidFill>
            <a:srgbClr val="F4786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F5025667-F770-2D42-ADE1-B4D3D6553331}"/>
              </a:ext>
            </a:extLst>
          </p:cNvPr>
          <p:cNvSpPr txBox="1"/>
          <p:nvPr/>
        </p:nvSpPr>
        <p:spPr>
          <a:xfrm>
            <a:off x="11081446" y="6390836"/>
            <a:ext cx="1181068" cy="246221"/>
          </a:xfrm>
          <a:prstGeom prst="rect">
            <a:avLst/>
          </a:prstGeom>
          <a:noFill/>
        </p:spPr>
        <p:txBody>
          <a:bodyPr wrap="square" rtlCol="0">
            <a:spAutoFit/>
          </a:bodyPr>
          <a:lstStyle/>
          <a:p>
            <a:pPr algn="ctr"/>
            <a:fld id="{083BB737-8739-674A-8144-E079C06832D6}" type="slidenum">
              <a:rPr lang="en-US" sz="1000" b="0" i="0" smtClean="0">
                <a:solidFill>
                  <a:srgbClr val="FFFFFF"/>
                </a:solidFill>
                <a:latin typeface="Museo Sans 500" panose="02000000000000000000" pitchFamily="2" charset="77"/>
              </a:rPr>
              <a:pPr algn="ctr"/>
              <a:t>19</a:t>
            </a:fld>
            <a:endParaRPr lang="en-US" sz="1000" b="0" i="0" dirty="0">
              <a:solidFill>
                <a:srgbClr val="FFFFFF"/>
              </a:solidFill>
              <a:latin typeface="Museo Sans 500" panose="02000000000000000000" pitchFamily="2" charset="77"/>
            </a:endParaRPr>
          </a:p>
        </p:txBody>
      </p:sp>
      <p:sp>
        <p:nvSpPr>
          <p:cNvPr id="6" name="TextBox 5">
            <a:extLst>
              <a:ext uri="{FF2B5EF4-FFF2-40B4-BE49-F238E27FC236}">
                <a16:creationId xmlns:a16="http://schemas.microsoft.com/office/drawing/2014/main" id="{19AF670F-6BC4-3A44-A862-883ECBC2F01D}"/>
              </a:ext>
            </a:extLst>
          </p:cNvPr>
          <p:cNvSpPr txBox="1"/>
          <p:nvPr/>
        </p:nvSpPr>
        <p:spPr>
          <a:xfrm>
            <a:off x="7883145" y="6396986"/>
            <a:ext cx="3819970" cy="246221"/>
          </a:xfrm>
          <a:prstGeom prst="rect">
            <a:avLst/>
          </a:prstGeom>
          <a:noFill/>
        </p:spPr>
        <p:txBody>
          <a:bodyPr wrap="square" rtlCol="0">
            <a:spAutoFit/>
          </a:bodyPr>
          <a:lstStyle/>
          <a:p>
            <a:r>
              <a:rPr lang="en-US" sz="1000" b="0" i="0" spc="300" dirty="0">
                <a:solidFill>
                  <a:schemeClr val="bg1"/>
                </a:solidFill>
                <a:latin typeface="Museo Sans 500" panose="02000000000000000000" pitchFamily="2" charset="77"/>
                <a:cs typeface="Nunito Bold"/>
              </a:rPr>
              <a:t>THE LUCY FAITHFULL FOUNDATION  |  </a:t>
            </a:r>
          </a:p>
        </p:txBody>
      </p:sp>
      <p:sp>
        <p:nvSpPr>
          <p:cNvPr id="7" name="TextBox 6">
            <a:extLst>
              <a:ext uri="{FF2B5EF4-FFF2-40B4-BE49-F238E27FC236}">
                <a16:creationId xmlns:a16="http://schemas.microsoft.com/office/drawing/2014/main" id="{8DCC3E69-E96F-5940-98D3-B62D8982EB1F}"/>
              </a:ext>
            </a:extLst>
          </p:cNvPr>
          <p:cNvSpPr txBox="1"/>
          <p:nvPr/>
        </p:nvSpPr>
        <p:spPr>
          <a:xfrm>
            <a:off x="457037" y="6305770"/>
            <a:ext cx="4214258" cy="341119"/>
          </a:xfrm>
          <a:prstGeom prst="rect">
            <a:avLst/>
          </a:prstGeom>
          <a:noFill/>
        </p:spPr>
        <p:txBody>
          <a:bodyPr wrap="square" rtlCol="0">
            <a:spAutoFit/>
          </a:bodyPr>
          <a:lstStyle/>
          <a:p>
            <a:pPr algn="l">
              <a:lnSpc>
                <a:spcPts val="2160"/>
              </a:lnSpc>
              <a:spcAft>
                <a:spcPts val="1800"/>
              </a:spcAft>
            </a:pPr>
            <a:r>
              <a:rPr lang="en-GB" sz="1000" b="0" i="0" spc="300" dirty="0">
                <a:solidFill>
                  <a:schemeClr val="bg1"/>
                </a:solidFill>
                <a:latin typeface="Museo Sans 500" panose="02000000000000000000" pitchFamily="2" charset="77"/>
              </a:rPr>
              <a:t>WORKING TO PROTECT CHILDREN</a:t>
            </a:r>
          </a:p>
        </p:txBody>
      </p:sp>
      <p:sp>
        <p:nvSpPr>
          <p:cNvPr id="8" name="Right Triangle 7">
            <a:extLst>
              <a:ext uri="{FF2B5EF4-FFF2-40B4-BE49-F238E27FC236}">
                <a16:creationId xmlns:a16="http://schemas.microsoft.com/office/drawing/2014/main" id="{640F684C-8661-CA46-A5E2-65020DFB720B}"/>
              </a:ext>
            </a:extLst>
          </p:cNvPr>
          <p:cNvSpPr/>
          <p:nvPr/>
        </p:nvSpPr>
        <p:spPr>
          <a:xfrm rot="18900000">
            <a:off x="5924837" y="5995766"/>
            <a:ext cx="335976" cy="335976"/>
          </a:xfrm>
          <a:prstGeom prst="rtTriangle">
            <a:avLst/>
          </a:prstGeom>
          <a:solidFill>
            <a:srgbClr val="CD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7D321DF-C060-9D4F-BADD-090132E7A7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89719" y="1778389"/>
            <a:ext cx="6221691" cy="4147794"/>
          </a:xfrm>
          <a:prstGeom prst="rect">
            <a:avLst/>
          </a:prstGeom>
        </p:spPr>
      </p:pic>
      <p:cxnSp>
        <p:nvCxnSpPr>
          <p:cNvPr id="11" name="Straight Connector 10">
            <a:extLst>
              <a:ext uri="{FF2B5EF4-FFF2-40B4-BE49-F238E27FC236}">
                <a16:creationId xmlns:a16="http://schemas.microsoft.com/office/drawing/2014/main" id="{5758C0B9-529B-9D43-9BC2-71162C9C1295}"/>
              </a:ext>
            </a:extLst>
          </p:cNvPr>
          <p:cNvCxnSpPr>
            <a:cxnSpLocks/>
          </p:cNvCxnSpPr>
          <p:nvPr/>
        </p:nvCxnSpPr>
        <p:spPr>
          <a:xfrm flipH="1">
            <a:off x="-2438816" y="2090216"/>
            <a:ext cx="4316820" cy="0"/>
          </a:xfrm>
          <a:prstGeom prst="line">
            <a:avLst/>
          </a:prstGeom>
          <a:ln w="28575" cap="rnd">
            <a:solidFill>
              <a:srgbClr val="F4786F"/>
            </a:solidFill>
            <a:prstDash val="sysDot"/>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1A628B69-B98D-4D36-B34D-B92BD029C3CD}"/>
              </a:ext>
            </a:extLst>
          </p:cNvPr>
          <p:cNvSpPr>
            <a:spLocks noGrp="1"/>
          </p:cNvSpPr>
          <p:nvPr>
            <p:ph idx="1"/>
          </p:nvPr>
        </p:nvSpPr>
        <p:spPr/>
        <p:txBody>
          <a:bodyPr/>
          <a:lstStyle/>
          <a:p>
            <a:endParaRPr lang="en-GB" dirty="0"/>
          </a:p>
        </p:txBody>
      </p:sp>
      <p:sp>
        <p:nvSpPr>
          <p:cNvPr id="12" name="Rectangle 3">
            <a:extLst>
              <a:ext uri="{FF2B5EF4-FFF2-40B4-BE49-F238E27FC236}">
                <a16:creationId xmlns:a16="http://schemas.microsoft.com/office/drawing/2014/main" id="{D6C168F5-9722-4B60-8FE3-231033356ED2}"/>
              </a:ext>
            </a:extLst>
          </p:cNvPr>
          <p:cNvSpPr txBox="1">
            <a:spLocks noChangeArrowheads="1"/>
          </p:cNvSpPr>
          <p:nvPr/>
        </p:nvSpPr>
        <p:spPr>
          <a:xfrm>
            <a:off x="5981700" y="1289931"/>
            <a:ext cx="5638800" cy="4525962"/>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lnSpc>
                <a:spcPct val="90000"/>
              </a:lnSpc>
              <a:spcAft>
                <a:spcPts val="3600"/>
              </a:spcAft>
              <a:buFont typeface="Arial" panose="020B0604020202020204" pitchFamily="34" charset="0"/>
              <a:buChar char="•"/>
            </a:pPr>
            <a:r>
              <a:rPr lang="en-GB" altLang="en-US" sz="2000" b="1" dirty="0">
                <a:solidFill>
                  <a:srgbClr val="4C85A1"/>
                </a:solidFill>
                <a:latin typeface="Museo Sans 500" panose="02000000000000000000"/>
                <a:ea typeface="+mn-ea"/>
                <a:cs typeface="Tahoma" panose="020B0604030504040204" pitchFamily="34" charset="0"/>
              </a:rPr>
              <a:t>Fa</a:t>
            </a:r>
            <a:r>
              <a:rPr lang="en-GB" altLang="en-US" sz="2000" dirty="0">
                <a:solidFill>
                  <a:srgbClr val="4C85A1"/>
                </a:solidFill>
                <a:latin typeface="Museo Sans 500" panose="02000000000000000000"/>
                <a:ea typeface="+mn-ea"/>
                <a:cs typeface="Tahoma" panose="020B0604030504040204" pitchFamily="34" charset="0"/>
              </a:rPr>
              <a:t>ithfull </a:t>
            </a:r>
            <a:r>
              <a:rPr lang="en-GB" altLang="en-US" sz="2000" b="1" dirty="0">
                <a:solidFill>
                  <a:srgbClr val="4C85A1"/>
                </a:solidFill>
                <a:latin typeface="Museo Sans 500" panose="02000000000000000000"/>
                <a:ea typeface="+mn-ea"/>
                <a:cs typeface="Tahoma" panose="020B0604030504040204" pitchFamily="34" charset="0"/>
              </a:rPr>
              <a:t>C</a:t>
            </a:r>
            <a:r>
              <a:rPr lang="en-GB" altLang="en-US" sz="2000" dirty="0">
                <a:solidFill>
                  <a:srgbClr val="4C85A1"/>
                </a:solidFill>
                <a:latin typeface="Museo Sans 500" panose="02000000000000000000"/>
                <a:ea typeface="+mn-ea"/>
                <a:cs typeface="Tahoma" panose="020B0604030504040204" pitchFamily="34" charset="0"/>
              </a:rPr>
              <a:t>lassification </a:t>
            </a:r>
            <a:r>
              <a:rPr lang="en-GB" altLang="en-US" sz="2000" b="1" dirty="0">
                <a:solidFill>
                  <a:srgbClr val="4C85A1"/>
                </a:solidFill>
                <a:latin typeface="Museo Sans 500" panose="02000000000000000000"/>
                <a:ea typeface="+mn-ea"/>
                <a:cs typeface="Tahoma" panose="020B0604030504040204" pitchFamily="34" charset="0"/>
              </a:rPr>
              <a:t>S</a:t>
            </a:r>
            <a:r>
              <a:rPr lang="en-GB" altLang="en-US" sz="2000" dirty="0">
                <a:solidFill>
                  <a:srgbClr val="4C85A1"/>
                </a:solidFill>
                <a:latin typeface="Museo Sans 500" panose="02000000000000000000"/>
                <a:ea typeface="+mn-ea"/>
                <a:cs typeface="Tahoma" panose="020B0604030504040204" pitchFamily="34" charset="0"/>
              </a:rPr>
              <a:t>cheme</a:t>
            </a:r>
          </a:p>
          <a:p>
            <a:pPr marL="342900" indent="-342900">
              <a:lnSpc>
                <a:spcPct val="90000"/>
              </a:lnSpc>
              <a:spcAft>
                <a:spcPts val="3600"/>
              </a:spcAft>
              <a:buFont typeface="Arial" panose="020B0604020202020204" pitchFamily="34" charset="0"/>
              <a:buChar char="•"/>
            </a:pPr>
            <a:r>
              <a:rPr lang="en-GB" altLang="en-US" sz="2000" dirty="0">
                <a:solidFill>
                  <a:srgbClr val="4C85A1"/>
                </a:solidFill>
                <a:latin typeface="Museo Sans 500" panose="02000000000000000000"/>
                <a:ea typeface="+mn-ea"/>
                <a:cs typeface="Tahoma" panose="020B0604030504040204" pitchFamily="34" charset="0"/>
              </a:rPr>
              <a:t>Devised by David Thornton and LFF in partnership</a:t>
            </a:r>
          </a:p>
          <a:p>
            <a:pPr marL="342900" indent="-342900">
              <a:lnSpc>
                <a:spcPct val="90000"/>
              </a:lnSpc>
              <a:spcAft>
                <a:spcPts val="3600"/>
              </a:spcAft>
              <a:buFont typeface="Arial" panose="020B0604020202020204" pitchFamily="34" charset="0"/>
              <a:buChar char="•"/>
            </a:pPr>
            <a:r>
              <a:rPr lang="en-GB" altLang="en-US" sz="2000" dirty="0">
                <a:solidFill>
                  <a:srgbClr val="4C85A1"/>
                </a:solidFill>
                <a:latin typeface="Museo Sans 500" panose="02000000000000000000"/>
                <a:ea typeface="+mn-ea"/>
                <a:cs typeface="Tahoma" panose="020B0604030504040204" pitchFamily="34" charset="0"/>
              </a:rPr>
              <a:t>Uses only stats about intrafamilial sexual offending</a:t>
            </a:r>
          </a:p>
          <a:p>
            <a:pPr marL="342900" indent="-342900">
              <a:lnSpc>
                <a:spcPct val="90000"/>
              </a:lnSpc>
              <a:spcAft>
                <a:spcPts val="3600"/>
              </a:spcAft>
              <a:buFont typeface="Arial" panose="020B0604020202020204" pitchFamily="34" charset="0"/>
              <a:buChar char="•"/>
            </a:pPr>
            <a:r>
              <a:rPr lang="en-GB" sz="2000" dirty="0">
                <a:solidFill>
                  <a:srgbClr val="4C85A1"/>
                </a:solidFill>
                <a:latin typeface="Museo Sans 500" panose="02000000000000000000"/>
                <a:ea typeface="+mn-ea"/>
                <a:cs typeface="Tahoma" panose="020B0604030504040204" pitchFamily="34" charset="0"/>
              </a:rPr>
              <a:t>Suitable for situations where there are no known convictions; current allegations; or merely concerns or substantial suspicions</a:t>
            </a:r>
          </a:p>
          <a:p>
            <a:pPr marL="342900" indent="-342900">
              <a:lnSpc>
                <a:spcPct val="90000"/>
              </a:lnSpc>
              <a:spcAft>
                <a:spcPts val="3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177576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0FE1E68-32B0-794A-BB9E-E4521EC31F06}"/>
              </a:ext>
            </a:extLst>
          </p:cNvPr>
          <p:cNvSpPr/>
          <p:nvPr/>
        </p:nvSpPr>
        <p:spPr>
          <a:xfrm>
            <a:off x="7509783" y="1556517"/>
            <a:ext cx="3815356" cy="3815356"/>
          </a:xfrm>
          <a:prstGeom prst="ellipse">
            <a:avLst/>
          </a:prstGeom>
          <a:blipFill>
            <a:blip r:embed="rId2"/>
            <a:stretch>
              <a:fillRect/>
            </a:stretch>
          </a:blipFill>
          <a:ln w="53975">
            <a:solidFill>
              <a:srgbClr val="F37A6E"/>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BE2E2DD-B1DA-A048-9316-CF01A4E4C06D}"/>
              </a:ext>
            </a:extLst>
          </p:cNvPr>
          <p:cNvSpPr txBox="1"/>
          <p:nvPr/>
        </p:nvSpPr>
        <p:spPr>
          <a:xfrm>
            <a:off x="468503" y="1899794"/>
            <a:ext cx="3288620" cy="29803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The ‘Mother to Hundreds’ </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Baroness Lucy Faithfull was </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a pioneer of child protection. </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As the first social worker to be appointed to the House of Lords, she campaigned tirelessly for the powerless and voiceless.</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Her influence can be found in legislation ranging from children’s welfare to the criminal justice system. </a:t>
            </a:r>
          </a:p>
        </p:txBody>
      </p:sp>
      <p:sp>
        <p:nvSpPr>
          <p:cNvPr id="12" name="TextBox 11">
            <a:extLst>
              <a:ext uri="{FF2B5EF4-FFF2-40B4-BE49-F238E27FC236}">
                <a16:creationId xmlns:a16="http://schemas.microsoft.com/office/drawing/2014/main" id="{309CDBE2-D8F4-0048-8346-50983045BFC7}"/>
              </a:ext>
            </a:extLst>
          </p:cNvPr>
          <p:cNvSpPr txBox="1"/>
          <p:nvPr/>
        </p:nvSpPr>
        <p:spPr>
          <a:xfrm>
            <a:off x="4007991" y="1878609"/>
            <a:ext cx="3288619" cy="32265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Lucy was ahead of her time, </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not least in </a:t>
            </a:r>
            <a:r>
              <a:rPr kumimoji="0" lang="en-US" sz="1600" b="0" i="0" u="none" strike="noStrike" kern="1200" cap="none" spc="0" normalizeH="0" baseline="0" noProof="0" dirty="0" err="1">
                <a:ln>
                  <a:noFill/>
                </a:ln>
                <a:solidFill>
                  <a:srgbClr val="002432"/>
                </a:solidFill>
                <a:effectLst/>
                <a:uLnTx/>
                <a:uFillTx/>
                <a:latin typeface="Museo Sans 500" panose="02000000000000000000" pitchFamily="2" charset="77"/>
                <a:ea typeface="+mn-ea"/>
                <a:cs typeface="+mn-cs"/>
              </a:rPr>
              <a:t>recognising</a:t>
            </a: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 that </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if we are to protect children from sexual abuse we must </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work with sexual offenders,</a:t>
            </a:r>
            <a:b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b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a view that still challenges today’s society.</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en-US" sz="1600" b="0" i="0" u="none" strike="noStrike" kern="1200" cap="none" spc="0" normalizeH="0" baseline="0" noProof="0" dirty="0">
                <a:ln>
                  <a:noFill/>
                </a:ln>
                <a:solidFill>
                  <a:srgbClr val="002432"/>
                </a:solidFill>
                <a:effectLst/>
                <a:uLnTx/>
                <a:uFillTx/>
                <a:latin typeface="Museo Sans 500" panose="02000000000000000000" pitchFamily="2" charset="77"/>
                <a:ea typeface="+mn-ea"/>
                <a:cs typeface="+mn-cs"/>
              </a:rPr>
              <a:t>She established The Lucy Faithfull Foundation when she was in her eighties – a charity committed to preventing child sexual abuse. </a:t>
            </a:r>
          </a:p>
        </p:txBody>
      </p:sp>
      <p:sp>
        <p:nvSpPr>
          <p:cNvPr id="7" name="Rectangle 6">
            <a:extLst>
              <a:ext uri="{FF2B5EF4-FFF2-40B4-BE49-F238E27FC236}">
                <a16:creationId xmlns:a16="http://schemas.microsoft.com/office/drawing/2014/main" id="{98A670DA-0B3A-0D4B-AF62-6D65616D2ED9}"/>
              </a:ext>
            </a:extLst>
          </p:cNvPr>
          <p:cNvSpPr/>
          <p:nvPr/>
        </p:nvSpPr>
        <p:spPr>
          <a:xfrm>
            <a:off x="0" y="6176405"/>
            <a:ext cx="12192000" cy="687491"/>
          </a:xfrm>
          <a:prstGeom prst="rect">
            <a:avLst/>
          </a:prstGeom>
          <a:solidFill>
            <a:srgbClr val="F4786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66049A9-F823-234E-8F29-33AD207A627E}"/>
              </a:ext>
            </a:extLst>
          </p:cNvPr>
          <p:cNvSpPr txBox="1"/>
          <p:nvPr/>
        </p:nvSpPr>
        <p:spPr>
          <a:xfrm>
            <a:off x="11081446" y="6390836"/>
            <a:ext cx="11810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83BB737-8739-674A-8144-E079C06832D6}" type="slidenum">
              <a:rPr kumimoji="0" lang="en-US" sz="1000" b="0" i="0" u="none" strike="noStrike" kern="1200" cap="none" spc="0" normalizeH="0" baseline="0" noProof="0" smtClean="0">
                <a:ln>
                  <a:noFill/>
                </a:ln>
                <a:solidFill>
                  <a:srgbClr val="FFFFFF"/>
                </a:solidFill>
                <a:effectLst/>
                <a:uLnTx/>
                <a:uFillTx/>
                <a:latin typeface="Museo Sans 500" panose="02000000000000000000"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Museo Sans 500" panose="02000000000000000000" pitchFamily="2" charset="77"/>
              <a:ea typeface="+mn-ea"/>
              <a:cs typeface="+mn-cs"/>
            </a:endParaRPr>
          </a:p>
        </p:txBody>
      </p:sp>
      <p:sp>
        <p:nvSpPr>
          <p:cNvPr id="10" name="TextBox 9">
            <a:extLst>
              <a:ext uri="{FF2B5EF4-FFF2-40B4-BE49-F238E27FC236}">
                <a16:creationId xmlns:a16="http://schemas.microsoft.com/office/drawing/2014/main" id="{5E3B6658-710F-5042-A10D-E252C2AFDD57}"/>
              </a:ext>
            </a:extLst>
          </p:cNvPr>
          <p:cNvSpPr txBox="1"/>
          <p:nvPr/>
        </p:nvSpPr>
        <p:spPr>
          <a:xfrm>
            <a:off x="7883145" y="6396986"/>
            <a:ext cx="381997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300" normalizeH="0" baseline="0" noProof="0" dirty="0">
                <a:ln>
                  <a:noFill/>
                </a:ln>
                <a:solidFill>
                  <a:prstClr val="white"/>
                </a:solidFill>
                <a:effectLst/>
                <a:uLnTx/>
                <a:uFillTx/>
                <a:latin typeface="Museo Sans 500" panose="02000000000000000000" pitchFamily="2" charset="77"/>
                <a:ea typeface="+mn-ea"/>
                <a:cs typeface="Nunito Bold"/>
              </a:rPr>
              <a:t>THE LUCY FAITHFULL FOUNDATION  |  </a:t>
            </a:r>
          </a:p>
        </p:txBody>
      </p:sp>
      <p:sp>
        <p:nvSpPr>
          <p:cNvPr id="11" name="TextBox 10">
            <a:extLst>
              <a:ext uri="{FF2B5EF4-FFF2-40B4-BE49-F238E27FC236}">
                <a16:creationId xmlns:a16="http://schemas.microsoft.com/office/drawing/2014/main" id="{51EC9AE1-704E-114E-B30E-0DF351F4D9C0}"/>
              </a:ext>
            </a:extLst>
          </p:cNvPr>
          <p:cNvSpPr txBox="1"/>
          <p:nvPr/>
        </p:nvSpPr>
        <p:spPr>
          <a:xfrm>
            <a:off x="457037" y="6305770"/>
            <a:ext cx="4214258" cy="341119"/>
          </a:xfrm>
          <a:prstGeom prst="rect">
            <a:avLst/>
          </a:prstGeom>
          <a:noFill/>
        </p:spPr>
        <p:txBody>
          <a:bodyPr wrap="square" rtlCol="0">
            <a:spAutoFit/>
          </a:bodyPr>
          <a:lstStyle/>
          <a:p>
            <a:pPr marL="0" marR="0" lvl="0" indent="0" algn="l" defTabSz="914400" rtl="0" eaLnBrk="1" fontAlgn="auto" latinLnBrk="0" hangingPunct="1">
              <a:lnSpc>
                <a:spcPts val="2160"/>
              </a:lnSpc>
              <a:spcBef>
                <a:spcPts val="0"/>
              </a:spcBef>
              <a:spcAft>
                <a:spcPts val="1800"/>
              </a:spcAft>
              <a:buClrTx/>
              <a:buSzTx/>
              <a:buFontTx/>
              <a:buNone/>
              <a:tabLst/>
              <a:defRPr/>
            </a:pPr>
            <a:r>
              <a:rPr kumimoji="0" lang="en-GB" sz="1000" b="0" i="0" u="none" strike="noStrike" kern="1200" cap="none" spc="300" normalizeH="0" baseline="0" noProof="0" dirty="0">
                <a:ln>
                  <a:noFill/>
                </a:ln>
                <a:solidFill>
                  <a:prstClr val="white"/>
                </a:solidFill>
                <a:effectLst/>
                <a:uLnTx/>
                <a:uFillTx/>
                <a:latin typeface="Museo Sans 500" panose="02000000000000000000" pitchFamily="2" charset="77"/>
                <a:ea typeface="+mn-ea"/>
                <a:cs typeface="+mn-cs"/>
              </a:rPr>
              <a:t>WORKING TO PROTECT CHILDREN</a:t>
            </a:r>
          </a:p>
        </p:txBody>
      </p:sp>
      <p:sp>
        <p:nvSpPr>
          <p:cNvPr id="14" name="Right Triangle 13">
            <a:extLst>
              <a:ext uri="{FF2B5EF4-FFF2-40B4-BE49-F238E27FC236}">
                <a16:creationId xmlns:a16="http://schemas.microsoft.com/office/drawing/2014/main" id="{73A1D290-ABE0-B44D-9D77-12F6748E4C24}"/>
              </a:ext>
            </a:extLst>
          </p:cNvPr>
          <p:cNvSpPr/>
          <p:nvPr/>
        </p:nvSpPr>
        <p:spPr>
          <a:xfrm rot="18900000">
            <a:off x="5924837" y="5995766"/>
            <a:ext cx="335976" cy="335976"/>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1B9ABCC1-FE37-8C48-854C-C94DB7936F72}"/>
              </a:ext>
            </a:extLst>
          </p:cNvPr>
          <p:cNvSpPr txBox="1">
            <a:spLocks/>
          </p:cNvSpPr>
          <p:nvPr/>
        </p:nvSpPr>
        <p:spPr>
          <a:xfrm>
            <a:off x="442256" y="374833"/>
            <a:ext cx="4858949" cy="9167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i="0" kern="1200">
                <a:solidFill>
                  <a:schemeClr val="tx1"/>
                </a:solidFill>
                <a:latin typeface="Corbel" panose="020B0503020204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4786F"/>
                </a:solidFill>
                <a:effectLst/>
                <a:uLnTx/>
                <a:uFillTx/>
                <a:latin typeface="Museo Sans 500" panose="02000000000000000000" pitchFamily="2" charset="77"/>
                <a:ea typeface="+mj-ea"/>
                <a:cs typeface="+mj-cs"/>
              </a:rPr>
              <a:t>Our founder</a:t>
            </a:r>
          </a:p>
        </p:txBody>
      </p:sp>
      <p:cxnSp>
        <p:nvCxnSpPr>
          <p:cNvPr id="16" name="Straight Connector 15">
            <a:extLst>
              <a:ext uri="{FF2B5EF4-FFF2-40B4-BE49-F238E27FC236}">
                <a16:creationId xmlns:a16="http://schemas.microsoft.com/office/drawing/2014/main" id="{4BBE68A9-49FA-2342-AA41-7D4AE39B6B3E}"/>
              </a:ext>
            </a:extLst>
          </p:cNvPr>
          <p:cNvCxnSpPr>
            <a:cxnSpLocks/>
          </p:cNvCxnSpPr>
          <p:nvPr/>
        </p:nvCxnSpPr>
        <p:spPr>
          <a:xfrm flipH="1">
            <a:off x="0" y="1392456"/>
            <a:ext cx="3503712" cy="0"/>
          </a:xfrm>
          <a:prstGeom prst="line">
            <a:avLst/>
          </a:prstGeom>
          <a:ln w="28575" cap="rnd">
            <a:solidFill>
              <a:srgbClr val="F4786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65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of Rectangle 10">
            <a:extLst>
              <a:ext uri="{FF2B5EF4-FFF2-40B4-BE49-F238E27FC236}">
                <a16:creationId xmlns:a16="http://schemas.microsoft.com/office/drawing/2014/main" id="{A34DF0F3-5C4E-4BA3-B841-AA0383BCC957}"/>
              </a:ext>
            </a:extLst>
          </p:cNvPr>
          <p:cNvSpPr/>
          <p:nvPr/>
        </p:nvSpPr>
        <p:spPr>
          <a:xfrm flipH="1">
            <a:off x="-58146" y="0"/>
            <a:ext cx="10819759" cy="8937747"/>
          </a:xfrm>
          <a:prstGeom prst="round2DiagRect">
            <a:avLst>
              <a:gd name="adj1" fmla="val 50000"/>
              <a:gd name="adj2" fmla="val 0"/>
            </a:avLst>
          </a:prstGeom>
          <a:solidFill>
            <a:srgbClr val="FAF3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854A648-C54A-4033-A0D6-FE3CFA491BFC}"/>
              </a:ext>
            </a:extLst>
          </p:cNvPr>
          <p:cNvSpPr txBox="1">
            <a:spLocks/>
          </p:cNvSpPr>
          <p:nvPr/>
        </p:nvSpPr>
        <p:spPr>
          <a:xfrm>
            <a:off x="444914" y="179712"/>
            <a:ext cx="9889933" cy="1419941"/>
          </a:xfrm>
          <a:prstGeom prst="rect">
            <a:avLst/>
          </a:prstGeom>
        </p:spPr>
        <p:txBody>
          <a:bodyPr/>
          <a:lstStyle>
            <a:lvl1pPr algn="l" defTabSz="609585" rtl="0" eaLnBrk="1" fontAlgn="base" hangingPunct="1">
              <a:spcBef>
                <a:spcPct val="0"/>
              </a:spcBef>
              <a:spcAft>
                <a:spcPct val="0"/>
              </a:spcAft>
              <a:defRPr sz="3200" b="0" i="0" kern="1200">
                <a:solidFill>
                  <a:srgbClr val="002846"/>
                </a:solidFill>
                <a:latin typeface="Nunito Regular"/>
                <a:ea typeface="ＭＳ Ｐゴシック" charset="0"/>
                <a:cs typeface="Nunito Regular"/>
              </a:defRPr>
            </a:lvl1pPr>
            <a:lvl2pPr algn="ctr" defTabSz="609585" rtl="0" eaLnBrk="1" fontAlgn="base" hangingPunct="1">
              <a:spcBef>
                <a:spcPct val="0"/>
              </a:spcBef>
              <a:spcAft>
                <a:spcPct val="0"/>
              </a:spcAft>
              <a:defRPr sz="3733" b="1">
                <a:solidFill>
                  <a:srgbClr val="570861"/>
                </a:solidFill>
                <a:latin typeface="Arial" charset="0"/>
                <a:ea typeface="ＭＳ Ｐゴシック" charset="0"/>
              </a:defRPr>
            </a:lvl2pPr>
            <a:lvl3pPr algn="ctr" defTabSz="609585" rtl="0" eaLnBrk="1" fontAlgn="base" hangingPunct="1">
              <a:spcBef>
                <a:spcPct val="0"/>
              </a:spcBef>
              <a:spcAft>
                <a:spcPct val="0"/>
              </a:spcAft>
              <a:defRPr sz="3733" b="1">
                <a:solidFill>
                  <a:srgbClr val="570861"/>
                </a:solidFill>
                <a:latin typeface="Arial" charset="0"/>
                <a:ea typeface="ＭＳ Ｐゴシック" charset="0"/>
              </a:defRPr>
            </a:lvl3pPr>
            <a:lvl4pPr algn="ctr" defTabSz="609585" rtl="0" eaLnBrk="1" fontAlgn="base" hangingPunct="1">
              <a:spcBef>
                <a:spcPct val="0"/>
              </a:spcBef>
              <a:spcAft>
                <a:spcPct val="0"/>
              </a:spcAft>
              <a:defRPr sz="3733" b="1">
                <a:solidFill>
                  <a:srgbClr val="570861"/>
                </a:solidFill>
                <a:latin typeface="Arial" charset="0"/>
                <a:ea typeface="ＭＳ Ｐゴシック" charset="0"/>
              </a:defRPr>
            </a:lvl4pPr>
            <a:lvl5pPr algn="ctr" defTabSz="609585" rtl="0" eaLnBrk="1" fontAlgn="base" hangingPunct="1">
              <a:spcBef>
                <a:spcPct val="0"/>
              </a:spcBef>
              <a:spcAft>
                <a:spcPct val="0"/>
              </a:spcAft>
              <a:defRPr sz="3733" b="1">
                <a:solidFill>
                  <a:srgbClr val="570861"/>
                </a:solidFill>
                <a:latin typeface="Arial" charset="0"/>
                <a:ea typeface="ＭＳ Ｐゴシック" charset="0"/>
              </a:defRPr>
            </a:lvl5pPr>
            <a:lvl6pPr marL="609585" algn="ctr" defTabSz="609585" rtl="0" eaLnBrk="1" fontAlgn="base" hangingPunct="1">
              <a:spcBef>
                <a:spcPct val="0"/>
              </a:spcBef>
              <a:spcAft>
                <a:spcPct val="0"/>
              </a:spcAft>
              <a:defRPr sz="3733" b="1">
                <a:solidFill>
                  <a:srgbClr val="570861"/>
                </a:solidFill>
                <a:latin typeface="Arial" charset="0"/>
                <a:ea typeface="ＭＳ Ｐゴシック" charset="0"/>
              </a:defRPr>
            </a:lvl6pPr>
            <a:lvl7pPr marL="1219170" algn="ctr" defTabSz="609585" rtl="0" eaLnBrk="1" fontAlgn="base" hangingPunct="1">
              <a:spcBef>
                <a:spcPct val="0"/>
              </a:spcBef>
              <a:spcAft>
                <a:spcPct val="0"/>
              </a:spcAft>
              <a:defRPr sz="3733" b="1">
                <a:solidFill>
                  <a:srgbClr val="570861"/>
                </a:solidFill>
                <a:latin typeface="Arial" charset="0"/>
                <a:ea typeface="ＭＳ Ｐゴシック" charset="0"/>
              </a:defRPr>
            </a:lvl7pPr>
            <a:lvl8pPr marL="1828754" algn="ctr" defTabSz="609585" rtl="0" eaLnBrk="1" fontAlgn="base" hangingPunct="1">
              <a:spcBef>
                <a:spcPct val="0"/>
              </a:spcBef>
              <a:spcAft>
                <a:spcPct val="0"/>
              </a:spcAft>
              <a:defRPr sz="3733" b="1">
                <a:solidFill>
                  <a:srgbClr val="570861"/>
                </a:solidFill>
                <a:latin typeface="Arial" charset="0"/>
                <a:ea typeface="ＭＳ Ｐゴシック" charset="0"/>
              </a:defRPr>
            </a:lvl8pPr>
            <a:lvl9pPr marL="2438339" algn="ctr" defTabSz="609585" rtl="0" eaLnBrk="1" fontAlgn="base" hangingPunct="1">
              <a:spcBef>
                <a:spcPct val="0"/>
              </a:spcBef>
              <a:spcAft>
                <a:spcPct val="0"/>
              </a:spcAft>
              <a:defRPr sz="3733" b="1">
                <a:solidFill>
                  <a:srgbClr val="570861"/>
                </a:solidFill>
                <a:latin typeface="Arial" charset="0"/>
                <a:ea typeface="ＭＳ Ｐゴシック" charset="0"/>
              </a:defRPr>
            </a:lvl9pPr>
          </a:lstStyle>
          <a:p>
            <a:pPr>
              <a:lnSpc>
                <a:spcPts val="5600"/>
              </a:lnSpc>
            </a:pPr>
            <a:r>
              <a:rPr lang="en-GB" sz="3600" b="1" dirty="0">
                <a:solidFill>
                  <a:srgbClr val="F4786F"/>
                </a:solidFill>
                <a:latin typeface="Museo Sans 500" panose="02000000000000000000" pitchFamily="2" charset="77"/>
              </a:rPr>
              <a:t>FACS</a:t>
            </a:r>
          </a:p>
        </p:txBody>
      </p:sp>
      <p:sp>
        <p:nvSpPr>
          <p:cNvPr id="25" name="Rectangle 24">
            <a:extLst>
              <a:ext uri="{FF2B5EF4-FFF2-40B4-BE49-F238E27FC236}">
                <a16:creationId xmlns:a16="http://schemas.microsoft.com/office/drawing/2014/main" id="{F5FDD14D-2165-4373-90D3-3306C50216E0}"/>
              </a:ext>
            </a:extLst>
          </p:cNvPr>
          <p:cNvSpPr/>
          <p:nvPr/>
        </p:nvSpPr>
        <p:spPr>
          <a:xfrm>
            <a:off x="0" y="6176405"/>
            <a:ext cx="12192000" cy="687491"/>
          </a:xfrm>
          <a:prstGeom prst="rect">
            <a:avLst/>
          </a:prstGeom>
          <a:solidFill>
            <a:srgbClr val="F4786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26" name="TextBox 25">
            <a:extLst>
              <a:ext uri="{FF2B5EF4-FFF2-40B4-BE49-F238E27FC236}">
                <a16:creationId xmlns:a16="http://schemas.microsoft.com/office/drawing/2014/main" id="{66CC603C-1164-4D77-8F7E-B567603BEB30}"/>
              </a:ext>
            </a:extLst>
          </p:cNvPr>
          <p:cNvSpPr txBox="1"/>
          <p:nvPr/>
        </p:nvSpPr>
        <p:spPr>
          <a:xfrm>
            <a:off x="7883145" y="6396986"/>
            <a:ext cx="3819970" cy="246221"/>
          </a:xfrm>
          <a:prstGeom prst="rect">
            <a:avLst/>
          </a:prstGeom>
          <a:noFill/>
        </p:spPr>
        <p:txBody>
          <a:bodyPr wrap="square" rtlCol="0">
            <a:spAutoFit/>
          </a:bodyPr>
          <a:lstStyle/>
          <a:p>
            <a:r>
              <a:rPr lang="en-US" sz="1000" b="0" i="0" spc="300" dirty="0">
                <a:solidFill>
                  <a:schemeClr val="bg1"/>
                </a:solidFill>
                <a:latin typeface="Museo Sans 500" panose="02000000000000000000" pitchFamily="2" charset="77"/>
                <a:cs typeface="Nunito Bold"/>
              </a:rPr>
              <a:t>THE LUCY FAITHFULL FOUNDATION  |  </a:t>
            </a:r>
          </a:p>
        </p:txBody>
      </p:sp>
      <p:sp>
        <p:nvSpPr>
          <p:cNvPr id="27" name="TextBox 26">
            <a:extLst>
              <a:ext uri="{FF2B5EF4-FFF2-40B4-BE49-F238E27FC236}">
                <a16:creationId xmlns:a16="http://schemas.microsoft.com/office/drawing/2014/main" id="{DC272AC4-113F-45B5-918C-1AE38A76CCFB}"/>
              </a:ext>
            </a:extLst>
          </p:cNvPr>
          <p:cNvSpPr txBox="1"/>
          <p:nvPr/>
        </p:nvSpPr>
        <p:spPr>
          <a:xfrm>
            <a:off x="457037" y="6305770"/>
            <a:ext cx="4214258" cy="341119"/>
          </a:xfrm>
          <a:prstGeom prst="rect">
            <a:avLst/>
          </a:prstGeom>
          <a:noFill/>
        </p:spPr>
        <p:txBody>
          <a:bodyPr wrap="square" rtlCol="0">
            <a:spAutoFit/>
          </a:bodyPr>
          <a:lstStyle/>
          <a:p>
            <a:pPr algn="l">
              <a:lnSpc>
                <a:spcPts val="2160"/>
              </a:lnSpc>
              <a:spcAft>
                <a:spcPts val="1800"/>
              </a:spcAft>
            </a:pPr>
            <a:r>
              <a:rPr lang="en-GB" sz="1000" b="0" i="0" spc="300" dirty="0">
                <a:solidFill>
                  <a:schemeClr val="bg1"/>
                </a:solidFill>
                <a:latin typeface="Museo Sans 500" panose="02000000000000000000" pitchFamily="2" charset="77"/>
              </a:rPr>
              <a:t>WORKING TO PROTECT CHILDREN</a:t>
            </a:r>
          </a:p>
        </p:txBody>
      </p:sp>
      <p:sp>
        <p:nvSpPr>
          <p:cNvPr id="30" name="TextBox 29">
            <a:extLst>
              <a:ext uri="{FF2B5EF4-FFF2-40B4-BE49-F238E27FC236}">
                <a16:creationId xmlns:a16="http://schemas.microsoft.com/office/drawing/2014/main" id="{7C03534B-F328-4974-99E6-C295261ACBE6}"/>
              </a:ext>
            </a:extLst>
          </p:cNvPr>
          <p:cNvSpPr txBox="1"/>
          <p:nvPr/>
        </p:nvSpPr>
        <p:spPr>
          <a:xfrm>
            <a:off x="11081446" y="6390836"/>
            <a:ext cx="1181068" cy="246221"/>
          </a:xfrm>
          <a:prstGeom prst="rect">
            <a:avLst/>
          </a:prstGeom>
          <a:noFill/>
        </p:spPr>
        <p:txBody>
          <a:bodyPr wrap="square" rtlCol="0">
            <a:spAutoFit/>
          </a:bodyPr>
          <a:lstStyle/>
          <a:p>
            <a:pPr algn="ctr"/>
            <a:fld id="{083BB737-8739-674A-8144-E079C06832D6}" type="slidenum">
              <a:rPr lang="en-US" sz="1000" b="0" i="0" smtClean="0">
                <a:solidFill>
                  <a:srgbClr val="FFFFFF"/>
                </a:solidFill>
                <a:latin typeface="Museo Sans 500" panose="02000000000000000000" pitchFamily="2" charset="77"/>
              </a:rPr>
              <a:pPr algn="ctr"/>
              <a:t>20</a:t>
            </a:fld>
            <a:endParaRPr lang="en-US" sz="1000" b="0" i="0" dirty="0">
              <a:solidFill>
                <a:srgbClr val="FFFFFF"/>
              </a:solidFill>
              <a:latin typeface="Museo Sans 500" panose="02000000000000000000" pitchFamily="2" charset="77"/>
            </a:endParaRPr>
          </a:p>
        </p:txBody>
      </p:sp>
      <p:cxnSp>
        <p:nvCxnSpPr>
          <p:cNvPr id="31" name="Straight Connector 30">
            <a:extLst>
              <a:ext uri="{FF2B5EF4-FFF2-40B4-BE49-F238E27FC236}">
                <a16:creationId xmlns:a16="http://schemas.microsoft.com/office/drawing/2014/main" id="{8BF479EA-E800-45AE-9272-573F2B26EFD3}"/>
              </a:ext>
            </a:extLst>
          </p:cNvPr>
          <p:cNvCxnSpPr>
            <a:cxnSpLocks/>
          </p:cNvCxnSpPr>
          <p:nvPr/>
        </p:nvCxnSpPr>
        <p:spPr>
          <a:xfrm flipH="1">
            <a:off x="-1164046" y="1040732"/>
            <a:ext cx="4316820" cy="0"/>
          </a:xfrm>
          <a:prstGeom prst="line">
            <a:avLst/>
          </a:prstGeom>
          <a:ln w="28575" cap="rnd">
            <a:solidFill>
              <a:srgbClr val="F4786F"/>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
            <a:extLst>
              <a:ext uri="{FF2B5EF4-FFF2-40B4-BE49-F238E27FC236}">
                <a16:creationId xmlns:a16="http://schemas.microsoft.com/office/drawing/2014/main" id="{13367917-CF21-4543-997A-CA9776C78EBB}"/>
              </a:ext>
            </a:extLst>
          </p:cNvPr>
          <p:cNvSpPr txBox="1">
            <a:spLocks noChangeArrowheads="1"/>
          </p:cNvSpPr>
          <p:nvPr/>
        </p:nvSpPr>
        <p:spPr>
          <a:xfrm>
            <a:off x="436098" y="1481138"/>
            <a:ext cx="9777412" cy="4525962"/>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lnSpc>
                <a:spcPct val="90000"/>
              </a:lnSpc>
              <a:spcAft>
                <a:spcPts val="3600"/>
              </a:spcAft>
              <a:buFont typeface="Arial" panose="020B0604020202020204" pitchFamily="34" charset="0"/>
              <a:buChar char="•"/>
            </a:pPr>
            <a:r>
              <a:rPr lang="en-GB" altLang="en-US" sz="2800" dirty="0">
                <a:solidFill>
                  <a:srgbClr val="4C85A1"/>
                </a:solidFill>
                <a:latin typeface="Museo Sans 500" panose="02000000000000000000"/>
                <a:ea typeface="+mn-ea"/>
                <a:cs typeface="Tahoma" panose="020B0604030504040204" pitchFamily="34" charset="0"/>
              </a:rPr>
              <a:t>Offers a way of correlating known information about a person</a:t>
            </a:r>
          </a:p>
          <a:p>
            <a:pPr marL="342900" indent="-342900">
              <a:lnSpc>
                <a:spcPct val="90000"/>
              </a:lnSpc>
              <a:spcAft>
                <a:spcPts val="3600"/>
              </a:spcAft>
              <a:buFont typeface="Arial" panose="020B0604020202020204" pitchFamily="34" charset="0"/>
              <a:buChar char="•"/>
            </a:pPr>
            <a:r>
              <a:rPr lang="en-GB" altLang="en-US" sz="2800" dirty="0">
                <a:solidFill>
                  <a:srgbClr val="4C85A1"/>
                </a:solidFill>
                <a:latin typeface="Museo Sans 500" panose="02000000000000000000"/>
                <a:ea typeface="+mn-ea"/>
                <a:cs typeface="Tahoma" panose="020B0604030504040204" pitchFamily="34" charset="0"/>
              </a:rPr>
              <a:t>A way of clarifying thinking and concerns</a:t>
            </a:r>
          </a:p>
          <a:p>
            <a:pPr marL="342900" indent="-342900">
              <a:lnSpc>
                <a:spcPct val="90000"/>
              </a:lnSpc>
              <a:spcAft>
                <a:spcPts val="3600"/>
              </a:spcAft>
              <a:buFont typeface="Arial" panose="020B0604020202020204" pitchFamily="34" charset="0"/>
              <a:buChar char="•"/>
            </a:pPr>
            <a:r>
              <a:rPr lang="en-GB" altLang="en-US" sz="2800" dirty="0">
                <a:solidFill>
                  <a:srgbClr val="4C85A1"/>
                </a:solidFill>
                <a:latin typeface="Museo Sans 500" panose="02000000000000000000"/>
                <a:ea typeface="+mn-ea"/>
                <a:cs typeface="Tahoma" panose="020B0604030504040204" pitchFamily="34" charset="0"/>
              </a:rPr>
              <a:t>A way of crystallizing arguments and avoiding prejudice</a:t>
            </a:r>
          </a:p>
          <a:p>
            <a:pPr marL="342900" indent="-342900">
              <a:lnSpc>
                <a:spcPct val="90000"/>
              </a:lnSpc>
              <a:spcAft>
                <a:spcPts val="3600"/>
              </a:spcAft>
              <a:buFont typeface="Arial" panose="020B0604020202020204" pitchFamily="34" charset="0"/>
              <a:buChar char="•"/>
            </a:pPr>
            <a:r>
              <a:rPr lang="en-GB" altLang="en-US" sz="2800" dirty="0">
                <a:solidFill>
                  <a:srgbClr val="4C85A1"/>
                </a:solidFill>
                <a:latin typeface="Museo Sans 500" panose="02000000000000000000"/>
                <a:ea typeface="+mn-ea"/>
                <a:cs typeface="Tahoma" panose="020B0604030504040204" pitchFamily="34" charset="0"/>
              </a:rPr>
              <a:t>Helps us to make defensible decisions</a:t>
            </a:r>
          </a:p>
          <a:p>
            <a:pPr marL="342900" indent="-342900">
              <a:lnSpc>
                <a:spcPct val="90000"/>
              </a:lnSpc>
              <a:spcAft>
                <a:spcPts val="3600"/>
              </a:spcAft>
              <a:buFont typeface="Arial" panose="020B0604020202020204" pitchFamily="34" charset="0"/>
              <a:buChar char="•"/>
            </a:pPr>
            <a:r>
              <a:rPr lang="en-GB" altLang="en-US" sz="2800" dirty="0">
                <a:solidFill>
                  <a:srgbClr val="4C85A1"/>
                </a:solidFill>
                <a:latin typeface="Museo Sans 500" panose="02000000000000000000"/>
                <a:ea typeface="+mn-ea"/>
                <a:cs typeface="Tahoma" panose="020B0604030504040204" pitchFamily="34" charset="0"/>
              </a:rPr>
              <a:t>Can be referred to as ‘based on research by D Thornton’</a:t>
            </a:r>
          </a:p>
          <a:p>
            <a:pPr>
              <a:lnSpc>
                <a:spcPct val="90000"/>
              </a:lnSpc>
            </a:pPr>
            <a:endParaRPr lang="en-GB" altLang="en-US" dirty="0"/>
          </a:p>
        </p:txBody>
      </p:sp>
    </p:spTree>
    <p:extLst>
      <p:ext uri="{BB962C8B-B14F-4D97-AF65-F5344CB8AC3E}">
        <p14:creationId xmlns:p14="http://schemas.microsoft.com/office/powerpoint/2010/main" val="254511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raphic 12">
            <a:extLst>
              <a:ext uri="{FF2B5EF4-FFF2-40B4-BE49-F238E27FC236}">
                <a16:creationId xmlns:a16="http://schemas.microsoft.com/office/drawing/2014/main" id="{8C8C7297-68C5-EB4F-B0FE-F95D57D27096}"/>
              </a:ext>
            </a:extLst>
          </p:cNvPr>
          <p:cNvSpPr/>
          <p:nvPr/>
        </p:nvSpPr>
        <p:spPr>
          <a:xfrm rot="554017" flipH="1">
            <a:off x="-498039" y="-178892"/>
            <a:ext cx="11664986" cy="7624866"/>
          </a:xfrm>
          <a:custGeom>
            <a:avLst/>
            <a:gdLst>
              <a:gd name="connsiteX0" fmla="*/ 12243569 w 12243569"/>
              <a:gd name="connsiteY0" fmla="*/ 7796762 h 7796761"/>
              <a:gd name="connsiteX1" fmla="*/ 12243569 w 12243569"/>
              <a:gd name="connsiteY1" fmla="*/ 165512 h 7796761"/>
              <a:gd name="connsiteX2" fmla="*/ 9999546 w 12243569"/>
              <a:gd name="connsiteY2" fmla="*/ 701217 h 7796761"/>
              <a:gd name="connsiteX3" fmla="*/ 5909694 w 12243569"/>
              <a:gd name="connsiteY3" fmla="*/ 730683 h 7796761"/>
              <a:gd name="connsiteX4" fmla="*/ 4621448 w 12243569"/>
              <a:gd name="connsiteY4" fmla="*/ 1530616 h 7796761"/>
              <a:gd name="connsiteX5" fmla="*/ 4377163 w 12243569"/>
              <a:gd name="connsiteY5" fmla="*/ 3969061 h 7796761"/>
              <a:gd name="connsiteX6" fmla="*/ 178314 w 12243569"/>
              <a:gd name="connsiteY6" fmla="*/ 6778489 h 7796761"/>
              <a:gd name="connsiteX7" fmla="*/ 27142 w 12243569"/>
              <a:gd name="connsiteY7" fmla="*/ 7796762 h 7796761"/>
              <a:gd name="connsiteX8" fmla="*/ 12243569 w 12243569"/>
              <a:gd name="connsiteY8" fmla="*/ 7796762 h 779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3569" h="7796761">
                <a:moveTo>
                  <a:pt x="12243569" y="7796762"/>
                </a:moveTo>
                <a:lnTo>
                  <a:pt x="12243569" y="165512"/>
                </a:lnTo>
                <a:cubicBezTo>
                  <a:pt x="11693107" y="11902"/>
                  <a:pt x="11213849" y="-288073"/>
                  <a:pt x="9999546" y="701217"/>
                </a:cubicBezTo>
                <a:cubicBezTo>
                  <a:pt x="8716777" y="1746057"/>
                  <a:pt x="6928460" y="788649"/>
                  <a:pt x="5909694" y="730683"/>
                </a:cubicBezTo>
                <a:cubicBezTo>
                  <a:pt x="5314318" y="696869"/>
                  <a:pt x="4861898" y="990082"/>
                  <a:pt x="4621448" y="1530616"/>
                </a:cubicBezTo>
                <a:cubicBezTo>
                  <a:pt x="4304864" y="2243600"/>
                  <a:pt x="4628021" y="3404373"/>
                  <a:pt x="4377163" y="3969061"/>
                </a:cubicBezTo>
                <a:cubicBezTo>
                  <a:pt x="3798219" y="5272817"/>
                  <a:pt x="950604" y="5037571"/>
                  <a:pt x="178314" y="6778489"/>
                </a:cubicBezTo>
                <a:cubicBezTo>
                  <a:pt x="5233" y="7167828"/>
                  <a:pt x="-34203" y="7505964"/>
                  <a:pt x="27142" y="7796762"/>
                </a:cubicBezTo>
                <a:lnTo>
                  <a:pt x="12243569" y="7796762"/>
                </a:lnTo>
                <a:close/>
              </a:path>
            </a:pathLst>
          </a:custGeom>
          <a:solidFill>
            <a:srgbClr val="F5F2FE">
              <a:alpha val="60000"/>
            </a:srgbClr>
          </a:solidFill>
          <a:ln w="2678" cap="flat">
            <a:noFill/>
            <a:prstDash val="solid"/>
            <a:miter/>
          </a:ln>
        </p:spPr>
        <p:txBody>
          <a:bodyPr rtlCol="0" anchor="ctr"/>
          <a:lstStyle/>
          <a:p>
            <a:endParaRPr lang="en-US"/>
          </a:p>
        </p:txBody>
      </p:sp>
      <p:sp>
        <p:nvSpPr>
          <p:cNvPr id="14338" name="Rectangle 2">
            <a:extLst>
              <a:ext uri="{FF2B5EF4-FFF2-40B4-BE49-F238E27FC236}">
                <a16:creationId xmlns:a16="http://schemas.microsoft.com/office/drawing/2014/main" id="{5FE36DF0-F752-4AE0-A48A-86810C35719D}"/>
              </a:ext>
            </a:extLst>
          </p:cNvPr>
          <p:cNvSpPr>
            <a:spLocks noGrp="1" noChangeArrowheads="1"/>
          </p:cNvSpPr>
          <p:nvPr>
            <p:ph type="title"/>
          </p:nvPr>
        </p:nvSpPr>
        <p:spPr>
          <a:xfrm>
            <a:off x="457037" y="261489"/>
            <a:ext cx="12192000" cy="907947"/>
          </a:xfrm>
        </p:spPr>
        <p:txBody>
          <a:bodyPr anchor="t">
            <a:normAutofit/>
          </a:bodyPr>
          <a:lstStyle/>
          <a:p>
            <a:pPr eaLnBrk="1" hangingPunct="1">
              <a:lnSpc>
                <a:spcPct val="100000"/>
              </a:lnSpc>
            </a:pPr>
            <a:r>
              <a:rPr lang="en-AU" altLang="en-US" sz="3600" b="1" dirty="0">
                <a:solidFill>
                  <a:srgbClr val="F4786F"/>
                </a:solidFill>
                <a:latin typeface="Museo Sans 500" panose="02000000000000000000" pitchFamily="2" charset="77"/>
              </a:rPr>
              <a:t>Overview of FACS</a:t>
            </a:r>
          </a:p>
        </p:txBody>
      </p:sp>
      <p:sp>
        <p:nvSpPr>
          <p:cNvPr id="4" name="Rectangle 3">
            <a:extLst>
              <a:ext uri="{FF2B5EF4-FFF2-40B4-BE49-F238E27FC236}">
                <a16:creationId xmlns:a16="http://schemas.microsoft.com/office/drawing/2014/main" id="{1515B5AE-805B-1F4D-A629-C8C8B4F86F86}"/>
              </a:ext>
            </a:extLst>
          </p:cNvPr>
          <p:cNvSpPr/>
          <p:nvPr/>
        </p:nvSpPr>
        <p:spPr>
          <a:xfrm>
            <a:off x="0" y="6176405"/>
            <a:ext cx="12192000" cy="687491"/>
          </a:xfrm>
          <a:prstGeom prst="rect">
            <a:avLst/>
          </a:prstGeom>
          <a:solidFill>
            <a:srgbClr val="F4786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DAB631C2-EB3D-4B4A-A095-17F74DC07816}"/>
              </a:ext>
            </a:extLst>
          </p:cNvPr>
          <p:cNvSpPr txBox="1"/>
          <p:nvPr/>
        </p:nvSpPr>
        <p:spPr>
          <a:xfrm>
            <a:off x="11081446" y="6390836"/>
            <a:ext cx="1181068" cy="246221"/>
          </a:xfrm>
          <a:prstGeom prst="rect">
            <a:avLst/>
          </a:prstGeom>
          <a:noFill/>
        </p:spPr>
        <p:txBody>
          <a:bodyPr wrap="square" rtlCol="0">
            <a:spAutoFit/>
          </a:bodyPr>
          <a:lstStyle/>
          <a:p>
            <a:pPr algn="ctr"/>
            <a:fld id="{083BB737-8739-674A-8144-E079C06832D6}" type="slidenum">
              <a:rPr lang="en-US" sz="1000" b="0" i="0" smtClean="0">
                <a:solidFill>
                  <a:srgbClr val="FFFFFF"/>
                </a:solidFill>
                <a:latin typeface="Museo Sans 500" panose="02000000000000000000" pitchFamily="2" charset="77"/>
              </a:rPr>
              <a:pPr algn="ctr"/>
              <a:t>21</a:t>
            </a:fld>
            <a:endParaRPr lang="en-US" sz="1000" b="0" i="0" dirty="0">
              <a:solidFill>
                <a:srgbClr val="FFFFFF"/>
              </a:solidFill>
              <a:latin typeface="Museo Sans 500" panose="02000000000000000000" pitchFamily="2" charset="77"/>
            </a:endParaRPr>
          </a:p>
        </p:txBody>
      </p:sp>
      <p:sp>
        <p:nvSpPr>
          <p:cNvPr id="6" name="TextBox 5">
            <a:extLst>
              <a:ext uri="{FF2B5EF4-FFF2-40B4-BE49-F238E27FC236}">
                <a16:creationId xmlns:a16="http://schemas.microsoft.com/office/drawing/2014/main" id="{3DD8A999-DBA2-BE4B-B49A-46BBC68A3404}"/>
              </a:ext>
            </a:extLst>
          </p:cNvPr>
          <p:cNvSpPr txBox="1"/>
          <p:nvPr/>
        </p:nvSpPr>
        <p:spPr>
          <a:xfrm>
            <a:off x="7883145" y="6396986"/>
            <a:ext cx="3819970" cy="246221"/>
          </a:xfrm>
          <a:prstGeom prst="rect">
            <a:avLst/>
          </a:prstGeom>
          <a:noFill/>
        </p:spPr>
        <p:txBody>
          <a:bodyPr wrap="square" rtlCol="0">
            <a:spAutoFit/>
          </a:bodyPr>
          <a:lstStyle/>
          <a:p>
            <a:r>
              <a:rPr lang="en-US" sz="1000" b="0" i="0" spc="300" dirty="0">
                <a:solidFill>
                  <a:schemeClr val="bg1"/>
                </a:solidFill>
                <a:latin typeface="Museo Sans 500" panose="02000000000000000000" pitchFamily="2" charset="77"/>
                <a:cs typeface="Nunito Bold"/>
              </a:rPr>
              <a:t>THE LUCY FAITHFULL FOUNDATION  |  </a:t>
            </a:r>
          </a:p>
        </p:txBody>
      </p:sp>
      <p:sp>
        <p:nvSpPr>
          <p:cNvPr id="7" name="TextBox 6">
            <a:extLst>
              <a:ext uri="{FF2B5EF4-FFF2-40B4-BE49-F238E27FC236}">
                <a16:creationId xmlns:a16="http://schemas.microsoft.com/office/drawing/2014/main" id="{9341E16B-5B75-3F46-ABB0-C8A217F7C6B2}"/>
              </a:ext>
            </a:extLst>
          </p:cNvPr>
          <p:cNvSpPr txBox="1"/>
          <p:nvPr/>
        </p:nvSpPr>
        <p:spPr>
          <a:xfrm>
            <a:off x="457037" y="6305770"/>
            <a:ext cx="4214258" cy="341119"/>
          </a:xfrm>
          <a:prstGeom prst="rect">
            <a:avLst/>
          </a:prstGeom>
          <a:noFill/>
        </p:spPr>
        <p:txBody>
          <a:bodyPr wrap="square" rtlCol="0">
            <a:spAutoFit/>
          </a:bodyPr>
          <a:lstStyle/>
          <a:p>
            <a:pPr algn="l">
              <a:lnSpc>
                <a:spcPts val="2160"/>
              </a:lnSpc>
              <a:spcAft>
                <a:spcPts val="1800"/>
              </a:spcAft>
            </a:pPr>
            <a:r>
              <a:rPr lang="en-GB" sz="1000" b="0" i="0" spc="300" dirty="0">
                <a:solidFill>
                  <a:schemeClr val="bg1"/>
                </a:solidFill>
                <a:latin typeface="Museo Sans 500" panose="02000000000000000000" pitchFamily="2" charset="77"/>
              </a:rPr>
              <a:t>WORKING TO PROTECT CHILDREN</a:t>
            </a:r>
          </a:p>
        </p:txBody>
      </p:sp>
      <p:grpSp>
        <p:nvGrpSpPr>
          <p:cNvPr id="20" name="Group 19">
            <a:extLst>
              <a:ext uri="{FF2B5EF4-FFF2-40B4-BE49-F238E27FC236}">
                <a16:creationId xmlns:a16="http://schemas.microsoft.com/office/drawing/2014/main" id="{29322609-DCF0-F248-BEC0-4FB456F7EFDF}"/>
              </a:ext>
            </a:extLst>
          </p:cNvPr>
          <p:cNvGrpSpPr/>
          <p:nvPr/>
        </p:nvGrpSpPr>
        <p:grpSpPr>
          <a:xfrm>
            <a:off x="1966566" y="1286957"/>
            <a:ext cx="5191804" cy="3675425"/>
            <a:chOff x="1495968" y="2356986"/>
            <a:chExt cx="5191804" cy="3359734"/>
          </a:xfrm>
        </p:grpSpPr>
        <p:sp>
          <p:nvSpPr>
            <p:cNvPr id="2" name="Rectangle 1">
              <a:extLst>
                <a:ext uri="{FF2B5EF4-FFF2-40B4-BE49-F238E27FC236}">
                  <a16:creationId xmlns:a16="http://schemas.microsoft.com/office/drawing/2014/main" id="{66B946BD-341E-D646-9238-50E0CA384547}"/>
                </a:ext>
              </a:extLst>
            </p:cNvPr>
            <p:cNvSpPr/>
            <p:nvPr/>
          </p:nvSpPr>
          <p:spPr>
            <a:xfrm>
              <a:off x="1528897" y="2591577"/>
              <a:ext cx="2314800" cy="1350437"/>
            </a:xfrm>
            <a:prstGeom prst="rect">
              <a:avLst/>
            </a:prstGeom>
          </p:spPr>
          <p:txBody>
            <a:bodyPr wrap="square">
              <a:spAutoFit/>
            </a:bodyPr>
            <a:lstStyle/>
            <a:p>
              <a:pPr>
                <a:defRPr/>
              </a:pPr>
              <a:r>
                <a:rPr lang="en-GB" dirty="0">
                  <a:solidFill>
                    <a:srgbClr val="002432"/>
                  </a:solidFill>
                  <a:latin typeface="Museo Sans 300" panose="02000000000000000000" pitchFamily="2" charset="77"/>
                </a:rPr>
                <a:t>Part A – Indications of risk of trying to commit offences against same or new victims</a:t>
              </a:r>
            </a:p>
          </p:txBody>
        </p:sp>
        <p:sp>
          <p:nvSpPr>
            <p:cNvPr id="3" name="Rectangle 2">
              <a:extLst>
                <a:ext uri="{FF2B5EF4-FFF2-40B4-BE49-F238E27FC236}">
                  <a16:creationId xmlns:a16="http://schemas.microsoft.com/office/drawing/2014/main" id="{1B84204F-8BDA-E04F-AE05-6265E7E1AC51}"/>
                </a:ext>
              </a:extLst>
            </p:cNvPr>
            <p:cNvSpPr/>
            <p:nvPr/>
          </p:nvSpPr>
          <p:spPr>
            <a:xfrm>
              <a:off x="1564641" y="4367281"/>
              <a:ext cx="2314800" cy="590816"/>
            </a:xfrm>
            <a:prstGeom prst="rect">
              <a:avLst/>
            </a:prstGeom>
          </p:spPr>
          <p:txBody>
            <a:bodyPr wrap="square">
              <a:spAutoFit/>
            </a:bodyPr>
            <a:lstStyle/>
            <a:p>
              <a:pPr>
                <a:defRPr/>
              </a:pPr>
              <a:r>
                <a:rPr lang="en-GB" dirty="0">
                  <a:solidFill>
                    <a:srgbClr val="002432"/>
                  </a:solidFill>
                  <a:latin typeface="Museo Sans 300" panose="02000000000000000000" pitchFamily="2" charset="77"/>
                </a:rPr>
                <a:t>Part C – Child vulnerability factors</a:t>
              </a:r>
            </a:p>
          </p:txBody>
        </p:sp>
        <p:sp>
          <p:nvSpPr>
            <p:cNvPr id="9" name="Rectangle 8">
              <a:extLst>
                <a:ext uri="{FF2B5EF4-FFF2-40B4-BE49-F238E27FC236}">
                  <a16:creationId xmlns:a16="http://schemas.microsoft.com/office/drawing/2014/main" id="{F2913577-EA87-7D4F-883C-0FF20839FA54}"/>
                </a:ext>
              </a:extLst>
            </p:cNvPr>
            <p:cNvSpPr/>
            <p:nvPr/>
          </p:nvSpPr>
          <p:spPr>
            <a:xfrm>
              <a:off x="4194728" y="4366110"/>
              <a:ext cx="2441973" cy="1350437"/>
            </a:xfrm>
            <a:prstGeom prst="rect">
              <a:avLst/>
            </a:prstGeom>
          </p:spPr>
          <p:txBody>
            <a:bodyPr wrap="square">
              <a:spAutoFit/>
            </a:bodyPr>
            <a:lstStyle/>
            <a:p>
              <a:pPr>
                <a:defRPr/>
              </a:pPr>
              <a:r>
                <a:rPr lang="en-GB" dirty="0">
                  <a:solidFill>
                    <a:srgbClr val="002432"/>
                  </a:solidFill>
                  <a:latin typeface="Museo Sans 300" panose="02000000000000000000" pitchFamily="2" charset="77"/>
                </a:rPr>
                <a:t>Part D – Indications of possible reduction in risk following participation in sex offender treatment</a:t>
              </a:r>
            </a:p>
          </p:txBody>
        </p:sp>
        <p:sp>
          <p:nvSpPr>
            <p:cNvPr id="10" name="Rectangle 9">
              <a:extLst>
                <a:ext uri="{FF2B5EF4-FFF2-40B4-BE49-F238E27FC236}">
                  <a16:creationId xmlns:a16="http://schemas.microsoft.com/office/drawing/2014/main" id="{65211F08-27E8-3842-A5E0-1C0E3E383625}"/>
                </a:ext>
              </a:extLst>
            </p:cNvPr>
            <p:cNvSpPr/>
            <p:nvPr/>
          </p:nvSpPr>
          <p:spPr>
            <a:xfrm>
              <a:off x="4194728" y="2591577"/>
              <a:ext cx="2493044" cy="1097230"/>
            </a:xfrm>
            <a:prstGeom prst="rect">
              <a:avLst/>
            </a:prstGeom>
          </p:spPr>
          <p:txBody>
            <a:bodyPr wrap="square">
              <a:spAutoFit/>
            </a:bodyPr>
            <a:lstStyle/>
            <a:p>
              <a:pPr>
                <a:defRPr/>
              </a:pPr>
              <a:r>
                <a:rPr lang="en-GB" dirty="0">
                  <a:solidFill>
                    <a:srgbClr val="002432"/>
                  </a:solidFill>
                  <a:latin typeface="Museo Sans 500" panose="02000000000000000000" pitchFamily="2" charset="77"/>
                </a:rPr>
                <a:t>Part B – Factors indicating power to create the opportunity to abuse</a:t>
              </a:r>
            </a:p>
          </p:txBody>
        </p:sp>
        <p:cxnSp>
          <p:nvCxnSpPr>
            <p:cNvPr id="15" name="Straight Connector 14">
              <a:extLst>
                <a:ext uri="{FF2B5EF4-FFF2-40B4-BE49-F238E27FC236}">
                  <a16:creationId xmlns:a16="http://schemas.microsoft.com/office/drawing/2014/main" id="{2930F5C5-2B2F-A243-93A5-B2C7FD79FD41}"/>
                </a:ext>
              </a:extLst>
            </p:cNvPr>
            <p:cNvCxnSpPr>
              <a:cxnSpLocks/>
            </p:cNvCxnSpPr>
            <p:nvPr/>
          </p:nvCxnSpPr>
          <p:spPr>
            <a:xfrm>
              <a:off x="3994864" y="2356986"/>
              <a:ext cx="0" cy="1425010"/>
            </a:xfrm>
            <a:prstGeom prst="line">
              <a:avLst/>
            </a:prstGeom>
            <a:ln w="28575" cap="rnd">
              <a:solidFill>
                <a:srgbClr val="4B3DB4"/>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E85E71-A18E-464A-9D5D-B0F54429D264}"/>
                </a:ext>
              </a:extLst>
            </p:cNvPr>
            <p:cNvCxnSpPr>
              <a:cxnSpLocks/>
            </p:cNvCxnSpPr>
            <p:nvPr/>
          </p:nvCxnSpPr>
          <p:spPr>
            <a:xfrm flipH="1">
              <a:off x="1495968" y="4064914"/>
              <a:ext cx="2241126" cy="0"/>
            </a:xfrm>
            <a:prstGeom prst="line">
              <a:avLst/>
            </a:prstGeom>
            <a:ln w="28575" cap="rnd">
              <a:solidFill>
                <a:srgbClr val="4B3DB4"/>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D181EEA-9F19-784F-8A1D-245127806002}"/>
                </a:ext>
              </a:extLst>
            </p:cNvPr>
            <p:cNvCxnSpPr>
              <a:cxnSpLocks/>
            </p:cNvCxnSpPr>
            <p:nvPr/>
          </p:nvCxnSpPr>
          <p:spPr>
            <a:xfrm>
              <a:off x="3985328" y="4291710"/>
              <a:ext cx="0" cy="1425010"/>
            </a:xfrm>
            <a:prstGeom prst="line">
              <a:avLst/>
            </a:prstGeom>
            <a:ln w="28575" cap="rnd">
              <a:solidFill>
                <a:srgbClr val="4B3DB4"/>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114D55-D7F9-9641-872A-BE519B4327F8}"/>
                </a:ext>
              </a:extLst>
            </p:cNvPr>
            <p:cNvCxnSpPr>
              <a:cxnSpLocks/>
            </p:cNvCxnSpPr>
            <p:nvPr/>
          </p:nvCxnSpPr>
          <p:spPr>
            <a:xfrm flipH="1">
              <a:off x="4243100" y="4064914"/>
              <a:ext cx="2241126" cy="0"/>
            </a:xfrm>
            <a:prstGeom prst="line">
              <a:avLst/>
            </a:prstGeom>
            <a:ln w="28575" cap="rnd">
              <a:solidFill>
                <a:srgbClr val="4B3DB4"/>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A07C55B0-3D9F-E343-8E30-149DD775831E}"/>
              </a:ext>
            </a:extLst>
          </p:cNvPr>
          <p:cNvCxnSpPr>
            <a:cxnSpLocks/>
          </p:cNvCxnSpPr>
          <p:nvPr/>
        </p:nvCxnSpPr>
        <p:spPr>
          <a:xfrm flipH="1">
            <a:off x="-338075" y="1409732"/>
            <a:ext cx="2945218" cy="0"/>
          </a:xfrm>
          <a:prstGeom prst="line">
            <a:avLst/>
          </a:prstGeom>
          <a:ln w="28575" cap="rnd">
            <a:solidFill>
              <a:srgbClr val="F4786F"/>
            </a:solidFill>
            <a:prstDash val="sysDot"/>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BFA69271-4F10-4B26-AD1C-5F54CB230DF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732" t="11040" r="16521" b="11270"/>
          <a:stretch/>
        </p:blipFill>
        <p:spPr>
          <a:xfrm>
            <a:off x="6790405" y="46695"/>
            <a:ext cx="9098412" cy="6378180"/>
          </a:xfrm>
          <a:prstGeom prst="rect">
            <a:avLst/>
          </a:prstGeom>
        </p:spPr>
      </p:pic>
    </p:spTree>
    <p:extLst>
      <p:ext uri="{BB962C8B-B14F-4D97-AF65-F5344CB8AC3E}">
        <p14:creationId xmlns:p14="http://schemas.microsoft.com/office/powerpoint/2010/main" val="260803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301658" y="0"/>
            <a:ext cx="9175717" cy="993913"/>
          </a:xfrm>
        </p:spPr>
        <p:txBody>
          <a:bodyPr/>
          <a:lstStyle/>
          <a:p>
            <a:r>
              <a:rPr lang="en-GB" altLang="en-US" sz="3600" dirty="0">
                <a:solidFill>
                  <a:srgbClr val="F4786F"/>
                </a:solidFill>
                <a:latin typeface="Museo Sans 500" panose="02000000000000000000" pitchFamily="2" charset="77"/>
              </a:rPr>
              <a:t>FACS Part A: Risk Indicators</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4" name="Content Placeholder 5">
            <a:extLst>
              <a:ext uri="{FF2B5EF4-FFF2-40B4-BE49-F238E27FC236}">
                <a16:creationId xmlns:a16="http://schemas.microsoft.com/office/drawing/2014/main" id="{573729EE-960D-4A48-A9C7-6D604F29FEF7}"/>
              </a:ext>
            </a:extLst>
          </p:cNvPr>
          <p:cNvSpPr txBox="1">
            <a:spLocks/>
          </p:cNvSpPr>
          <p:nvPr/>
        </p:nvSpPr>
        <p:spPr>
          <a:xfrm>
            <a:off x="160256" y="744718"/>
            <a:ext cx="12031744" cy="5722070"/>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50000"/>
              </a:lnSpc>
              <a:spcBef>
                <a:spcPts val="0"/>
              </a:spcBef>
              <a:spcAft>
                <a:spcPts val="0"/>
              </a:spcAft>
            </a:pPr>
            <a:r>
              <a:rPr lang="en-GB" sz="1800" dirty="0">
                <a:solidFill>
                  <a:srgbClr val="4C85A1"/>
                </a:solidFill>
              </a:rPr>
              <a:t>1:</a:t>
            </a:r>
            <a:r>
              <a:rPr lang="en-GB" sz="1800" b="1" dirty="0">
                <a:solidFill>
                  <a:srgbClr val="4C85A1"/>
                </a:solidFill>
              </a:rPr>
              <a:t> 3 + victims? </a:t>
            </a:r>
            <a:r>
              <a:rPr lang="en-GB" sz="1800" dirty="0">
                <a:solidFill>
                  <a:srgbClr val="4C85A1"/>
                </a:solidFill>
              </a:rPr>
              <a:t>(age under 16)</a:t>
            </a:r>
          </a:p>
          <a:p>
            <a:pPr>
              <a:lnSpc>
                <a:spcPct val="150000"/>
              </a:lnSpc>
              <a:spcBef>
                <a:spcPts val="0"/>
              </a:spcBef>
              <a:spcAft>
                <a:spcPts val="0"/>
              </a:spcAft>
            </a:pPr>
            <a:r>
              <a:rPr lang="en-GB" sz="1800" dirty="0">
                <a:solidFill>
                  <a:srgbClr val="4C85A1"/>
                </a:solidFill>
              </a:rPr>
              <a:t>2: </a:t>
            </a:r>
            <a:r>
              <a:rPr lang="en-GB" sz="1800" b="1" dirty="0">
                <a:solidFill>
                  <a:srgbClr val="4C85A1"/>
                </a:solidFill>
              </a:rPr>
              <a:t>Any extra-familial victims?</a:t>
            </a: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3: </a:t>
            </a:r>
            <a:r>
              <a:rPr lang="en-GB" sz="1800" b="1" dirty="0">
                <a:solidFill>
                  <a:srgbClr val="4C85A1"/>
                </a:solidFill>
              </a:rPr>
              <a:t>Young (18 to 25)? </a:t>
            </a:r>
            <a:r>
              <a:rPr lang="en-GB" sz="1800" dirty="0">
                <a:solidFill>
                  <a:srgbClr val="4C85A1"/>
                </a:solidFill>
              </a:rPr>
              <a:t>This is the age he will be when he next has the opportunity to offend</a:t>
            </a: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4: </a:t>
            </a:r>
            <a:r>
              <a:rPr lang="en-GB" sz="1800" b="1" dirty="0">
                <a:solidFill>
                  <a:srgbClr val="4C85A1"/>
                </a:solidFill>
              </a:rPr>
              <a:t>Criminal (non-sexual offences)?</a:t>
            </a: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5. </a:t>
            </a:r>
            <a:r>
              <a:rPr lang="en-GB" sz="1800" b="1" dirty="0">
                <a:solidFill>
                  <a:srgbClr val="4C85A1"/>
                </a:solidFill>
              </a:rPr>
              <a:t>Lack of enduring adult relationship? </a:t>
            </a:r>
            <a:r>
              <a:rPr lang="en-GB" sz="1800" dirty="0">
                <a:solidFill>
                  <a:srgbClr val="4C85A1"/>
                </a:solidFill>
              </a:rPr>
              <a:t>2 years or more with an adult</a:t>
            </a: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6. </a:t>
            </a:r>
            <a:r>
              <a:rPr lang="en-GB" sz="1800" b="1" dirty="0">
                <a:solidFill>
                  <a:srgbClr val="4C85A1"/>
                </a:solidFill>
              </a:rPr>
              <a:t>Violent (convictable) - </a:t>
            </a:r>
            <a:r>
              <a:rPr lang="en-GB" sz="1800" dirty="0">
                <a:solidFill>
                  <a:srgbClr val="4C85A1"/>
                </a:solidFill>
              </a:rPr>
              <a:t>Are there allegations of non-sexual assaults sufficiently severe they could result in a criminal conviction for violence?</a:t>
            </a:r>
            <a:endParaRPr lang="en-GB" sz="1800" b="1" dirty="0">
              <a:solidFill>
                <a:srgbClr val="4C85A1"/>
              </a:solidFill>
            </a:endParaRP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7. </a:t>
            </a:r>
            <a:r>
              <a:rPr lang="en-GB" sz="1800" b="1" dirty="0">
                <a:solidFill>
                  <a:srgbClr val="4C85A1"/>
                </a:solidFill>
              </a:rPr>
              <a:t>Distortions</a:t>
            </a:r>
            <a:r>
              <a:rPr lang="en-GB" sz="1800" dirty="0">
                <a:solidFill>
                  <a:srgbClr val="4C85A1"/>
                </a:solidFill>
              </a:rPr>
              <a:t> - does the offender express beliefs of the kind that might be used to “give permission” for the sexual abuse of children?</a:t>
            </a: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8.</a:t>
            </a:r>
            <a:r>
              <a:rPr lang="en-GB" altLang="en-US" sz="1800" b="1" dirty="0">
                <a:solidFill>
                  <a:srgbClr val="4C85A1"/>
                </a:solidFill>
                <a:latin typeface="Museo Sans 500" panose="02000000000000000000"/>
                <a:ea typeface="+mn-ea"/>
                <a:cs typeface="Tahoma" panose="020B0604030504040204" pitchFamily="34" charset="0"/>
              </a:rPr>
              <a:t> </a:t>
            </a:r>
            <a:r>
              <a:rPr lang="en-GB" sz="1800" b="1" dirty="0">
                <a:solidFill>
                  <a:srgbClr val="4C85A1"/>
                </a:solidFill>
              </a:rPr>
              <a:t>Impulsiveness </a:t>
            </a:r>
            <a:r>
              <a:rPr lang="en-GB" sz="1800" dirty="0">
                <a:solidFill>
                  <a:srgbClr val="4C85A1"/>
                </a:solidFill>
              </a:rPr>
              <a:t>- repeated poor problem-solving; repeatedly acting without thinking; lifestyle that is disorganised and chaotic, general tendency to make irresponsible choices</a:t>
            </a:r>
          </a:p>
          <a:p>
            <a:pPr>
              <a:lnSpc>
                <a:spcPct val="150000"/>
              </a:lnSpc>
              <a:spcBef>
                <a:spcPts val="0"/>
              </a:spcBef>
              <a:spcAft>
                <a:spcPts val="0"/>
              </a:spcAft>
            </a:pPr>
            <a:r>
              <a:rPr lang="en-GB" altLang="en-US" sz="1800" dirty="0">
                <a:solidFill>
                  <a:srgbClr val="4C85A1"/>
                </a:solidFill>
                <a:latin typeface="Museo Sans 500" panose="02000000000000000000"/>
                <a:ea typeface="+mn-ea"/>
                <a:cs typeface="Tahoma" panose="020B0604030504040204" pitchFamily="34" charset="0"/>
              </a:rPr>
              <a:t>9. </a:t>
            </a:r>
            <a:r>
              <a:rPr lang="en-GB" sz="1800" b="1" dirty="0">
                <a:solidFill>
                  <a:srgbClr val="4C85A1"/>
                </a:solidFill>
              </a:rPr>
              <a:t>Sexual Preference </a:t>
            </a:r>
            <a:r>
              <a:rPr lang="en-GB" sz="1800" dirty="0">
                <a:solidFill>
                  <a:srgbClr val="4C85A1"/>
                </a:solidFill>
              </a:rPr>
              <a:t>- Is there evidence of a sexual interest in children below the age of 13?</a:t>
            </a:r>
            <a:endParaRPr lang="en-GB" altLang="en-US" sz="1800" dirty="0">
              <a:solidFill>
                <a:srgbClr val="4C85A1"/>
              </a:solidFill>
              <a:latin typeface="Museo Sans 500" panose="02000000000000000000"/>
              <a:ea typeface="+mn-ea"/>
              <a:cs typeface="Tahoma" panose="020B0604030504040204" pitchFamily="34" charset="0"/>
            </a:endParaRPr>
          </a:p>
        </p:txBody>
      </p:sp>
    </p:spTree>
    <p:extLst>
      <p:ext uri="{BB962C8B-B14F-4D97-AF65-F5344CB8AC3E}">
        <p14:creationId xmlns:p14="http://schemas.microsoft.com/office/powerpoint/2010/main" val="315382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301658" y="0"/>
            <a:ext cx="11017371" cy="993913"/>
          </a:xfrm>
        </p:spPr>
        <p:txBody>
          <a:bodyPr/>
          <a:lstStyle/>
          <a:p>
            <a:r>
              <a:rPr lang="en-GB" altLang="en-US" sz="3600" dirty="0">
                <a:solidFill>
                  <a:srgbClr val="F4786F"/>
                </a:solidFill>
                <a:latin typeface="Museo Sans 500" panose="02000000000000000000" pitchFamily="2" charset="77"/>
              </a:rPr>
              <a:t>FACS Part B: Power to Create an Opportunity to Abuse</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4" name="Content Placeholder 5">
            <a:extLst>
              <a:ext uri="{FF2B5EF4-FFF2-40B4-BE49-F238E27FC236}">
                <a16:creationId xmlns:a16="http://schemas.microsoft.com/office/drawing/2014/main" id="{573729EE-960D-4A48-A9C7-6D604F29FEF7}"/>
              </a:ext>
            </a:extLst>
          </p:cNvPr>
          <p:cNvSpPr txBox="1">
            <a:spLocks/>
          </p:cNvSpPr>
          <p:nvPr/>
        </p:nvSpPr>
        <p:spPr>
          <a:xfrm>
            <a:off x="160256" y="744718"/>
            <a:ext cx="12031744" cy="5722070"/>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r>
              <a:rPr lang="en-GB" b="1" dirty="0">
                <a:solidFill>
                  <a:srgbClr val="4C85A1"/>
                </a:solidFill>
              </a:rPr>
              <a:t>Domestic violence</a:t>
            </a:r>
            <a:endParaRPr lang="en-GB" dirty="0">
              <a:solidFill>
                <a:srgbClr val="4C85A1"/>
              </a:solidFill>
            </a:endParaRPr>
          </a:p>
          <a:p>
            <a:r>
              <a:rPr lang="en-GB" dirty="0">
                <a:solidFill>
                  <a:srgbClr val="4C85A1"/>
                </a:solidFill>
              </a:rPr>
              <a:t>              </a:t>
            </a:r>
            <a:r>
              <a:rPr lang="en-GB" i="1" dirty="0">
                <a:solidFill>
                  <a:srgbClr val="4C85A1"/>
                </a:solidFill>
              </a:rPr>
              <a:t>Has he repeatedly used physical violence or threats of</a:t>
            </a:r>
            <a:r>
              <a:rPr lang="en-GB" dirty="0">
                <a:solidFill>
                  <a:srgbClr val="4C85A1"/>
                </a:solidFill>
              </a:rPr>
              <a:t> </a:t>
            </a:r>
            <a:r>
              <a:rPr lang="en-GB" i="1" dirty="0">
                <a:solidFill>
                  <a:srgbClr val="4C85A1"/>
                </a:solidFill>
              </a:rPr>
              <a:t>violence against partners/adult family members he was living with?</a:t>
            </a:r>
            <a:endParaRPr lang="en-GB" dirty="0">
              <a:solidFill>
                <a:srgbClr val="4C85A1"/>
              </a:solidFill>
            </a:endParaRPr>
          </a:p>
          <a:p>
            <a:r>
              <a:rPr lang="en-GB" i="1" dirty="0">
                <a:solidFill>
                  <a:srgbClr val="4C85A1"/>
                </a:solidFill>
              </a:rPr>
              <a:t> </a:t>
            </a:r>
            <a:endParaRPr lang="en-GB" dirty="0">
              <a:solidFill>
                <a:srgbClr val="4C85A1"/>
              </a:solidFill>
            </a:endParaRPr>
          </a:p>
          <a:p>
            <a:pPr lvl="0"/>
            <a:r>
              <a:rPr lang="en-GB" b="1" dirty="0">
                <a:solidFill>
                  <a:srgbClr val="4C85A1"/>
                </a:solidFill>
              </a:rPr>
              <a:t>Manipulativeness</a:t>
            </a:r>
            <a:endParaRPr lang="en-GB" dirty="0">
              <a:solidFill>
                <a:srgbClr val="4C85A1"/>
              </a:solidFill>
            </a:endParaRPr>
          </a:p>
          <a:p>
            <a:r>
              <a:rPr lang="en-GB" dirty="0">
                <a:solidFill>
                  <a:srgbClr val="4C85A1"/>
                </a:solidFill>
              </a:rPr>
              <a:t>              </a:t>
            </a:r>
            <a:r>
              <a:rPr lang="en-GB" i="1" dirty="0">
                <a:solidFill>
                  <a:srgbClr val="4C85A1"/>
                </a:solidFill>
              </a:rPr>
              <a:t>Does he show evidence of repeated manipulative behaviour, in addition to any manipulation that may have been involved in the harmful sexual behaviour?</a:t>
            </a:r>
            <a:endParaRPr lang="en-GB" dirty="0">
              <a:solidFill>
                <a:srgbClr val="4C85A1"/>
              </a:solidFill>
            </a:endParaRPr>
          </a:p>
          <a:p>
            <a:r>
              <a:rPr lang="en-GB" dirty="0">
                <a:solidFill>
                  <a:srgbClr val="4C85A1"/>
                </a:solidFill>
              </a:rPr>
              <a:t> </a:t>
            </a:r>
          </a:p>
          <a:p>
            <a:pPr lvl="0"/>
            <a:r>
              <a:rPr lang="en-GB" b="1" dirty="0">
                <a:solidFill>
                  <a:srgbClr val="4C85A1"/>
                </a:solidFill>
              </a:rPr>
              <a:t>Domineering/sexist behaviour in relationships</a:t>
            </a:r>
            <a:endParaRPr lang="en-GB" dirty="0">
              <a:solidFill>
                <a:srgbClr val="4C85A1"/>
              </a:solidFill>
            </a:endParaRPr>
          </a:p>
          <a:p>
            <a:r>
              <a:rPr lang="en-GB" dirty="0">
                <a:solidFill>
                  <a:srgbClr val="4C85A1"/>
                </a:solidFill>
              </a:rPr>
              <a:t>              </a:t>
            </a:r>
            <a:r>
              <a:rPr lang="en-GB" i="1" dirty="0">
                <a:solidFill>
                  <a:srgbClr val="4C85A1"/>
                </a:solidFill>
              </a:rPr>
              <a:t>Is there evidence of sexist attitudes in his relationships or of</a:t>
            </a:r>
            <a:r>
              <a:rPr lang="en-GB" dirty="0">
                <a:solidFill>
                  <a:srgbClr val="4C85A1"/>
                </a:solidFill>
              </a:rPr>
              <a:t> </a:t>
            </a:r>
            <a:r>
              <a:rPr lang="en-GB" i="1" dirty="0">
                <a:solidFill>
                  <a:srgbClr val="4C85A1"/>
                </a:solidFill>
              </a:rPr>
              <a:t>domineering behaviour in relation to any partner he was living with?</a:t>
            </a:r>
            <a:endParaRPr lang="en-GB" dirty="0">
              <a:solidFill>
                <a:srgbClr val="4C85A1"/>
              </a:solidFill>
            </a:endParaRPr>
          </a:p>
        </p:txBody>
      </p:sp>
    </p:spTree>
    <p:extLst>
      <p:ext uri="{BB962C8B-B14F-4D97-AF65-F5344CB8AC3E}">
        <p14:creationId xmlns:p14="http://schemas.microsoft.com/office/powerpoint/2010/main" val="312286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301658" y="0"/>
            <a:ext cx="9175717" cy="993913"/>
          </a:xfrm>
        </p:spPr>
        <p:txBody>
          <a:bodyPr/>
          <a:lstStyle/>
          <a:p>
            <a:r>
              <a:rPr lang="en-GB" altLang="en-US" sz="3600" dirty="0">
                <a:solidFill>
                  <a:srgbClr val="F4786F"/>
                </a:solidFill>
                <a:latin typeface="Museo Sans 500" panose="02000000000000000000" pitchFamily="2" charset="77"/>
              </a:rPr>
              <a:t>FACS Part C: Child Vulnerability Factors</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4" name="Content Placeholder 5">
            <a:extLst>
              <a:ext uri="{FF2B5EF4-FFF2-40B4-BE49-F238E27FC236}">
                <a16:creationId xmlns:a16="http://schemas.microsoft.com/office/drawing/2014/main" id="{573729EE-960D-4A48-A9C7-6D604F29FEF7}"/>
              </a:ext>
            </a:extLst>
          </p:cNvPr>
          <p:cNvSpPr txBox="1">
            <a:spLocks/>
          </p:cNvSpPr>
          <p:nvPr/>
        </p:nvSpPr>
        <p:spPr>
          <a:xfrm>
            <a:off x="160256" y="744718"/>
            <a:ext cx="12031744" cy="5722070"/>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28600" lvl="0" indent="-228600">
              <a:lnSpc>
                <a:spcPct val="100000"/>
              </a:lnSpc>
              <a:buFont typeface="+mj-lt"/>
              <a:buAutoNum type="arabicPeriod"/>
            </a:pPr>
            <a:r>
              <a:rPr lang="en-GB" sz="1800" b="1" dirty="0">
                <a:solidFill>
                  <a:srgbClr val="4C85A1"/>
                </a:solidFill>
              </a:rPr>
              <a:t>Victim gender: </a:t>
            </a:r>
            <a:r>
              <a:rPr lang="en-GB" sz="1800" dirty="0">
                <a:solidFill>
                  <a:srgbClr val="4C85A1"/>
                </a:solidFill>
              </a:rPr>
              <a:t>Is there an allegation of offending by this man against another child of the same gender as the child at risk? </a:t>
            </a:r>
          </a:p>
          <a:p>
            <a:pPr marL="228600" lvl="0" indent="-228600">
              <a:lnSpc>
                <a:spcPct val="100000"/>
              </a:lnSpc>
              <a:buFont typeface="+mj-lt"/>
              <a:buAutoNum type="arabicPeriod"/>
            </a:pPr>
            <a:r>
              <a:rPr lang="en-GB" sz="1800" b="1" dirty="0">
                <a:solidFill>
                  <a:srgbClr val="4C85A1"/>
                </a:solidFill>
              </a:rPr>
              <a:t>Prior victim: </a:t>
            </a:r>
            <a:r>
              <a:rPr lang="en-GB" sz="1800" dirty="0">
                <a:solidFill>
                  <a:srgbClr val="4C85A1"/>
                </a:solidFill>
              </a:rPr>
              <a:t> Is this man alleged to have previously offended against this child?</a:t>
            </a:r>
            <a:r>
              <a:rPr lang="en-GB" sz="1800" b="1" dirty="0">
                <a:solidFill>
                  <a:srgbClr val="4C85A1"/>
                </a:solidFill>
              </a:rPr>
              <a:t> </a:t>
            </a:r>
            <a:endParaRPr lang="en-GB" sz="1800" dirty="0">
              <a:solidFill>
                <a:srgbClr val="4C85A1"/>
              </a:solidFill>
            </a:endParaRPr>
          </a:p>
          <a:p>
            <a:pPr marL="228600" lvl="0" indent="-228600">
              <a:lnSpc>
                <a:spcPct val="100000"/>
              </a:lnSpc>
              <a:buFont typeface="+mj-lt"/>
              <a:buAutoNum type="arabicPeriod"/>
            </a:pPr>
            <a:r>
              <a:rPr lang="en-GB" sz="1800" b="1" dirty="0">
                <a:solidFill>
                  <a:srgbClr val="4C85A1"/>
                </a:solidFill>
              </a:rPr>
              <a:t>Prior abuse: </a:t>
            </a:r>
            <a:r>
              <a:rPr lang="en-GB" sz="1800" dirty="0">
                <a:solidFill>
                  <a:srgbClr val="4C85A1"/>
                </a:solidFill>
              </a:rPr>
              <a:t>Has this child been subject to previous sexual abuse or reportable physical abuse or   neglect (from any source)?</a:t>
            </a:r>
          </a:p>
          <a:p>
            <a:pPr marL="228600" indent="-228600">
              <a:lnSpc>
                <a:spcPct val="100000"/>
              </a:lnSpc>
              <a:buFont typeface="+mj-lt"/>
              <a:buAutoNum type="arabicPeriod"/>
            </a:pPr>
            <a:r>
              <a:rPr lang="en-GB" sz="1800" b="1" dirty="0">
                <a:solidFill>
                  <a:srgbClr val="4C85A1"/>
                </a:solidFill>
              </a:rPr>
              <a:t>Disability: </a:t>
            </a:r>
            <a:r>
              <a:rPr lang="en-GB" sz="1800" dirty="0">
                <a:solidFill>
                  <a:srgbClr val="4C85A1"/>
                </a:solidFill>
              </a:rPr>
              <a:t>Is there any form of disability that could increase the child’s vulnerability and the means of an offender having access to the child?</a:t>
            </a:r>
          </a:p>
          <a:p>
            <a:pPr marL="228600" indent="-228600">
              <a:lnSpc>
                <a:spcPct val="100000"/>
              </a:lnSpc>
              <a:buFont typeface="+mj-lt"/>
              <a:buAutoNum type="arabicPeriod"/>
            </a:pPr>
            <a:r>
              <a:rPr lang="en-GB" sz="1800" b="1" dirty="0">
                <a:solidFill>
                  <a:srgbClr val="4C85A1"/>
                </a:solidFill>
              </a:rPr>
              <a:t>Absence of powerful adult protector: </a:t>
            </a:r>
            <a:r>
              <a:rPr lang="en-GB" sz="1800" dirty="0">
                <a:solidFill>
                  <a:srgbClr val="4C85A1"/>
                </a:solidFill>
              </a:rPr>
              <a:t> A powerful adult protector is someone who is: </a:t>
            </a:r>
          </a:p>
          <a:p>
            <a:pPr>
              <a:lnSpc>
                <a:spcPct val="100000"/>
              </a:lnSpc>
            </a:pPr>
            <a:r>
              <a:rPr lang="en-GB" sz="1800" dirty="0">
                <a:solidFill>
                  <a:srgbClr val="4C85A1"/>
                </a:solidFill>
              </a:rPr>
              <a:t>a) prepared to accept that the alleged perpetrator poses a potential risk; </a:t>
            </a:r>
          </a:p>
          <a:p>
            <a:pPr>
              <a:lnSpc>
                <a:spcPct val="100000"/>
              </a:lnSpc>
            </a:pPr>
            <a:r>
              <a:rPr lang="en-GB" sz="1800" dirty="0">
                <a:solidFill>
                  <a:srgbClr val="4C85A1"/>
                </a:solidFill>
              </a:rPr>
              <a:t>b) is committed to ensuring the child’s safety even at the expense of the perpetrator;  </a:t>
            </a:r>
          </a:p>
          <a:p>
            <a:pPr>
              <a:lnSpc>
                <a:spcPct val="100000"/>
              </a:lnSpc>
            </a:pPr>
            <a:r>
              <a:rPr lang="en-GB" sz="1800" dirty="0">
                <a:solidFill>
                  <a:srgbClr val="4C85A1"/>
                </a:solidFill>
              </a:rPr>
              <a:t>c) is in a position to act as a protector (e.g. by being the primary caregiver for the child); </a:t>
            </a:r>
          </a:p>
          <a:p>
            <a:pPr>
              <a:lnSpc>
                <a:spcPct val="100000"/>
              </a:lnSpc>
            </a:pPr>
            <a:r>
              <a:rPr lang="en-GB" sz="1800" dirty="0">
                <a:solidFill>
                  <a:srgbClr val="4C85A1"/>
                </a:solidFill>
              </a:rPr>
              <a:t>d) has the personal attitudes and skills required to resist intimidation or manipulation from the alleged perpetrator;</a:t>
            </a:r>
          </a:p>
          <a:p>
            <a:pPr>
              <a:lnSpc>
                <a:spcPct val="100000"/>
              </a:lnSpc>
            </a:pPr>
            <a:r>
              <a:rPr lang="en-GB" sz="1800" dirty="0">
                <a:solidFill>
                  <a:srgbClr val="4C85A1"/>
                </a:solidFill>
              </a:rPr>
              <a:t>e) is not strongly economically, emotionally, or practically dependent on the alleged offender. </a:t>
            </a:r>
          </a:p>
          <a:p>
            <a:pPr>
              <a:lnSpc>
                <a:spcPct val="100000"/>
              </a:lnSpc>
            </a:pPr>
            <a:r>
              <a:rPr lang="en-GB" sz="1800" dirty="0">
                <a:solidFill>
                  <a:srgbClr val="4C85A1"/>
                </a:solidFill>
              </a:rPr>
              <a:t>Score this factor as applying if </a:t>
            </a:r>
            <a:r>
              <a:rPr lang="en-GB" sz="1800" i="1" dirty="0">
                <a:solidFill>
                  <a:srgbClr val="4C85A1"/>
                </a:solidFill>
              </a:rPr>
              <a:t>any</a:t>
            </a:r>
            <a:r>
              <a:rPr lang="en-GB" sz="1800" dirty="0">
                <a:solidFill>
                  <a:srgbClr val="4C85A1"/>
                </a:solidFill>
              </a:rPr>
              <a:t> child to whom the alleged offender has easy access lacks a powerful adult protector.</a:t>
            </a:r>
          </a:p>
          <a:p>
            <a:pPr>
              <a:lnSpc>
                <a:spcPct val="100000"/>
              </a:lnSpc>
            </a:pPr>
            <a:r>
              <a:rPr lang="en-GB" sz="1800" b="1" dirty="0">
                <a:solidFill>
                  <a:srgbClr val="4C85A1"/>
                </a:solidFill>
              </a:rPr>
              <a:t>6.   Absence of a child protection plan: </a:t>
            </a:r>
            <a:r>
              <a:rPr lang="en-GB" sz="1800" dirty="0">
                <a:solidFill>
                  <a:srgbClr val="4C85A1"/>
                </a:solidFill>
              </a:rPr>
              <a:t>Score this factor as applying if no child protection plan has been implemented for the child being considered.</a:t>
            </a:r>
          </a:p>
        </p:txBody>
      </p:sp>
    </p:spTree>
    <p:extLst>
      <p:ext uri="{BB962C8B-B14F-4D97-AF65-F5344CB8AC3E}">
        <p14:creationId xmlns:p14="http://schemas.microsoft.com/office/powerpoint/2010/main" val="3027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301658" y="0"/>
            <a:ext cx="11123903" cy="993913"/>
          </a:xfrm>
        </p:spPr>
        <p:txBody>
          <a:bodyPr/>
          <a:lstStyle/>
          <a:p>
            <a:r>
              <a:rPr lang="en-GB" altLang="en-US" sz="3600" dirty="0">
                <a:solidFill>
                  <a:srgbClr val="F4786F"/>
                </a:solidFill>
                <a:latin typeface="Museo Sans 500" panose="02000000000000000000" pitchFamily="2" charset="77"/>
              </a:rPr>
              <a:t>FACS Part D: Reductions in Risk Following Treatment</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4" name="Content Placeholder 5">
            <a:extLst>
              <a:ext uri="{FF2B5EF4-FFF2-40B4-BE49-F238E27FC236}">
                <a16:creationId xmlns:a16="http://schemas.microsoft.com/office/drawing/2014/main" id="{573729EE-960D-4A48-A9C7-6D604F29FEF7}"/>
              </a:ext>
            </a:extLst>
          </p:cNvPr>
          <p:cNvSpPr txBox="1">
            <a:spLocks/>
          </p:cNvSpPr>
          <p:nvPr/>
        </p:nvSpPr>
        <p:spPr>
          <a:xfrm>
            <a:off x="160256" y="567965"/>
            <a:ext cx="12031744" cy="5722070"/>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0">
              <a:lnSpc>
                <a:spcPct val="100000"/>
              </a:lnSpc>
              <a:spcBef>
                <a:spcPts val="0"/>
              </a:spcBef>
              <a:spcAft>
                <a:spcPts val="0"/>
              </a:spcAft>
            </a:pPr>
            <a:r>
              <a:rPr lang="en-GB" sz="1700" b="1" dirty="0">
                <a:solidFill>
                  <a:srgbClr val="4C85A1"/>
                </a:solidFill>
              </a:rPr>
              <a:t>Effective method: </a:t>
            </a:r>
            <a:r>
              <a:rPr lang="en-GB" sz="1700" i="1" dirty="0">
                <a:solidFill>
                  <a:srgbClr val="4C85A1"/>
                </a:solidFill>
              </a:rPr>
              <a:t>Did the treatment intervention use Cognitive-Behavioural methods? (Cognitive-Behavioural methods have been found to be effective in reducing risk with a broad range of offenders, including sex offenders. At present there is no similar evidence for the effectiveness of other methods).</a:t>
            </a:r>
            <a:endParaRPr lang="en-GB" sz="1700" dirty="0">
              <a:solidFill>
                <a:srgbClr val="4C85A1"/>
              </a:solidFill>
            </a:endParaRPr>
          </a:p>
          <a:p>
            <a:pPr>
              <a:lnSpc>
                <a:spcPct val="100000"/>
              </a:lnSpc>
              <a:spcBef>
                <a:spcPts val="0"/>
              </a:spcBef>
              <a:spcAft>
                <a:spcPts val="0"/>
              </a:spcAft>
            </a:pPr>
            <a:r>
              <a:rPr lang="en-GB" sz="1700" i="1" dirty="0">
                <a:solidFill>
                  <a:srgbClr val="4C85A1"/>
                </a:solidFill>
              </a:rPr>
              <a:t> </a:t>
            </a:r>
            <a:endParaRPr lang="en-GB" sz="1700" dirty="0">
              <a:solidFill>
                <a:srgbClr val="4C85A1"/>
              </a:solidFill>
            </a:endParaRPr>
          </a:p>
          <a:p>
            <a:pPr lvl="0">
              <a:lnSpc>
                <a:spcPct val="100000"/>
              </a:lnSpc>
              <a:spcBef>
                <a:spcPts val="0"/>
              </a:spcBef>
              <a:spcAft>
                <a:spcPts val="0"/>
              </a:spcAft>
            </a:pPr>
            <a:r>
              <a:rPr lang="en-GB" sz="1700" b="1" dirty="0">
                <a:solidFill>
                  <a:srgbClr val="4C85A1"/>
                </a:solidFill>
              </a:rPr>
              <a:t>Duration: </a:t>
            </a:r>
            <a:r>
              <a:rPr lang="en-GB" sz="1700" i="1" dirty="0">
                <a:solidFill>
                  <a:srgbClr val="4C85A1"/>
                </a:solidFill>
              </a:rPr>
              <a:t>Did the offender complete at least 70 hours of treatment? Treatment of shorter duration is unlikely to be effective in reducing risk. If the offender has a wide range of problems underlying their offending, much longer, possibly residential, treatment may be required</a:t>
            </a:r>
            <a:r>
              <a:rPr lang="en-GB" sz="1700" dirty="0">
                <a:solidFill>
                  <a:srgbClr val="4C85A1"/>
                </a:solidFill>
              </a:rPr>
              <a:t>.</a:t>
            </a:r>
          </a:p>
          <a:p>
            <a:pPr>
              <a:lnSpc>
                <a:spcPct val="100000"/>
              </a:lnSpc>
              <a:spcBef>
                <a:spcPts val="0"/>
              </a:spcBef>
              <a:spcAft>
                <a:spcPts val="0"/>
              </a:spcAft>
            </a:pPr>
            <a:r>
              <a:rPr lang="en-GB" sz="1700" dirty="0">
                <a:solidFill>
                  <a:srgbClr val="4C85A1"/>
                </a:solidFill>
              </a:rPr>
              <a:t> </a:t>
            </a:r>
          </a:p>
          <a:p>
            <a:pPr lvl="0">
              <a:lnSpc>
                <a:spcPct val="100000"/>
              </a:lnSpc>
              <a:spcBef>
                <a:spcPts val="0"/>
              </a:spcBef>
              <a:spcAft>
                <a:spcPts val="0"/>
              </a:spcAft>
            </a:pPr>
            <a:r>
              <a:rPr lang="en-GB" sz="1700" b="1" dirty="0">
                <a:solidFill>
                  <a:srgbClr val="4C85A1"/>
                </a:solidFill>
              </a:rPr>
              <a:t>Content: </a:t>
            </a:r>
            <a:r>
              <a:rPr lang="en-GB" sz="1700" i="1" dirty="0">
                <a:solidFill>
                  <a:srgbClr val="4C85A1"/>
                </a:solidFill>
              </a:rPr>
              <a:t>Did the areas addressed by the treatment intervention include: a) taking responsibility for abusive behaviour; b) beliefs used to “give permission to offend” (cognitive distortions); c) awareness of the harm done to others; d) domineering or sexist behaviour; e) development of relapse prevention skills?</a:t>
            </a:r>
            <a:endParaRPr lang="en-GB" sz="1700" dirty="0">
              <a:solidFill>
                <a:srgbClr val="4C85A1"/>
              </a:solidFill>
            </a:endParaRPr>
          </a:p>
          <a:p>
            <a:pPr>
              <a:lnSpc>
                <a:spcPct val="100000"/>
              </a:lnSpc>
              <a:spcBef>
                <a:spcPts val="0"/>
              </a:spcBef>
              <a:spcAft>
                <a:spcPts val="0"/>
              </a:spcAft>
            </a:pPr>
            <a:r>
              <a:rPr lang="en-GB" sz="1700" i="1" dirty="0">
                <a:solidFill>
                  <a:srgbClr val="4C85A1"/>
                </a:solidFill>
              </a:rPr>
              <a:t> </a:t>
            </a:r>
            <a:endParaRPr lang="en-GB" sz="1700" dirty="0">
              <a:solidFill>
                <a:srgbClr val="4C85A1"/>
              </a:solidFill>
            </a:endParaRPr>
          </a:p>
          <a:p>
            <a:pPr lvl="0">
              <a:lnSpc>
                <a:spcPct val="100000"/>
              </a:lnSpc>
              <a:spcBef>
                <a:spcPts val="0"/>
              </a:spcBef>
              <a:spcAft>
                <a:spcPts val="0"/>
              </a:spcAft>
            </a:pPr>
            <a:r>
              <a:rPr lang="en-GB" sz="1700" b="1" dirty="0">
                <a:solidFill>
                  <a:srgbClr val="4C85A1"/>
                </a:solidFill>
              </a:rPr>
              <a:t>Co-operation: </a:t>
            </a:r>
            <a:r>
              <a:rPr lang="en-GB" sz="1700" i="1" dirty="0">
                <a:solidFill>
                  <a:srgbClr val="4C85A1"/>
                </a:solidFill>
              </a:rPr>
              <a:t>Did the alleged offender actively co-operate with and participate in the treatment intervention (as opposed to missing sessions; attending but not actively participating; or failing to complete “homework” exercises)?</a:t>
            </a:r>
            <a:endParaRPr lang="en-GB" sz="1700" dirty="0">
              <a:solidFill>
                <a:srgbClr val="4C85A1"/>
              </a:solidFill>
            </a:endParaRPr>
          </a:p>
          <a:p>
            <a:pPr>
              <a:lnSpc>
                <a:spcPct val="100000"/>
              </a:lnSpc>
              <a:spcBef>
                <a:spcPts val="0"/>
              </a:spcBef>
              <a:spcAft>
                <a:spcPts val="0"/>
              </a:spcAft>
            </a:pPr>
            <a:r>
              <a:rPr lang="en-GB" sz="1700" i="1" dirty="0">
                <a:solidFill>
                  <a:srgbClr val="4C85A1"/>
                </a:solidFill>
              </a:rPr>
              <a:t> </a:t>
            </a:r>
            <a:endParaRPr lang="en-GB" sz="1700" dirty="0">
              <a:solidFill>
                <a:srgbClr val="4C85A1"/>
              </a:solidFill>
            </a:endParaRPr>
          </a:p>
          <a:p>
            <a:pPr lvl="0">
              <a:lnSpc>
                <a:spcPct val="100000"/>
              </a:lnSpc>
              <a:spcBef>
                <a:spcPts val="0"/>
              </a:spcBef>
              <a:spcAft>
                <a:spcPts val="0"/>
              </a:spcAft>
            </a:pPr>
            <a:r>
              <a:rPr lang="en-GB" sz="1700" b="1" dirty="0">
                <a:solidFill>
                  <a:srgbClr val="4C85A1"/>
                </a:solidFill>
              </a:rPr>
              <a:t>Completion of treatment tasks: </a:t>
            </a:r>
            <a:r>
              <a:rPr lang="en-GB" sz="1700" i="1" dirty="0">
                <a:solidFill>
                  <a:srgbClr val="4C85A1"/>
                </a:solidFill>
              </a:rPr>
              <a:t>Do the treatment-providers assess the alleged offender as a) taking responsibility for his abusive behaviour; b) ceasing to justify his abusive behaviour; d) ceasing to blame the victim or other people for it; e) having developed a relapse prevention plan?</a:t>
            </a:r>
            <a:endParaRPr lang="en-GB" sz="1700" dirty="0">
              <a:solidFill>
                <a:srgbClr val="4C85A1"/>
              </a:solidFill>
            </a:endParaRPr>
          </a:p>
          <a:p>
            <a:pPr>
              <a:lnSpc>
                <a:spcPct val="100000"/>
              </a:lnSpc>
              <a:spcBef>
                <a:spcPts val="0"/>
              </a:spcBef>
              <a:spcAft>
                <a:spcPts val="0"/>
              </a:spcAft>
            </a:pPr>
            <a:r>
              <a:rPr lang="en-GB" sz="1700" i="1" dirty="0">
                <a:solidFill>
                  <a:srgbClr val="4C85A1"/>
                </a:solidFill>
              </a:rPr>
              <a:t> </a:t>
            </a:r>
            <a:endParaRPr lang="en-GB" sz="1700" dirty="0">
              <a:solidFill>
                <a:srgbClr val="4C85A1"/>
              </a:solidFill>
            </a:endParaRPr>
          </a:p>
          <a:p>
            <a:pPr lvl="0">
              <a:lnSpc>
                <a:spcPct val="100000"/>
              </a:lnSpc>
              <a:spcBef>
                <a:spcPts val="0"/>
              </a:spcBef>
              <a:spcAft>
                <a:spcPts val="0"/>
              </a:spcAft>
            </a:pPr>
            <a:r>
              <a:rPr lang="en-GB" sz="1700" b="1" dirty="0">
                <a:solidFill>
                  <a:srgbClr val="4C85A1"/>
                </a:solidFill>
              </a:rPr>
              <a:t>Co-operation with child protection plan: </a:t>
            </a:r>
            <a:r>
              <a:rPr lang="en-GB" sz="1700" i="1" dirty="0">
                <a:solidFill>
                  <a:srgbClr val="4C85A1"/>
                </a:solidFill>
              </a:rPr>
              <a:t>Is the alleged offender prepared to actively co-operate with a protection plan formulated in relation to children to whom he might have easy access?</a:t>
            </a:r>
            <a:endParaRPr lang="en-GB" sz="1700" dirty="0">
              <a:solidFill>
                <a:srgbClr val="4C85A1"/>
              </a:solidFill>
            </a:endParaRPr>
          </a:p>
        </p:txBody>
      </p:sp>
    </p:spTree>
    <p:extLst>
      <p:ext uri="{BB962C8B-B14F-4D97-AF65-F5344CB8AC3E}">
        <p14:creationId xmlns:p14="http://schemas.microsoft.com/office/powerpoint/2010/main" val="91188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436098" y="245354"/>
            <a:ext cx="10363200" cy="748559"/>
          </a:xfrm>
        </p:spPr>
        <p:txBody>
          <a:bodyPr/>
          <a:lstStyle/>
          <a:p>
            <a:r>
              <a:rPr lang="en-GB" altLang="en-US" dirty="0">
                <a:solidFill>
                  <a:srgbClr val="F4786F"/>
                </a:solidFill>
                <a:latin typeface="Museo Sans 500" panose="02000000000000000000" pitchFamily="2" charset="77"/>
              </a:rPr>
              <a:t>Protective factors</a:t>
            </a:r>
            <a:r>
              <a:rPr lang="en-GB" dirty="0">
                <a:solidFill>
                  <a:srgbClr val="F4786F"/>
                </a:solidFill>
                <a:latin typeface="Museo Sans 500" panose="02000000000000000000" pitchFamily="2" charset="77"/>
              </a:rPr>
              <a:t> </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4" name="Content Placeholder 5">
            <a:extLst>
              <a:ext uri="{FF2B5EF4-FFF2-40B4-BE49-F238E27FC236}">
                <a16:creationId xmlns:a16="http://schemas.microsoft.com/office/drawing/2014/main" id="{573729EE-960D-4A48-A9C7-6D604F29FEF7}"/>
              </a:ext>
            </a:extLst>
          </p:cNvPr>
          <p:cNvSpPr txBox="1">
            <a:spLocks/>
          </p:cNvSpPr>
          <p:nvPr/>
        </p:nvSpPr>
        <p:spPr>
          <a:xfrm>
            <a:off x="303577" y="1166019"/>
            <a:ext cx="10628242" cy="4525962"/>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Lower the risk of reoffending </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Not just internal, psychological features</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External, environmental and circumstantial features of an individual’s life too</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Some are static e.g., secure attachment in childhood</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Some are dynamic e.g., living situation </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They are the opposite of a risk factor – not the absence of a risk factor</a:t>
            </a:r>
          </a:p>
        </p:txBody>
      </p:sp>
      <p:pic>
        <p:nvPicPr>
          <p:cNvPr id="3" name="Picture 2" descr="ATV Riding Guide: Tips and Safety - Tourism Tatt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782" y="470264"/>
            <a:ext cx="3544388" cy="2220684"/>
          </a:xfrm>
          <a:prstGeom prst="rect">
            <a:avLst/>
          </a:prstGeom>
        </p:spPr>
      </p:pic>
    </p:spTree>
    <p:extLst>
      <p:ext uri="{BB962C8B-B14F-4D97-AF65-F5344CB8AC3E}">
        <p14:creationId xmlns:p14="http://schemas.microsoft.com/office/powerpoint/2010/main" val="246739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436098" y="245354"/>
            <a:ext cx="9041277" cy="748559"/>
          </a:xfrm>
        </p:spPr>
        <p:txBody>
          <a:bodyPr/>
          <a:lstStyle/>
          <a:p>
            <a:r>
              <a:rPr lang="en-GB" altLang="en-US" sz="3600" dirty="0">
                <a:solidFill>
                  <a:srgbClr val="F4786F"/>
                </a:solidFill>
                <a:latin typeface="Museo Sans 500" panose="02000000000000000000" pitchFamily="2" charset="77"/>
              </a:rPr>
              <a:t>Protective factors for sexual offending</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
        <p:nvSpPr>
          <p:cNvPr id="4" name="Content Placeholder 5">
            <a:extLst>
              <a:ext uri="{FF2B5EF4-FFF2-40B4-BE49-F238E27FC236}">
                <a16:creationId xmlns:a16="http://schemas.microsoft.com/office/drawing/2014/main" id="{573729EE-960D-4A48-A9C7-6D604F29FEF7}"/>
              </a:ext>
            </a:extLst>
          </p:cNvPr>
          <p:cNvSpPr txBox="1">
            <a:spLocks/>
          </p:cNvSpPr>
          <p:nvPr/>
        </p:nvSpPr>
        <p:spPr>
          <a:xfrm>
            <a:off x="303577" y="1218823"/>
            <a:ext cx="10628242" cy="4525962"/>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Pro-social network</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Intimate stable relationship</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Meaningful activity and positive routine e.g. employment and hobbies</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Social investment e.g. giving something back</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Family and community ties; feeling valued by others</a:t>
            </a:r>
          </a:p>
          <a:p>
            <a:pPr marL="342900" indent="-342900">
              <a:spcAft>
                <a:spcPts val="2400"/>
              </a:spcAft>
              <a:buFont typeface="Arial" panose="020B0604020202020204" pitchFamily="34" charset="0"/>
              <a:buChar char="•"/>
            </a:pPr>
            <a:r>
              <a:rPr lang="en-GB" altLang="en-US" sz="2400" dirty="0">
                <a:solidFill>
                  <a:srgbClr val="4C85A1"/>
                </a:solidFill>
                <a:latin typeface="Museo Sans 500" panose="02000000000000000000"/>
                <a:ea typeface="+mn-ea"/>
                <a:cs typeface="Tahoma" panose="020B0604030504040204" pitchFamily="34" charset="0"/>
              </a:rPr>
              <a:t>Feelings of hope and self-efficacy e.g. ‘I can rebuild my life’</a:t>
            </a:r>
          </a:p>
        </p:txBody>
      </p:sp>
      <p:pic>
        <p:nvPicPr>
          <p:cNvPr id="3" name="Picture 2" descr="ATV Riding Guide: Tips and Safety - Tourism Tatt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782" y="470264"/>
            <a:ext cx="3544388" cy="2220684"/>
          </a:xfrm>
          <a:prstGeom prst="rect">
            <a:avLst/>
          </a:prstGeom>
        </p:spPr>
      </p:pic>
    </p:spTree>
    <p:extLst>
      <p:ext uri="{BB962C8B-B14F-4D97-AF65-F5344CB8AC3E}">
        <p14:creationId xmlns:p14="http://schemas.microsoft.com/office/powerpoint/2010/main" val="202019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DB5F-24A3-4C1A-A6EE-6028D35B67FF}"/>
              </a:ext>
            </a:extLst>
          </p:cNvPr>
          <p:cNvSpPr>
            <a:spLocks noGrp="1"/>
          </p:cNvSpPr>
          <p:nvPr>
            <p:ph type="ctrTitle"/>
          </p:nvPr>
        </p:nvSpPr>
        <p:spPr>
          <a:xfrm>
            <a:off x="436098" y="245354"/>
            <a:ext cx="10363200" cy="616037"/>
          </a:xfrm>
        </p:spPr>
        <p:txBody>
          <a:bodyPr/>
          <a:lstStyle/>
          <a:p>
            <a:pPr>
              <a:lnSpc>
                <a:spcPts val="3600"/>
              </a:lnSpc>
            </a:pPr>
            <a:r>
              <a:rPr lang="en-GB" dirty="0">
                <a:solidFill>
                  <a:srgbClr val="F4786F"/>
                </a:solidFill>
                <a:latin typeface="Museo Sans 500" panose="02000000000000000000" pitchFamily="2" charset="77"/>
              </a:rPr>
              <a:t>Understanding Denial</a:t>
            </a:r>
          </a:p>
        </p:txBody>
      </p:sp>
      <p:sp>
        <p:nvSpPr>
          <p:cNvPr id="3" name="Rectangle 2">
            <a:extLst>
              <a:ext uri="{FF2B5EF4-FFF2-40B4-BE49-F238E27FC236}">
                <a16:creationId xmlns:a16="http://schemas.microsoft.com/office/drawing/2014/main" id="{660EEE9B-F8F9-4146-B472-A19222538F71}"/>
              </a:ext>
            </a:extLst>
          </p:cNvPr>
          <p:cNvSpPr/>
          <p:nvPr/>
        </p:nvSpPr>
        <p:spPr>
          <a:xfrm>
            <a:off x="733865" y="1594893"/>
            <a:ext cx="10543735" cy="424732"/>
          </a:xfrm>
          <a:prstGeom prst="rect">
            <a:avLst/>
          </a:prstGeom>
        </p:spPr>
        <p:txBody>
          <a:bodyPr wrap="square">
            <a:spAutoFit/>
          </a:bodyPr>
          <a:lstStyle/>
          <a:p>
            <a:pPr marL="342900" indent="-342900">
              <a:lnSpc>
                <a:spcPct val="90000"/>
              </a:lnSpc>
              <a:spcBef>
                <a:spcPct val="0"/>
              </a:spcBef>
              <a:buFont typeface="Arial" panose="020B0604020202020204" pitchFamily="34" charset="0"/>
              <a:buChar char="•"/>
            </a:pPr>
            <a:r>
              <a:rPr lang="en-GB" altLang="en-US" sz="2400" dirty="0">
                <a:solidFill>
                  <a:srgbClr val="4C85A1"/>
                </a:solidFill>
                <a:latin typeface="Museo Sans 500" panose="02000000000000000000"/>
              </a:rPr>
              <a:t>There is a common misconception regarding denial and the risk of re-offending</a:t>
            </a:r>
          </a:p>
        </p:txBody>
      </p:sp>
      <p:sp>
        <p:nvSpPr>
          <p:cNvPr id="4" name="Rectangle 3">
            <a:extLst>
              <a:ext uri="{FF2B5EF4-FFF2-40B4-BE49-F238E27FC236}">
                <a16:creationId xmlns:a16="http://schemas.microsoft.com/office/drawing/2014/main" id="{73300AA9-852C-484E-AE39-7DF4DEE66C39}"/>
              </a:ext>
            </a:extLst>
          </p:cNvPr>
          <p:cNvSpPr/>
          <p:nvPr/>
        </p:nvSpPr>
        <p:spPr>
          <a:xfrm>
            <a:off x="733865" y="2552941"/>
            <a:ext cx="10724270" cy="757130"/>
          </a:xfrm>
          <a:prstGeom prst="rect">
            <a:avLst/>
          </a:prstGeom>
        </p:spPr>
        <p:txBody>
          <a:bodyPr wrap="square">
            <a:spAutoFit/>
          </a:bodyPr>
          <a:lstStyle/>
          <a:p>
            <a:pPr marL="342900" indent="-342900">
              <a:lnSpc>
                <a:spcPct val="90000"/>
              </a:lnSpc>
              <a:spcBef>
                <a:spcPct val="0"/>
              </a:spcBef>
              <a:buFont typeface="Arial" panose="020B0604020202020204" pitchFamily="34" charset="0"/>
              <a:buChar char="•"/>
            </a:pPr>
            <a:r>
              <a:rPr lang="en-GB" altLang="en-US" sz="2400" dirty="0">
                <a:solidFill>
                  <a:srgbClr val="4C85A1"/>
                </a:solidFill>
                <a:latin typeface="Museo Sans 500" panose="02000000000000000000"/>
              </a:rPr>
              <a:t>Current research does </a:t>
            </a:r>
            <a:r>
              <a:rPr lang="en-GB" altLang="en-US" sz="2400" u="sng" dirty="0">
                <a:solidFill>
                  <a:srgbClr val="4C85A1"/>
                </a:solidFill>
                <a:latin typeface="Museo Sans 500" panose="02000000000000000000"/>
              </a:rPr>
              <a:t>not</a:t>
            </a:r>
            <a:r>
              <a:rPr lang="en-GB" altLang="en-US" sz="2400" dirty="0">
                <a:solidFill>
                  <a:srgbClr val="4C85A1"/>
                </a:solidFill>
                <a:latin typeface="Museo Sans 500" panose="02000000000000000000"/>
              </a:rPr>
              <a:t> show a correlation between a person’s denial of sexual offending and an increased risk of sexual re-offending</a:t>
            </a:r>
          </a:p>
        </p:txBody>
      </p:sp>
      <p:sp>
        <p:nvSpPr>
          <p:cNvPr id="5" name="Rectangle 4">
            <a:extLst>
              <a:ext uri="{FF2B5EF4-FFF2-40B4-BE49-F238E27FC236}">
                <a16:creationId xmlns:a16="http://schemas.microsoft.com/office/drawing/2014/main" id="{0DAD0F91-29BE-4992-AA69-2AED07A5C618}"/>
              </a:ext>
            </a:extLst>
          </p:cNvPr>
          <p:cNvSpPr/>
          <p:nvPr/>
        </p:nvSpPr>
        <p:spPr>
          <a:xfrm>
            <a:off x="733865" y="3728159"/>
            <a:ext cx="6096000" cy="424732"/>
          </a:xfrm>
          <a:prstGeom prst="rect">
            <a:avLst/>
          </a:prstGeom>
        </p:spPr>
        <p:txBody>
          <a:bodyPr>
            <a:spAutoFit/>
          </a:bodyPr>
          <a:lstStyle/>
          <a:p>
            <a:pPr marL="342900" indent="-342900">
              <a:lnSpc>
                <a:spcPct val="90000"/>
              </a:lnSpc>
              <a:spcBef>
                <a:spcPct val="0"/>
              </a:spcBef>
              <a:buFont typeface="Arial" panose="020B0604020202020204" pitchFamily="34" charset="0"/>
              <a:buChar char="•"/>
            </a:pPr>
            <a:r>
              <a:rPr lang="en-GB" altLang="en-US" sz="2400" dirty="0">
                <a:solidFill>
                  <a:srgbClr val="4C85A1"/>
                </a:solidFill>
                <a:latin typeface="Museo Sans 500" panose="02000000000000000000"/>
              </a:rPr>
              <a:t>Denial is a normative response to stress</a:t>
            </a:r>
          </a:p>
        </p:txBody>
      </p:sp>
      <p:sp>
        <p:nvSpPr>
          <p:cNvPr id="6" name="Rectangle 5">
            <a:extLst>
              <a:ext uri="{FF2B5EF4-FFF2-40B4-BE49-F238E27FC236}">
                <a16:creationId xmlns:a16="http://schemas.microsoft.com/office/drawing/2014/main" id="{612A6C4A-DDB2-410D-902C-FC7CA961E19F}"/>
              </a:ext>
            </a:extLst>
          </p:cNvPr>
          <p:cNvSpPr/>
          <p:nvPr/>
        </p:nvSpPr>
        <p:spPr>
          <a:xfrm>
            <a:off x="733865" y="4570979"/>
            <a:ext cx="10724270" cy="757130"/>
          </a:xfrm>
          <a:prstGeom prst="rect">
            <a:avLst/>
          </a:prstGeom>
        </p:spPr>
        <p:txBody>
          <a:bodyPr wrap="square">
            <a:spAutoFit/>
          </a:bodyPr>
          <a:lstStyle/>
          <a:p>
            <a:pPr marL="342900" indent="-342900">
              <a:lnSpc>
                <a:spcPct val="90000"/>
              </a:lnSpc>
              <a:spcBef>
                <a:spcPct val="0"/>
              </a:spcBef>
              <a:buFont typeface="Arial" panose="020B0604020202020204" pitchFamily="34" charset="0"/>
              <a:buChar char="•"/>
            </a:pPr>
            <a:r>
              <a:rPr lang="en-GB" altLang="en-US" sz="2400" dirty="0">
                <a:solidFill>
                  <a:srgbClr val="4C85A1"/>
                </a:solidFill>
                <a:latin typeface="Museo Sans 500" panose="02000000000000000000"/>
              </a:rPr>
              <a:t>Denial makes it more difficult to explore and understand a person’s motives, the context of the abuse, and the factors that contributed to the onset of offending</a:t>
            </a:r>
          </a:p>
        </p:txBody>
      </p:sp>
      <p:pic>
        <p:nvPicPr>
          <p:cNvPr id="7" name="Picture 6">
            <a:extLst>
              <a:ext uri="{FF2B5EF4-FFF2-40B4-BE49-F238E27FC236}">
                <a16:creationId xmlns:a16="http://schemas.microsoft.com/office/drawing/2014/main" id="{BBB1F1F2-7ED8-4217-91CA-FBD683AD0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781" y="88282"/>
            <a:ext cx="2009516" cy="1004758"/>
          </a:xfrm>
          <a:prstGeom prst="rect">
            <a:avLst/>
          </a:prstGeom>
        </p:spPr>
      </p:pic>
    </p:spTree>
    <p:extLst>
      <p:ext uri="{BB962C8B-B14F-4D97-AF65-F5344CB8AC3E}">
        <p14:creationId xmlns:p14="http://schemas.microsoft.com/office/powerpoint/2010/main" val="32758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DB5F-24A3-4C1A-A6EE-6028D35B67FF}"/>
              </a:ext>
            </a:extLst>
          </p:cNvPr>
          <p:cNvSpPr>
            <a:spLocks noGrp="1"/>
          </p:cNvSpPr>
          <p:nvPr>
            <p:ph type="ctrTitle"/>
          </p:nvPr>
        </p:nvSpPr>
        <p:spPr>
          <a:xfrm>
            <a:off x="450165" y="87668"/>
            <a:ext cx="10363200" cy="616037"/>
          </a:xfrm>
        </p:spPr>
        <p:txBody>
          <a:bodyPr/>
          <a:lstStyle/>
          <a:p>
            <a:pPr>
              <a:lnSpc>
                <a:spcPts val="3600"/>
              </a:lnSpc>
            </a:pPr>
            <a:r>
              <a:rPr lang="en-GB" altLang="en-US" dirty="0">
                <a:solidFill>
                  <a:srgbClr val="F4786F"/>
                </a:solidFill>
                <a:latin typeface="Museo Sans 500" panose="02000000000000000000" pitchFamily="2" charset="77"/>
              </a:rPr>
              <a:t>Continuum of Denial </a:t>
            </a:r>
            <a:r>
              <a:rPr lang="en-GB" altLang="en-US" sz="2600" dirty="0">
                <a:solidFill>
                  <a:srgbClr val="F4786F"/>
                </a:solidFill>
                <a:latin typeface="Museo Sans 500" panose="02000000000000000000" pitchFamily="2" charset="77"/>
              </a:rPr>
              <a:t>Taylor (1996)</a:t>
            </a:r>
            <a:endParaRPr lang="en-GB" sz="2600" dirty="0">
              <a:solidFill>
                <a:srgbClr val="F4786F"/>
              </a:solidFill>
              <a:latin typeface="Museo Sans 500" panose="02000000000000000000" pitchFamily="2" charset="77"/>
            </a:endParaRPr>
          </a:p>
        </p:txBody>
      </p:sp>
      <p:sp>
        <p:nvSpPr>
          <p:cNvPr id="3" name="Text Box 5">
            <a:extLst>
              <a:ext uri="{FF2B5EF4-FFF2-40B4-BE49-F238E27FC236}">
                <a16:creationId xmlns:a16="http://schemas.microsoft.com/office/drawing/2014/main" id="{294D213C-1ECA-46BC-AAC5-6C0DF040DC79}"/>
              </a:ext>
            </a:extLst>
          </p:cNvPr>
          <p:cNvSpPr txBox="1">
            <a:spLocks noChangeArrowheads="1"/>
          </p:cNvSpPr>
          <p:nvPr/>
        </p:nvSpPr>
        <p:spPr bwMode="auto">
          <a:xfrm>
            <a:off x="450165" y="733449"/>
            <a:ext cx="1060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r>
              <a:rPr lang="en-GB" altLang="en-US" sz="2000" b="1" dirty="0">
                <a:solidFill>
                  <a:srgbClr val="4C85A1"/>
                </a:solidFill>
                <a:latin typeface="Museo Sans 500" panose="02000000000000000000"/>
                <a:cs typeface="Times New Roman" panose="02020603050405020304" pitchFamily="18" charset="0"/>
              </a:rPr>
              <a:t>denial</a:t>
            </a:r>
          </a:p>
        </p:txBody>
      </p:sp>
      <p:sp>
        <p:nvSpPr>
          <p:cNvPr id="4" name="Line 3">
            <a:extLst>
              <a:ext uri="{FF2B5EF4-FFF2-40B4-BE49-F238E27FC236}">
                <a16:creationId xmlns:a16="http://schemas.microsoft.com/office/drawing/2014/main" id="{95089D93-EB7E-441D-B9C3-7995F247C1E4}"/>
              </a:ext>
            </a:extLst>
          </p:cNvPr>
          <p:cNvSpPr>
            <a:spLocks noChangeShapeType="1"/>
          </p:cNvSpPr>
          <p:nvPr/>
        </p:nvSpPr>
        <p:spPr bwMode="auto">
          <a:xfrm flipH="1">
            <a:off x="881916" y="1130324"/>
            <a:ext cx="0" cy="4465638"/>
          </a:xfrm>
          <a:prstGeom prst="line">
            <a:avLst/>
          </a:prstGeom>
          <a:noFill/>
          <a:ln w="57150">
            <a:solidFill>
              <a:srgbClr val="F37A6E"/>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highlight>
                <a:srgbClr val="F37A6E"/>
              </a:highlight>
            </a:endParaRPr>
          </a:p>
        </p:txBody>
      </p:sp>
      <p:sp>
        <p:nvSpPr>
          <p:cNvPr id="5" name="Text Box 6">
            <a:extLst>
              <a:ext uri="{FF2B5EF4-FFF2-40B4-BE49-F238E27FC236}">
                <a16:creationId xmlns:a16="http://schemas.microsoft.com/office/drawing/2014/main" id="{2E934C77-A937-4F01-8BA9-8E8553599EC9}"/>
              </a:ext>
            </a:extLst>
          </p:cNvPr>
          <p:cNvSpPr txBox="1">
            <a:spLocks noChangeArrowheads="1"/>
          </p:cNvSpPr>
          <p:nvPr/>
        </p:nvSpPr>
        <p:spPr bwMode="auto">
          <a:xfrm>
            <a:off x="221591" y="5626124"/>
            <a:ext cx="187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eaLnBrk="1" hangingPunct="1">
              <a:spcBef>
                <a:spcPct val="0"/>
              </a:spcBef>
              <a:buFontTx/>
              <a:buNone/>
            </a:pPr>
            <a:r>
              <a:rPr lang="en-GB" altLang="en-US" sz="2000" b="1" dirty="0">
                <a:solidFill>
                  <a:srgbClr val="4C85A1"/>
                </a:solidFill>
                <a:latin typeface="Museo Sans 500" panose="02000000000000000000"/>
                <a:cs typeface="Times New Roman" panose="02020603050405020304" pitchFamily="18" charset="0"/>
              </a:rPr>
              <a:t>responsibility</a:t>
            </a:r>
          </a:p>
        </p:txBody>
      </p:sp>
      <p:sp>
        <p:nvSpPr>
          <p:cNvPr id="6" name="Rectangle 5">
            <a:extLst>
              <a:ext uri="{FF2B5EF4-FFF2-40B4-BE49-F238E27FC236}">
                <a16:creationId xmlns:a16="http://schemas.microsoft.com/office/drawing/2014/main" id="{50AA76B1-A57A-4DF1-925D-EA75A5CE31D1}"/>
              </a:ext>
            </a:extLst>
          </p:cNvPr>
          <p:cNvSpPr/>
          <p:nvPr/>
        </p:nvSpPr>
        <p:spPr>
          <a:xfrm>
            <a:off x="2478354" y="905680"/>
            <a:ext cx="2228495"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nothing happened</a:t>
            </a:r>
          </a:p>
        </p:txBody>
      </p:sp>
      <p:sp>
        <p:nvSpPr>
          <p:cNvPr id="7" name="Rectangle 6">
            <a:extLst>
              <a:ext uri="{FF2B5EF4-FFF2-40B4-BE49-F238E27FC236}">
                <a16:creationId xmlns:a16="http://schemas.microsoft.com/office/drawing/2014/main" id="{D2D492B2-7735-4F85-9953-D3CD51B4EE48}"/>
              </a:ext>
            </a:extLst>
          </p:cNvPr>
          <p:cNvSpPr/>
          <p:nvPr/>
        </p:nvSpPr>
        <p:spPr>
          <a:xfrm>
            <a:off x="2478354" y="1328568"/>
            <a:ext cx="4346639"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something happened, but it wasn’t me</a:t>
            </a:r>
          </a:p>
        </p:txBody>
      </p:sp>
      <p:sp>
        <p:nvSpPr>
          <p:cNvPr id="8" name="Rectangle 7">
            <a:extLst>
              <a:ext uri="{FF2B5EF4-FFF2-40B4-BE49-F238E27FC236}">
                <a16:creationId xmlns:a16="http://schemas.microsoft.com/office/drawing/2014/main" id="{06B82A0A-1F93-4F0B-807C-27CB0037CC34}"/>
              </a:ext>
            </a:extLst>
          </p:cNvPr>
          <p:cNvSpPr/>
          <p:nvPr/>
        </p:nvSpPr>
        <p:spPr>
          <a:xfrm>
            <a:off x="2478354" y="1751456"/>
            <a:ext cx="4577856"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something happened but they wanted to</a:t>
            </a:r>
          </a:p>
        </p:txBody>
      </p:sp>
      <p:sp>
        <p:nvSpPr>
          <p:cNvPr id="9" name="Rectangle 8">
            <a:extLst>
              <a:ext uri="{FF2B5EF4-FFF2-40B4-BE49-F238E27FC236}">
                <a16:creationId xmlns:a16="http://schemas.microsoft.com/office/drawing/2014/main" id="{2ECF69F9-3A83-4B74-894F-AD93872E778E}"/>
              </a:ext>
            </a:extLst>
          </p:cNvPr>
          <p:cNvSpPr/>
          <p:nvPr/>
        </p:nvSpPr>
        <p:spPr>
          <a:xfrm>
            <a:off x="2478354" y="2174344"/>
            <a:ext cx="5365828"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something happened but not as bad as they said</a:t>
            </a:r>
          </a:p>
        </p:txBody>
      </p:sp>
      <p:sp>
        <p:nvSpPr>
          <p:cNvPr id="10" name="Rectangle 9">
            <a:extLst>
              <a:ext uri="{FF2B5EF4-FFF2-40B4-BE49-F238E27FC236}">
                <a16:creationId xmlns:a16="http://schemas.microsoft.com/office/drawing/2014/main" id="{C0E42C83-F9C5-42CF-B0E2-BBA0A58BA4EF}"/>
              </a:ext>
            </a:extLst>
          </p:cNvPr>
          <p:cNvSpPr/>
          <p:nvPr/>
        </p:nvSpPr>
        <p:spPr>
          <a:xfrm>
            <a:off x="2478354" y="2597232"/>
            <a:ext cx="6057299"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but at the time I didn’t know it was wrong</a:t>
            </a:r>
          </a:p>
        </p:txBody>
      </p:sp>
      <p:sp>
        <p:nvSpPr>
          <p:cNvPr id="11" name="Rectangle 10">
            <a:extLst>
              <a:ext uri="{FF2B5EF4-FFF2-40B4-BE49-F238E27FC236}">
                <a16:creationId xmlns:a16="http://schemas.microsoft.com/office/drawing/2014/main" id="{075127A8-21D5-40AA-B398-498CD583C322}"/>
              </a:ext>
            </a:extLst>
          </p:cNvPr>
          <p:cNvSpPr/>
          <p:nvPr/>
        </p:nvSpPr>
        <p:spPr>
          <a:xfrm>
            <a:off x="2478354" y="3020120"/>
            <a:ext cx="3904787"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but it was an accident</a:t>
            </a:r>
          </a:p>
        </p:txBody>
      </p:sp>
      <p:sp>
        <p:nvSpPr>
          <p:cNvPr id="12" name="Rectangle 11">
            <a:extLst>
              <a:ext uri="{FF2B5EF4-FFF2-40B4-BE49-F238E27FC236}">
                <a16:creationId xmlns:a16="http://schemas.microsoft.com/office/drawing/2014/main" id="{B5AF3E39-C537-4FAD-B437-DFA652FF02C6}"/>
              </a:ext>
            </a:extLst>
          </p:cNvPr>
          <p:cNvSpPr/>
          <p:nvPr/>
        </p:nvSpPr>
        <p:spPr>
          <a:xfrm>
            <a:off x="2478354" y="3443008"/>
            <a:ext cx="5111143"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I don’t know what came over me</a:t>
            </a:r>
          </a:p>
        </p:txBody>
      </p:sp>
      <p:sp>
        <p:nvSpPr>
          <p:cNvPr id="13" name="Rectangle 12">
            <a:extLst>
              <a:ext uri="{FF2B5EF4-FFF2-40B4-BE49-F238E27FC236}">
                <a16:creationId xmlns:a16="http://schemas.microsoft.com/office/drawing/2014/main" id="{308B7C7A-C530-43F6-A83E-E829717EF3FC}"/>
              </a:ext>
            </a:extLst>
          </p:cNvPr>
          <p:cNvSpPr/>
          <p:nvPr/>
        </p:nvSpPr>
        <p:spPr>
          <a:xfrm>
            <a:off x="2478354" y="3865896"/>
            <a:ext cx="3905556"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but it wasn’t planned</a:t>
            </a:r>
          </a:p>
        </p:txBody>
      </p:sp>
      <p:sp>
        <p:nvSpPr>
          <p:cNvPr id="14" name="Rectangle 13">
            <a:extLst>
              <a:ext uri="{FF2B5EF4-FFF2-40B4-BE49-F238E27FC236}">
                <a16:creationId xmlns:a16="http://schemas.microsoft.com/office/drawing/2014/main" id="{919CDA7B-88D9-415E-96B3-4BEE994F2FC6}"/>
              </a:ext>
            </a:extLst>
          </p:cNvPr>
          <p:cNvSpPr/>
          <p:nvPr/>
        </p:nvSpPr>
        <p:spPr>
          <a:xfrm>
            <a:off x="2478354" y="4288784"/>
            <a:ext cx="4752840" cy="400110"/>
          </a:xfrm>
          <a:prstGeom prst="rect">
            <a:avLst/>
          </a:prstGeom>
        </p:spPr>
        <p:txBody>
          <a:bodyPr wrap="non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but it never happened before</a:t>
            </a:r>
          </a:p>
        </p:txBody>
      </p:sp>
      <p:sp>
        <p:nvSpPr>
          <p:cNvPr id="15" name="Rectangle 14">
            <a:extLst>
              <a:ext uri="{FF2B5EF4-FFF2-40B4-BE49-F238E27FC236}">
                <a16:creationId xmlns:a16="http://schemas.microsoft.com/office/drawing/2014/main" id="{9DA88265-A837-4656-A7C8-A6AEEC8F6B1E}"/>
              </a:ext>
            </a:extLst>
          </p:cNvPr>
          <p:cNvSpPr/>
          <p:nvPr/>
        </p:nvSpPr>
        <p:spPr>
          <a:xfrm>
            <a:off x="2478354" y="4711672"/>
            <a:ext cx="9141560" cy="400110"/>
          </a:xfrm>
          <a:prstGeom prst="rect">
            <a:avLst/>
          </a:prstGeom>
        </p:spPr>
        <p:txBody>
          <a:bodyPr wrap="squar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I planned it and I know it hurt people so it won’t happen again</a:t>
            </a:r>
          </a:p>
        </p:txBody>
      </p:sp>
      <p:sp>
        <p:nvSpPr>
          <p:cNvPr id="16" name="Rectangle 15">
            <a:extLst>
              <a:ext uri="{FF2B5EF4-FFF2-40B4-BE49-F238E27FC236}">
                <a16:creationId xmlns:a16="http://schemas.microsoft.com/office/drawing/2014/main" id="{FFEBD281-67B1-4BCA-B50F-6367C3C637CA}"/>
              </a:ext>
            </a:extLst>
          </p:cNvPr>
          <p:cNvSpPr/>
          <p:nvPr/>
        </p:nvSpPr>
        <p:spPr>
          <a:xfrm>
            <a:off x="2478354" y="5134561"/>
            <a:ext cx="8393223" cy="707886"/>
          </a:xfrm>
          <a:prstGeom prst="rect">
            <a:avLst/>
          </a:prstGeom>
        </p:spPr>
        <p:txBody>
          <a:bodyPr wrap="square">
            <a:spAutoFit/>
          </a:bodyPr>
          <a:lstStyle/>
          <a:p>
            <a:pPr>
              <a:buFontTx/>
              <a:buChar char="•"/>
              <a:defRPr/>
            </a:pPr>
            <a:r>
              <a:rPr lang="en-GB" altLang="en-US" sz="2000" dirty="0">
                <a:solidFill>
                  <a:srgbClr val="4C85A1"/>
                </a:solidFill>
                <a:latin typeface="Museo Sans 500" panose="02000000000000000000"/>
                <a:cs typeface="Times New Roman" pitchFamily="18" charset="0"/>
              </a:rPr>
              <a:t>it happened, it hurt people, I understand my thinking. I think about it still, but this is my relapse prevention if I feel tempted again</a:t>
            </a:r>
          </a:p>
        </p:txBody>
      </p:sp>
      <p:pic>
        <p:nvPicPr>
          <p:cNvPr id="17" name="Picture 16">
            <a:extLst>
              <a:ext uri="{FF2B5EF4-FFF2-40B4-BE49-F238E27FC236}">
                <a16:creationId xmlns:a16="http://schemas.microsoft.com/office/drawing/2014/main" id="{C88DFD73-5856-4B07-A680-D2F54BACC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333" y="216183"/>
            <a:ext cx="1950086" cy="975043"/>
          </a:xfrm>
          <a:prstGeom prst="rect">
            <a:avLst/>
          </a:prstGeom>
        </p:spPr>
      </p:pic>
    </p:spTree>
    <p:extLst>
      <p:ext uri="{BB962C8B-B14F-4D97-AF65-F5344CB8AC3E}">
        <p14:creationId xmlns:p14="http://schemas.microsoft.com/office/powerpoint/2010/main" val="39109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D1399F-653F-4F8A-B5AC-1F4B013685C3}"/>
              </a:ext>
            </a:extLst>
          </p:cNvPr>
          <p:cNvSpPr/>
          <p:nvPr/>
        </p:nvSpPr>
        <p:spPr>
          <a:xfrm>
            <a:off x="6705600" y="0"/>
            <a:ext cx="5486400" cy="6193536"/>
          </a:xfrm>
          <a:prstGeom prst="rect">
            <a:avLst/>
          </a:prstGeom>
          <a:solidFill>
            <a:srgbClr val="F37A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217701B9-F50C-4018-A38C-C10D5E30CC78}"/>
              </a:ext>
            </a:extLst>
          </p:cNvPr>
          <p:cNvSpPr>
            <a:spLocks noGrp="1" noChangeArrowheads="1"/>
          </p:cNvSpPr>
          <p:nvPr>
            <p:ph type="title"/>
          </p:nvPr>
        </p:nvSpPr>
        <p:spPr>
          <a:xfrm>
            <a:off x="-115285" y="397637"/>
            <a:ext cx="9144000" cy="692150"/>
          </a:xfrm>
        </p:spPr>
        <p:txBody>
          <a:bodyPr>
            <a:noAutofit/>
          </a:bodyPr>
          <a:lstStyle/>
          <a:p>
            <a:pPr algn="ctr"/>
            <a:r>
              <a:rPr lang="en-GB" altLang="en-US" sz="4000" b="1" dirty="0">
                <a:solidFill>
                  <a:srgbClr val="F37A6E"/>
                </a:solidFill>
                <a:latin typeface="Museo Sans 300"/>
                <a:cs typeface="Arial" panose="020B0604020202020204" pitchFamily="34" charset="0"/>
              </a:rPr>
              <a:t>The Lucy Faithfull Foundation </a:t>
            </a:r>
            <a:r>
              <a:rPr lang="en-GB" altLang="en-US" sz="4000" b="1" dirty="0">
                <a:solidFill>
                  <a:schemeClr val="bg1"/>
                </a:solidFill>
                <a:latin typeface="Museo Sans 300"/>
                <a:cs typeface="Arial" panose="020B0604020202020204" pitchFamily="34" charset="0"/>
              </a:rPr>
              <a:t>offers...</a:t>
            </a:r>
            <a:endParaRPr lang="en-GB" altLang="en-US" sz="40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F9B103-673D-44A7-B626-7A5FB2A8D62B}"/>
              </a:ext>
            </a:extLst>
          </p:cNvPr>
          <p:cNvSpPr txBox="1">
            <a:spLocks noChangeArrowheads="1"/>
          </p:cNvSpPr>
          <p:nvPr/>
        </p:nvSpPr>
        <p:spPr>
          <a:xfrm>
            <a:off x="403854" y="867384"/>
            <a:ext cx="5324418" cy="5326151"/>
          </a:xfrm>
          <a:prstGeom prst="rect">
            <a:avLst/>
          </a:prstGeom>
        </p:spPr>
        <p:txBody>
          <a:bodyPr>
            <a:normAutofit fontScale="62500" lnSpcReduction="20000"/>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base" latinLnBrk="0" hangingPunct="1">
              <a:lnSpc>
                <a:spcPct val="90000"/>
              </a:lnSpc>
              <a:spcBef>
                <a:spcPts val="400"/>
              </a:spcBef>
              <a:spcAft>
                <a:spcPts val="400"/>
              </a:spcAft>
              <a:buClrTx/>
              <a:buSzTx/>
              <a:buFont typeface="Wingdings" panose="05000000000000000000" pitchFamily="2" charset="2"/>
              <a:buNone/>
              <a:tabLst/>
              <a:defRPr/>
            </a:pPr>
            <a:endParaRPr kumimoji="0" lang="en-GB" altLang="en-US" sz="2600" b="1" i="0" u="none" strike="noStrike" kern="1200" cap="none" spc="0" normalizeH="0" baseline="0" noProof="0" dirty="0">
              <a:ln>
                <a:noFill/>
              </a:ln>
              <a:solidFill>
                <a:srgbClr val="002846"/>
              </a:solidFill>
              <a:effectLst/>
              <a:uLnTx/>
              <a:uFillTx/>
            </a:endParaRPr>
          </a:p>
          <a:p>
            <a:pPr marL="342900" indent="-342900">
              <a:lnSpc>
                <a:spcPct val="170000"/>
              </a:lnSpc>
              <a:spcBef>
                <a:spcPts val="0"/>
              </a:spcBef>
              <a:spcAft>
                <a:spcPts val="0"/>
              </a:spcAft>
              <a:buFont typeface="Arial" panose="020B0604020202020204" pitchFamily="34" charset="0"/>
              <a:buChar char="•"/>
            </a:pPr>
            <a:r>
              <a:rPr lang="en-GB" altLang="en-US" sz="2600" dirty="0">
                <a:solidFill>
                  <a:srgbClr val="4C85A1"/>
                </a:solidFill>
                <a:latin typeface="Museo Sans 500" panose="02000000000000000000"/>
                <a:cs typeface="Tahoma" panose="020B0604030504040204" pitchFamily="34" charset="0"/>
              </a:rPr>
              <a:t>Assessments of adults, young people and children alleged, suspected or convicted of engaging in harmful sexual behaviour</a:t>
            </a: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lang="en-GB" altLang="en-US" sz="2600" dirty="0">
                <a:solidFill>
                  <a:srgbClr val="4C85A1"/>
                </a:solidFill>
                <a:latin typeface="Museo Sans 300"/>
              </a:rPr>
              <a:t>Psychological </a:t>
            </a:r>
            <a:r>
              <a:rPr kumimoji="0" lang="en-GB" altLang="en-US" sz="2600" i="0" u="none" strike="noStrike" kern="1200" cap="none" spc="0" normalizeH="0" baseline="0" noProof="0" dirty="0">
                <a:ln>
                  <a:noFill/>
                </a:ln>
                <a:solidFill>
                  <a:srgbClr val="4C85A1"/>
                </a:solidFill>
                <a:effectLst/>
                <a:uLnTx/>
                <a:uFillTx/>
                <a:latin typeface="Museo Sans 300"/>
              </a:rPr>
              <a:t>assessments</a:t>
            </a:r>
          </a:p>
          <a:p>
            <a:pPr marL="342900" indent="-342900">
              <a:lnSpc>
                <a:spcPct val="170000"/>
              </a:lnSpc>
              <a:spcBef>
                <a:spcPts val="0"/>
              </a:spcBef>
              <a:spcAft>
                <a:spcPts val="0"/>
              </a:spcAft>
              <a:buFont typeface="Arial" panose="020B0604020202020204" pitchFamily="34" charset="0"/>
              <a:buChar char="•"/>
              <a:defRPr/>
            </a:pPr>
            <a:r>
              <a:rPr lang="en-GB" altLang="en-US" sz="2600" dirty="0">
                <a:solidFill>
                  <a:srgbClr val="4C85A1"/>
                </a:solidFill>
                <a:latin typeface="Museo Sans 500" panose="02000000000000000000"/>
                <a:cs typeface="Tahoma" panose="020B0604030504040204" pitchFamily="34" charset="0"/>
              </a:rPr>
              <a:t>Assessments of adult family members capacity to protect</a:t>
            </a:r>
            <a:endParaRPr kumimoji="0" lang="en-GB" altLang="en-US" sz="2600" i="0" u="none" strike="noStrike" kern="1200" cap="none" spc="0" normalizeH="0" baseline="0" noProof="0" dirty="0">
              <a:ln>
                <a:noFill/>
              </a:ln>
              <a:solidFill>
                <a:srgbClr val="4C85A1"/>
              </a:solidFill>
              <a:effectLst/>
              <a:uLnTx/>
              <a:uFillTx/>
              <a:latin typeface="Museo Sans 300"/>
            </a:endParaRP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2600" i="0" u="none" strike="noStrike" kern="1200" cap="none" spc="0" normalizeH="0" baseline="0" noProof="0" dirty="0">
                <a:ln>
                  <a:noFill/>
                </a:ln>
                <a:solidFill>
                  <a:srgbClr val="4C85A1"/>
                </a:solidFill>
                <a:effectLst/>
                <a:uLnTx/>
                <a:uFillTx/>
                <a:latin typeface="Museo Sans 300"/>
              </a:rPr>
              <a:t>Stop It Now! Helpline and associated </a:t>
            </a:r>
            <a:r>
              <a:rPr lang="en-GB" altLang="en-US" sz="2600" dirty="0">
                <a:solidFill>
                  <a:srgbClr val="4C85A1"/>
                </a:solidFill>
                <a:latin typeface="Museo Sans 300"/>
              </a:rPr>
              <a:t>online resources</a:t>
            </a: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2600" i="0" u="none" strike="noStrike" kern="1200" cap="none" spc="0" normalizeH="0" baseline="0" noProof="0" dirty="0">
                <a:ln>
                  <a:noFill/>
                </a:ln>
                <a:solidFill>
                  <a:srgbClr val="4C85A1"/>
                </a:solidFill>
                <a:effectLst/>
                <a:uLnTx/>
                <a:uFillTx/>
                <a:latin typeface="Museo Sans 300"/>
              </a:rPr>
              <a:t>Shore website for young people</a:t>
            </a: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lang="en-GB" altLang="en-US" sz="2600" dirty="0">
                <a:solidFill>
                  <a:srgbClr val="4C85A1"/>
                </a:solidFill>
                <a:latin typeface="Museo Sans 300"/>
              </a:rPr>
              <a:t>Parent Protect website</a:t>
            </a:r>
            <a:endParaRPr kumimoji="0" lang="en-GB" altLang="en-US" sz="2600" i="0" u="none" strike="noStrike" kern="1200" cap="none" spc="0" normalizeH="0" baseline="0" noProof="0" dirty="0">
              <a:ln>
                <a:noFill/>
              </a:ln>
              <a:solidFill>
                <a:srgbClr val="4C85A1"/>
              </a:solidFill>
              <a:effectLst/>
              <a:uLnTx/>
              <a:uFillTx/>
              <a:latin typeface="Museo Sans 300"/>
            </a:endParaRP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2600" i="0" u="none" strike="noStrike" kern="1200" cap="none" spc="0" normalizeH="0" baseline="0" noProof="0" dirty="0">
                <a:ln>
                  <a:noFill/>
                </a:ln>
                <a:solidFill>
                  <a:srgbClr val="4C85A1"/>
                </a:solidFill>
                <a:effectLst/>
                <a:uLnTx/>
                <a:uFillTx/>
                <a:latin typeface="Museo Sans 300"/>
              </a:rPr>
              <a:t>Circles of Support and Accountability</a:t>
            </a: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2600" i="0" u="none" strike="noStrike" kern="1200" cap="none" spc="0" normalizeH="0" baseline="0" noProof="0" dirty="0">
                <a:ln>
                  <a:noFill/>
                </a:ln>
                <a:solidFill>
                  <a:srgbClr val="4C85A1"/>
                </a:solidFill>
                <a:effectLst/>
                <a:uLnTx/>
                <a:uFillTx/>
                <a:latin typeface="Museo Sans 300"/>
              </a:rPr>
              <a:t>Training &amp; consultancy for professionals</a:t>
            </a:r>
          </a:p>
          <a:p>
            <a:pPr marL="342900" marR="0" lvl="0" indent="-342900" algn="l" defTabSz="609585" rtl="0" eaLnBrk="1" fontAlgn="base" latinLnBrk="0" hangingPunct="1">
              <a:lnSpc>
                <a:spcPct val="170000"/>
              </a:lnSpc>
              <a:spcBef>
                <a:spcPts val="0"/>
              </a:spcBef>
              <a:spcAft>
                <a:spcPts val="0"/>
              </a:spcAft>
              <a:buClrTx/>
              <a:buSzTx/>
              <a:buFont typeface="Arial" panose="020B0604020202020204" pitchFamily="34" charset="0"/>
              <a:buChar char="•"/>
              <a:tabLst/>
              <a:defRPr/>
            </a:pPr>
            <a:r>
              <a:rPr kumimoji="0" lang="en-GB" altLang="en-US" sz="2600" i="0" u="none" strike="noStrike" kern="1200" cap="none" spc="0" normalizeH="0" baseline="0" noProof="0" dirty="0">
                <a:ln>
                  <a:noFill/>
                </a:ln>
                <a:solidFill>
                  <a:srgbClr val="4C85A1"/>
                </a:solidFill>
                <a:effectLst/>
                <a:uLnTx/>
                <a:uFillTx/>
                <a:latin typeface="Museo Sans 300"/>
              </a:rPr>
              <a:t>Individual</a:t>
            </a:r>
            <a:r>
              <a:rPr kumimoji="0" lang="en-GB" altLang="en-US" sz="2600" i="0" u="none" strike="noStrike" kern="1200" cap="none" spc="0" normalizeH="0" noProof="0" dirty="0">
                <a:ln>
                  <a:noFill/>
                </a:ln>
                <a:solidFill>
                  <a:srgbClr val="4C85A1"/>
                </a:solidFill>
                <a:effectLst/>
                <a:uLnTx/>
                <a:uFillTx/>
                <a:latin typeface="Museo Sans 300"/>
              </a:rPr>
              <a:t> and group interventions – Inform Plus, Engage Plus, Inform and Inform YP, Protective Parenting, Addressing Offending Behaviour</a:t>
            </a:r>
            <a:endParaRPr kumimoji="0" lang="en-GB" altLang="en-US" sz="2600" i="0" u="none" strike="noStrike" kern="1200" cap="none" spc="0" normalizeH="0" baseline="0" noProof="0" dirty="0">
              <a:ln>
                <a:noFill/>
              </a:ln>
              <a:solidFill>
                <a:srgbClr val="4C85A1"/>
              </a:solidFill>
              <a:effectLst/>
              <a:uLnTx/>
              <a:uFillTx/>
              <a:latin typeface="Museo Sans 300"/>
            </a:endParaRPr>
          </a:p>
        </p:txBody>
      </p:sp>
      <p:pic>
        <p:nvPicPr>
          <p:cNvPr id="6" name="Picture 5">
            <a:extLst>
              <a:ext uri="{FF2B5EF4-FFF2-40B4-BE49-F238E27FC236}">
                <a16:creationId xmlns:a16="http://schemas.microsoft.com/office/drawing/2014/main" id="{9921218B-2488-42A4-A08C-9E08B2B45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272" y="1487423"/>
            <a:ext cx="6600887" cy="5998465"/>
          </a:xfrm>
          <a:prstGeom prst="rect">
            <a:avLst/>
          </a:prstGeom>
          <a:ln>
            <a:noFill/>
          </a:ln>
        </p:spPr>
      </p:pic>
    </p:spTree>
    <p:extLst>
      <p:ext uri="{BB962C8B-B14F-4D97-AF65-F5344CB8AC3E}">
        <p14:creationId xmlns:p14="http://schemas.microsoft.com/office/powerpoint/2010/main" val="9654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5"/>
            <a:ext cx="10363200" cy="1073492"/>
          </a:xfrm>
        </p:spPr>
        <p:txBody>
          <a:bodyPr/>
          <a:lstStyle/>
          <a:p>
            <a:r>
              <a:rPr lang="en-GB" altLang="en-US" dirty="0">
                <a:solidFill>
                  <a:srgbClr val="F4786F"/>
                </a:solidFill>
                <a:latin typeface="Museo Sans 500" panose="02000000000000000000" pitchFamily="2" charset="77"/>
              </a:rPr>
              <a:t>Journey toward realisation of risk? </a:t>
            </a:r>
            <a:endParaRPr lang="en-GB" dirty="0">
              <a:solidFill>
                <a:srgbClr val="F4786F"/>
              </a:solidFill>
              <a:latin typeface="Museo Sans 500" panose="02000000000000000000" pitchFamily="2" charset="77"/>
            </a:endParaRP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436098" y="1445858"/>
            <a:ext cx="11592992" cy="4702884"/>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Disbelief, denial, minimisation</a:t>
            </a:r>
          </a:p>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Natural protection of family</a:t>
            </a:r>
          </a:p>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Shock, fear, anger</a:t>
            </a:r>
          </a:p>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Projection of blame onto authorities</a:t>
            </a:r>
          </a:p>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Self-blame/shame</a:t>
            </a:r>
          </a:p>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Pain of realising and experiencing  consequences</a:t>
            </a:r>
          </a:p>
          <a:p>
            <a:pPr marL="457200" indent="-457200">
              <a:buFont typeface="Arial" panose="020B0604020202020204" pitchFamily="34" charset="0"/>
              <a:buChar char="•"/>
            </a:pPr>
            <a:r>
              <a:rPr lang="en-GB" altLang="en-US" sz="3000" dirty="0">
                <a:solidFill>
                  <a:srgbClr val="4C85A1"/>
                </a:solidFill>
                <a:latin typeface="Museo Sans 500" panose="02000000000000000000"/>
                <a:ea typeface="+mn-ea"/>
                <a:cs typeface="Tahoma" panose="020B0604030504040204" pitchFamily="34" charset="0"/>
              </a:rPr>
              <a:t>Readjusting view of abuser, self and world</a:t>
            </a:r>
          </a:p>
          <a:p>
            <a:pPr>
              <a:defRPr/>
            </a:pPr>
            <a:endParaRPr lang="en-GB" altLang="en-US" sz="3000" dirty="0">
              <a:solidFill>
                <a:srgbClr val="4C85A1"/>
              </a:solidFill>
              <a:latin typeface="Museo Sans 500" panose="02000000000000000000"/>
              <a:ea typeface="+mn-ea"/>
              <a:cs typeface="Tahoma" panose="020B0604030504040204" pitchFamily="34" charset="0"/>
            </a:endParaRPr>
          </a:p>
        </p:txBody>
      </p:sp>
    </p:spTree>
    <p:extLst>
      <p:ext uri="{BB962C8B-B14F-4D97-AF65-F5344CB8AC3E}">
        <p14:creationId xmlns:p14="http://schemas.microsoft.com/office/powerpoint/2010/main" val="39317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5"/>
            <a:ext cx="10363200" cy="1073492"/>
          </a:xfrm>
        </p:spPr>
        <p:txBody>
          <a:bodyPr/>
          <a:lstStyle/>
          <a:p>
            <a:r>
              <a:rPr lang="en-GB" altLang="en-US" dirty="0">
                <a:solidFill>
                  <a:srgbClr val="F4786F"/>
                </a:solidFill>
                <a:latin typeface="Museo Sans 500" panose="02000000000000000000" pitchFamily="2" charset="77"/>
              </a:rPr>
              <a:t>Poor Prognosis for Protectively Parenting</a:t>
            </a:r>
            <a:endParaRPr lang="en-GB" dirty="0">
              <a:solidFill>
                <a:srgbClr val="F4786F"/>
              </a:solidFill>
              <a:latin typeface="Museo Sans 500" panose="02000000000000000000" pitchFamily="2" charset="77"/>
            </a:endParaRP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436098" y="1170650"/>
            <a:ext cx="11592992" cy="4702884"/>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a:solidFill>
                  <a:srgbClr val="4C85A1"/>
                </a:solidFill>
              </a:rPr>
              <a:t>A number of factors are also known to be linked with a poorer prognosis in relation to a parent’s ability to protectively parent.  These factors include:</a:t>
            </a:r>
          </a:p>
          <a:p>
            <a:pPr marL="342900" indent="-342900">
              <a:buFont typeface="Arial" panose="020B0604020202020204" pitchFamily="34" charset="0"/>
              <a:buChar char="•"/>
            </a:pPr>
            <a:r>
              <a:rPr lang="en-GB" dirty="0">
                <a:solidFill>
                  <a:srgbClr val="4C85A1"/>
                </a:solidFill>
              </a:rPr>
              <a:t>mother having a history of severe physical or sexual abuse</a:t>
            </a:r>
          </a:p>
          <a:p>
            <a:pPr marL="342900" indent="-342900">
              <a:buFont typeface="Arial" panose="020B0604020202020204" pitchFamily="34" charset="0"/>
              <a:buChar char="•"/>
            </a:pPr>
            <a:r>
              <a:rPr lang="en-GB" dirty="0">
                <a:solidFill>
                  <a:srgbClr val="4C85A1"/>
                </a:solidFill>
              </a:rPr>
              <a:t>her relationship with her own mother being characterised by extreme rejection and emotional deprivation</a:t>
            </a:r>
          </a:p>
          <a:p>
            <a:pPr marL="342900" indent="-342900">
              <a:buFont typeface="Arial" panose="020B0604020202020204" pitchFamily="34" charset="0"/>
              <a:buChar char="•"/>
            </a:pPr>
            <a:r>
              <a:rPr lang="en-GB" dirty="0">
                <a:solidFill>
                  <a:srgbClr val="4C85A1"/>
                </a:solidFill>
              </a:rPr>
              <a:t>having a repetitive pattern of abusive adult relationships</a:t>
            </a:r>
          </a:p>
          <a:p>
            <a:pPr marL="342900" indent="-342900">
              <a:buFont typeface="Arial" panose="020B0604020202020204" pitchFamily="34" charset="0"/>
              <a:buChar char="•"/>
            </a:pPr>
            <a:r>
              <a:rPr lang="en-GB" dirty="0">
                <a:solidFill>
                  <a:srgbClr val="4C85A1"/>
                </a:solidFill>
              </a:rPr>
              <a:t>any prior concerns of neglect and abuse of her own children</a:t>
            </a:r>
          </a:p>
          <a:p>
            <a:pPr marL="342900" indent="-342900">
              <a:buFont typeface="Arial" panose="020B0604020202020204" pitchFamily="34" charset="0"/>
              <a:buChar char="•"/>
            </a:pPr>
            <a:r>
              <a:rPr lang="en-GB" dirty="0">
                <a:solidFill>
                  <a:srgbClr val="4C85A1"/>
                </a:solidFill>
              </a:rPr>
              <a:t>marked mental health difficulties including personality disorder and substance misuse</a:t>
            </a:r>
          </a:p>
          <a:p>
            <a:endParaRPr lang="en-GB" altLang="en-US" sz="3000" dirty="0">
              <a:solidFill>
                <a:srgbClr val="4C85A1"/>
              </a:solidFill>
              <a:latin typeface="Museo Sans 500" panose="02000000000000000000"/>
              <a:ea typeface="+mn-ea"/>
              <a:cs typeface="Tahoma" panose="020B0604030504040204" pitchFamily="34" charset="0"/>
            </a:endParaRPr>
          </a:p>
          <a:p>
            <a:r>
              <a:rPr lang="en-GB" sz="1600" dirty="0" err="1">
                <a:solidFill>
                  <a:srgbClr val="4C85A1"/>
                </a:solidFill>
              </a:rPr>
              <a:t>Craissati</a:t>
            </a:r>
            <a:r>
              <a:rPr lang="en-GB" sz="1600" dirty="0">
                <a:solidFill>
                  <a:srgbClr val="4C85A1"/>
                </a:solidFill>
              </a:rPr>
              <a:t>, J (2004). Managing High Risk Sex Offenders in the Community: A Psychological Approach. Hove: Brunner-Routledge</a:t>
            </a:r>
            <a:endParaRPr lang="en-GB" altLang="en-US" sz="2000" dirty="0">
              <a:solidFill>
                <a:srgbClr val="4C85A1"/>
              </a:solidFill>
              <a:latin typeface="Museo Sans 500" panose="02000000000000000000"/>
              <a:ea typeface="+mn-ea"/>
              <a:cs typeface="Tahoma" panose="020B0604030504040204" pitchFamily="34" charset="0"/>
            </a:endParaRPr>
          </a:p>
        </p:txBody>
      </p:sp>
    </p:spTree>
    <p:extLst>
      <p:ext uri="{BB962C8B-B14F-4D97-AF65-F5344CB8AC3E}">
        <p14:creationId xmlns:p14="http://schemas.microsoft.com/office/powerpoint/2010/main" val="361297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solidFill>
                  <a:srgbClr val="F37A6E"/>
                </a:solidFill>
                <a:latin typeface="Museo Sans 500" panose="02000000000000000000"/>
              </a:rPr>
              <a:t>Engagement – top tips</a:t>
            </a:r>
          </a:p>
        </p:txBody>
      </p:sp>
      <p:sp>
        <p:nvSpPr>
          <p:cNvPr id="4" name="Content Placeholder 3"/>
          <p:cNvSpPr>
            <a:spLocks noGrp="1"/>
          </p:cNvSpPr>
          <p:nvPr>
            <p:ph sz="quarter" idx="10"/>
          </p:nvPr>
        </p:nvSpPr>
        <p:spPr>
          <a:xfrm>
            <a:off x="609601" y="1192107"/>
            <a:ext cx="10972800" cy="4807640"/>
          </a:xfrm>
        </p:spPr>
        <p:txBody>
          <a:bodyPr>
            <a:normAutofit/>
          </a:bodyPr>
          <a:lstStyle/>
          <a:p>
            <a:pPr marL="342900" indent="-342900">
              <a:buFont typeface="Arial" panose="020B0604020202020204" pitchFamily="34" charset="0"/>
              <a:buChar char="•"/>
            </a:pPr>
            <a:r>
              <a:rPr lang="en-GB" dirty="0">
                <a:solidFill>
                  <a:srgbClr val="4C85A1"/>
                </a:solidFill>
              </a:rPr>
              <a:t> Consider barriers – learning needs, age and developmental issues, language, cultural considerations, gender. </a:t>
            </a:r>
          </a:p>
          <a:p>
            <a:pPr marL="342900" indent="-342900">
              <a:buFont typeface="Arial" panose="020B0604020202020204" pitchFamily="34" charset="0"/>
              <a:buChar char="•"/>
            </a:pPr>
            <a:r>
              <a:rPr lang="en-GB" dirty="0">
                <a:solidFill>
                  <a:srgbClr val="4C85A1"/>
                </a:solidFill>
              </a:rPr>
              <a:t>Do we need to adapt our style and material to suit their needs? </a:t>
            </a:r>
          </a:p>
          <a:p>
            <a:pPr marL="342900" indent="-342900">
              <a:buFont typeface="Arial" panose="020B0604020202020204" pitchFamily="34" charset="0"/>
              <a:buChar char="•"/>
            </a:pPr>
            <a:r>
              <a:rPr lang="en-GB" dirty="0">
                <a:solidFill>
                  <a:srgbClr val="4C85A1"/>
                </a:solidFill>
              </a:rPr>
              <a:t>Ask what they need – offer breaks, adaptions, be flexible where possible. </a:t>
            </a:r>
          </a:p>
          <a:p>
            <a:pPr marL="342900" indent="-342900">
              <a:buFont typeface="Arial" panose="020B0604020202020204" pitchFamily="34" charset="0"/>
              <a:buChar char="•"/>
            </a:pPr>
            <a:r>
              <a:rPr lang="en-GB" dirty="0">
                <a:solidFill>
                  <a:srgbClr val="4C85A1"/>
                </a:solidFill>
              </a:rPr>
              <a:t>Think about the environment in which you are seeing the client – distractions, suitability – do they/you feel safe and able to talk?</a:t>
            </a:r>
          </a:p>
          <a:p>
            <a:pPr marL="342900" indent="-342900">
              <a:buFont typeface="Arial" panose="020B0604020202020204" pitchFamily="34" charset="0"/>
              <a:buChar char="•"/>
            </a:pPr>
            <a:r>
              <a:rPr lang="en-GB" dirty="0">
                <a:solidFill>
                  <a:srgbClr val="4C85A1"/>
                </a:solidFill>
              </a:rPr>
              <a:t>Influence of others on their views and opinions? Are you seeing them alone or with a partner?</a:t>
            </a:r>
          </a:p>
          <a:p>
            <a:pPr marL="342900" indent="-342900">
              <a:buFont typeface="Arial" panose="020B0604020202020204" pitchFamily="34" charset="0"/>
              <a:buChar char="•"/>
            </a:pPr>
            <a:r>
              <a:rPr lang="en-GB" dirty="0">
                <a:solidFill>
                  <a:srgbClr val="4C85A1"/>
                </a:solidFill>
              </a:rPr>
              <a:t>Your role – conflict of interest?</a:t>
            </a:r>
          </a:p>
          <a:p>
            <a:pPr marL="342900" indent="-342900">
              <a:buFont typeface="Arial" panose="020B0604020202020204" pitchFamily="34" charset="0"/>
              <a:buChar char="•"/>
            </a:pPr>
            <a:r>
              <a:rPr lang="en-GB" dirty="0">
                <a:solidFill>
                  <a:srgbClr val="4C85A1"/>
                </a:solidFill>
              </a:rPr>
              <a:t>Managing distress, anger, hostility – we need to model calmness and allow space for feelings. </a:t>
            </a:r>
          </a:p>
          <a:p>
            <a:pPr marL="342900" indent="-342900">
              <a:buFont typeface="Arial" panose="020B0604020202020204" pitchFamily="34" charset="0"/>
              <a:buChar char="•"/>
            </a:pPr>
            <a:endParaRPr lang="en-GB" dirty="0"/>
          </a:p>
          <a:p>
            <a:pPr marL="457200" indent="-457200">
              <a:buFont typeface="Arial" panose="020B0604020202020204" pitchFamily="34" charset="0"/>
              <a:buChar char="•"/>
            </a:pPr>
            <a:endParaRPr lang="en-GB" sz="2800" b="1" dirty="0">
              <a:solidFill>
                <a:srgbClr val="4C85A1"/>
              </a:solidFill>
              <a:latin typeface="Museo Sans 500" panose="02000000000000000000"/>
            </a:endParaRPr>
          </a:p>
        </p:txBody>
      </p:sp>
    </p:spTree>
    <p:extLst>
      <p:ext uri="{BB962C8B-B14F-4D97-AF65-F5344CB8AC3E}">
        <p14:creationId xmlns:p14="http://schemas.microsoft.com/office/powerpoint/2010/main" val="385071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solidFill>
                  <a:srgbClr val="F37A6E"/>
                </a:solidFill>
                <a:latin typeface="Museo Sans 500" panose="02000000000000000000"/>
              </a:rPr>
              <a:t>Engagement – top tips</a:t>
            </a:r>
          </a:p>
        </p:txBody>
      </p:sp>
      <p:sp>
        <p:nvSpPr>
          <p:cNvPr id="4" name="Content Placeholder 3"/>
          <p:cNvSpPr>
            <a:spLocks noGrp="1"/>
          </p:cNvSpPr>
          <p:nvPr>
            <p:ph sz="quarter" idx="10"/>
          </p:nvPr>
        </p:nvSpPr>
        <p:spPr>
          <a:xfrm>
            <a:off x="609601" y="1192107"/>
            <a:ext cx="10972800" cy="4807640"/>
          </a:xfrm>
        </p:spPr>
        <p:txBody>
          <a:bodyPr>
            <a:normAutofit fontScale="92500" lnSpcReduction="10000"/>
          </a:bodyPr>
          <a:lstStyle/>
          <a:p>
            <a:pPr marL="342900" indent="-342900">
              <a:buFont typeface="Arial" panose="020B0604020202020204" pitchFamily="34" charset="0"/>
              <a:buChar char="•"/>
            </a:pPr>
            <a:r>
              <a:rPr lang="en-GB" dirty="0">
                <a:solidFill>
                  <a:srgbClr val="4C85A1"/>
                </a:solidFill>
              </a:rPr>
              <a:t> Socratic questioning is about eliciting information from people through open questions. What, When, Where, How, Why . . </a:t>
            </a:r>
          </a:p>
          <a:p>
            <a:pPr marL="457200" indent="-457200">
              <a:buFont typeface="Arial" panose="020B0604020202020204" pitchFamily="34" charset="0"/>
              <a:buChar char="•"/>
            </a:pPr>
            <a:r>
              <a:rPr lang="en-GB" dirty="0">
                <a:solidFill>
                  <a:srgbClr val="4C85A1"/>
                </a:solidFill>
              </a:rPr>
              <a:t>Rather than giving people answers, it’s about them learning things for themselves, rather than it being imposed upon them. </a:t>
            </a:r>
          </a:p>
          <a:p>
            <a:pPr marL="457200" indent="-457200">
              <a:buFont typeface="Arial" panose="020B0604020202020204" pitchFamily="34" charset="0"/>
              <a:buChar char="•"/>
            </a:pPr>
            <a:r>
              <a:rPr lang="en-GB" dirty="0">
                <a:solidFill>
                  <a:srgbClr val="4C85A1"/>
                </a:solidFill>
              </a:rPr>
              <a:t>Reflection – active listening – clarifying questions, summarising key points. </a:t>
            </a:r>
          </a:p>
          <a:p>
            <a:pPr marL="457200" indent="-457200">
              <a:buFont typeface="Arial" panose="020B0604020202020204" pitchFamily="34" charset="0"/>
              <a:buChar char="•"/>
            </a:pPr>
            <a:r>
              <a:rPr lang="en-GB" dirty="0">
                <a:solidFill>
                  <a:srgbClr val="4C85A1"/>
                </a:solidFill>
              </a:rPr>
              <a:t>Style – we need to be genuine, open, transparent and look interested. Our body language, our approach really does make a difference. </a:t>
            </a:r>
          </a:p>
          <a:p>
            <a:pPr marL="457200" indent="-457200">
              <a:buFont typeface="Arial" panose="020B0604020202020204" pitchFamily="34" charset="0"/>
              <a:buChar char="•"/>
            </a:pPr>
            <a:r>
              <a:rPr lang="en-GB" dirty="0">
                <a:solidFill>
                  <a:srgbClr val="4C85A1"/>
                </a:solidFill>
              </a:rPr>
              <a:t>We need to demonstrate empathy, be gently challenging, roll with resistance, raise doubt, be inquisitive, warm, and non-confrontational. </a:t>
            </a:r>
          </a:p>
          <a:p>
            <a:pPr marL="457200" indent="-457200">
              <a:buFont typeface="Arial" panose="020B0604020202020204" pitchFamily="34" charset="0"/>
              <a:buChar char="•"/>
            </a:pPr>
            <a:r>
              <a:rPr lang="en-GB" dirty="0">
                <a:solidFill>
                  <a:srgbClr val="4C85A1"/>
                </a:solidFill>
              </a:rPr>
              <a:t>Modelling - people learn much of their behaviour through witnessing others – we can be friendly but assertive, take responsibility for our own actions, model good rapport and communication. </a:t>
            </a:r>
          </a:p>
          <a:p>
            <a:pPr marL="457200" indent="-457200">
              <a:buFont typeface="Arial" panose="020B0604020202020204" pitchFamily="34" charset="0"/>
              <a:buChar char="•"/>
            </a:pPr>
            <a:r>
              <a:rPr lang="en-GB" dirty="0">
                <a:solidFill>
                  <a:srgbClr val="4C85A1"/>
                </a:solidFill>
              </a:rPr>
              <a:t>Praise where it is due – highlight positives and give balanced feedback – this is motivational. </a:t>
            </a:r>
          </a:p>
          <a:p>
            <a:pPr marL="457200" indent="-457200">
              <a:buFont typeface="Arial" panose="020B0604020202020204" pitchFamily="34" charset="0"/>
              <a:buChar char="•"/>
            </a:pPr>
            <a:endParaRPr lang="en-GB" sz="2800" b="1" dirty="0">
              <a:solidFill>
                <a:srgbClr val="4C85A1"/>
              </a:solidFill>
              <a:latin typeface="Museo Sans 500" panose="02000000000000000000"/>
            </a:endParaRPr>
          </a:p>
        </p:txBody>
      </p:sp>
    </p:spTree>
    <p:extLst>
      <p:ext uri="{BB962C8B-B14F-4D97-AF65-F5344CB8AC3E}">
        <p14:creationId xmlns:p14="http://schemas.microsoft.com/office/powerpoint/2010/main" val="1117697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098" y="245354"/>
            <a:ext cx="10872262" cy="1470025"/>
          </a:xfrm>
        </p:spPr>
        <p:txBody>
          <a:bodyPr/>
          <a:lstStyle/>
          <a:p>
            <a:r>
              <a:rPr lang="en-GB" dirty="0">
                <a:solidFill>
                  <a:srgbClr val="F4786F"/>
                </a:solidFill>
                <a:latin typeface="Museo Sans 500" panose="02000000000000000000" pitchFamily="2" charset="77"/>
              </a:rPr>
              <a:t>Thoughts to consider in your assessment – person posing a risk of sexual harm</a:t>
            </a: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142484" y="1715378"/>
            <a:ext cx="11697824" cy="4204775"/>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Details of offences, suspected offences – against children? Adults? </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Time elapsed since last offence – has it been more than 10 years? (think about the recidivism research) </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Life circumstances at the time of the offending (relationship status, drugs/alcohol, employment, mental health, lifestyle)</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Any other offences? E.g., domestic violence, assault, battery</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Adverse childhood experiences? Experiences of parents? How has this shaped their world view or relationships?</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How did they learn about sex and relationships? What views do they have on the age of consent, consensual sex, do they have any specific preferences, fantasies? </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Any religious or cultural influences over their relationship or life choices? </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ea typeface="+mn-ea"/>
                <a:cs typeface="Tahoma" panose="020B0604030504040204" pitchFamily="34" charset="0"/>
              </a:rPr>
              <a:t>Links with other families</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cs typeface="Tahoma" panose="020B0604030504040204" pitchFamily="34" charset="0"/>
              </a:rPr>
              <a:t>What is their opinion of the child who has made an allegation? Or children in the images?</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cs typeface="Tahoma" panose="020B0604030504040204" pitchFamily="34" charset="0"/>
              </a:rPr>
              <a:t>What information have they told their partner? Is this accurate?</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cs typeface="Tahoma" panose="020B0604030504040204" pitchFamily="34" charset="0"/>
              </a:rPr>
              <a:t>When observed with their children – is there emotional warmth, responsiveness, secure attachment, affection, ability to meet the children’s emotional and care needs?</a:t>
            </a:r>
          </a:p>
          <a:p>
            <a:pPr marL="457200" indent="-457200">
              <a:lnSpc>
                <a:spcPct val="100000"/>
              </a:lnSpc>
              <a:spcBef>
                <a:spcPts val="0"/>
              </a:spcBef>
              <a:spcAft>
                <a:spcPts val="0"/>
              </a:spcAft>
              <a:buFont typeface="Arial" panose="020B0604020202020204" pitchFamily="34" charset="0"/>
              <a:buChar char="•"/>
            </a:pPr>
            <a:r>
              <a:rPr lang="en-GB" altLang="en-US" sz="1800" dirty="0">
                <a:solidFill>
                  <a:srgbClr val="4C85A1"/>
                </a:solidFill>
                <a:latin typeface="Museo Sans 500" panose="02000000000000000000"/>
                <a:cs typeface="Tahoma" panose="020B0604030504040204" pitchFamily="34" charset="0"/>
              </a:rPr>
              <a:t>What is their view of why they offended? </a:t>
            </a:r>
          </a:p>
          <a:p>
            <a:pPr marL="457200" indent="-457200">
              <a:buFont typeface="Arial" panose="020B0604020202020204" pitchFamily="34" charset="0"/>
              <a:buChar char="•"/>
            </a:pPr>
            <a:endParaRPr lang="en-GB" altLang="en-US" sz="1800" dirty="0">
              <a:solidFill>
                <a:srgbClr val="4C85A1"/>
              </a:solidFill>
              <a:latin typeface="Museo Sans 500" panose="02000000000000000000"/>
              <a:ea typeface="+mn-ea"/>
              <a:cs typeface="Tahoma" panose="020B0604030504040204" pitchFamily="34" charset="0"/>
            </a:endParaRPr>
          </a:p>
          <a:p>
            <a:pPr marL="342900" indent="-342900" defTabSz="914400">
              <a:spcAft>
                <a:spcPts val="1200"/>
              </a:spcAft>
              <a:buFont typeface="Arial" panose="020B0604020202020204" pitchFamily="34" charset="0"/>
              <a:buChar char="•"/>
            </a:pPr>
            <a:endParaRPr lang="en-GB" altLang="en-US" sz="3000" dirty="0">
              <a:solidFill>
                <a:srgbClr val="4C85A1"/>
              </a:solidFill>
              <a:latin typeface="Museo Sans 500" panose="02000000000000000000"/>
              <a:ea typeface="+mn-ea"/>
              <a:cs typeface="Tahoma" panose="020B0604030504040204" pitchFamily="34" charset="0"/>
            </a:endParaRPr>
          </a:p>
        </p:txBody>
      </p:sp>
    </p:spTree>
    <p:extLst>
      <p:ext uri="{BB962C8B-B14F-4D97-AF65-F5344CB8AC3E}">
        <p14:creationId xmlns:p14="http://schemas.microsoft.com/office/powerpoint/2010/main" val="145660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solidFill>
                  <a:srgbClr val="F37A6E"/>
                </a:solidFill>
                <a:latin typeface="Museo Sans 500" panose="02000000000000000000"/>
              </a:rPr>
              <a:t>Thoughts for your assessment - protective carers</a:t>
            </a:r>
          </a:p>
        </p:txBody>
      </p:sp>
      <p:sp>
        <p:nvSpPr>
          <p:cNvPr id="4" name="Content Placeholder 3"/>
          <p:cNvSpPr>
            <a:spLocks noGrp="1"/>
          </p:cNvSpPr>
          <p:nvPr>
            <p:ph sz="quarter" idx="10"/>
          </p:nvPr>
        </p:nvSpPr>
        <p:spPr>
          <a:xfrm>
            <a:off x="609601" y="1192107"/>
            <a:ext cx="10972800" cy="4807640"/>
          </a:xfrm>
        </p:spPr>
        <p:txBody>
          <a:bodyPr>
            <a:normAutofit/>
          </a:bodyPr>
          <a:lstStyle/>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Relationship to the person posing a risk – are they dependent for finances, accommodation, immigration status, any evidence of grooming?</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Are they reluctant to share concerns due to fear of repercussions?</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Any issues around bringing shame on the family?</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Links to other concerning adults </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Understanding of sexual abuse/exploitation/online offending</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Thoughts on sex, relationships, is it taboo?</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Attitudes and beliefs </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Understanding of Social Care concerns – understanding, denial, minimisation</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What info do they have about the offending / allegations? Is it accurate?</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Reactions – who is responsible, do they think loved one is capable of abusing children, do they accept they ‘might have’</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Understanding of impact of abuse </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Opinion of what it was about those children that led to them being vulnerable to abuse</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Recognising the needs of the children and ability to meet them, including while separated from person of concern</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Quality of relationship with child, perception of the child</a:t>
            </a:r>
          </a:p>
          <a:p>
            <a:pPr marL="457200" indent="-457200">
              <a:spcBef>
                <a:spcPts val="0"/>
              </a:spcBef>
              <a:spcAft>
                <a:spcPts val="0"/>
              </a:spcAft>
              <a:buFont typeface="Arial" panose="020B0604020202020204" pitchFamily="34" charset="0"/>
              <a:buChar char="•"/>
            </a:pPr>
            <a:r>
              <a:rPr lang="en-GB" sz="1600" dirty="0">
                <a:solidFill>
                  <a:srgbClr val="4C85A1"/>
                </a:solidFill>
                <a:latin typeface="Museo Sans 500" panose="02000000000000000000"/>
              </a:rPr>
              <a:t>Ability to recognise signs of abuse/exploitation and act appropriately</a:t>
            </a:r>
            <a:endParaRPr lang="en-GB" sz="1600" b="1" dirty="0">
              <a:solidFill>
                <a:srgbClr val="4C85A1"/>
              </a:solidFill>
              <a:latin typeface="Museo Sans 500" panose="02000000000000000000"/>
            </a:endParaRPr>
          </a:p>
        </p:txBody>
      </p:sp>
    </p:spTree>
    <p:extLst>
      <p:ext uri="{BB962C8B-B14F-4D97-AF65-F5344CB8AC3E}">
        <p14:creationId xmlns:p14="http://schemas.microsoft.com/office/powerpoint/2010/main" val="156534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18128-9ED8-4239-B450-833E8B1C3FCD}"/>
              </a:ext>
            </a:extLst>
          </p:cNvPr>
          <p:cNvPicPr>
            <a:picLocks noChangeAspect="1"/>
          </p:cNvPicPr>
          <p:nvPr/>
        </p:nvPicPr>
        <p:blipFill>
          <a:blip r:embed="rId2"/>
          <a:stretch>
            <a:fillRect/>
          </a:stretch>
        </p:blipFill>
        <p:spPr>
          <a:xfrm>
            <a:off x="5546035" y="-79230"/>
            <a:ext cx="6089185" cy="6089185"/>
          </a:xfrm>
          <a:prstGeom prst="rect">
            <a:avLst/>
          </a:prstGeom>
        </p:spPr>
      </p:pic>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233027" y="2306161"/>
            <a:ext cx="4935320" cy="748559"/>
          </a:xfrm>
        </p:spPr>
        <p:txBody>
          <a:bodyPr/>
          <a:lstStyle/>
          <a:p>
            <a:pPr algn="ctr"/>
            <a:r>
              <a:rPr lang="en-GB" altLang="en-US" sz="5000" dirty="0">
                <a:solidFill>
                  <a:srgbClr val="F4786F"/>
                </a:solidFill>
                <a:latin typeface="Museo Sans 500" panose="02000000000000000000" pitchFamily="2" charset="77"/>
              </a:rPr>
              <a:t>Working with Families</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Tree>
    <p:extLst>
      <p:ext uri="{BB962C8B-B14F-4D97-AF65-F5344CB8AC3E}">
        <p14:creationId xmlns:p14="http://schemas.microsoft.com/office/powerpoint/2010/main" val="435954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7338FE-848F-40A4-AE25-34EB3EA3D147}"/>
              </a:ext>
            </a:extLst>
          </p:cNvPr>
          <p:cNvPicPr>
            <a:picLocks noChangeAspect="1"/>
          </p:cNvPicPr>
          <p:nvPr/>
        </p:nvPicPr>
        <p:blipFill rotWithShape="1">
          <a:blip r:embed="rId3"/>
          <a:srcRect b="13043"/>
          <a:stretch/>
        </p:blipFill>
        <p:spPr>
          <a:xfrm>
            <a:off x="8118001" y="2650433"/>
            <a:ext cx="4038601" cy="3511827"/>
          </a:xfrm>
          <a:prstGeom prst="rect">
            <a:avLst/>
          </a:prstGeom>
        </p:spPr>
      </p:pic>
      <p:sp>
        <p:nvSpPr>
          <p:cNvPr id="2" name="Title 1"/>
          <p:cNvSpPr>
            <a:spLocks noGrp="1"/>
          </p:cNvSpPr>
          <p:nvPr>
            <p:ph type="ctrTitle"/>
          </p:nvPr>
        </p:nvSpPr>
        <p:spPr/>
        <p:txBody>
          <a:bodyPr/>
          <a:lstStyle/>
          <a:p>
            <a:r>
              <a:rPr lang="en-AU" altLang="en-US" dirty="0">
                <a:solidFill>
                  <a:srgbClr val="F4786F"/>
                </a:solidFill>
                <a:latin typeface="Museo Sans 500" panose="02000000000000000000" pitchFamily="2" charset="77"/>
              </a:rPr>
              <a:t>Supporting families to prevent abuse</a:t>
            </a:r>
            <a:endParaRPr lang="en-GB" dirty="0">
              <a:solidFill>
                <a:srgbClr val="F4786F"/>
              </a:solidFill>
              <a:latin typeface="Museo Sans 500" panose="02000000000000000000" pitchFamily="2" charset="77"/>
            </a:endParaRPr>
          </a:p>
        </p:txBody>
      </p:sp>
      <p:sp>
        <p:nvSpPr>
          <p:cNvPr id="34" name="Content Placeholder 1">
            <a:extLst>
              <a:ext uri="{FF2B5EF4-FFF2-40B4-BE49-F238E27FC236}">
                <a16:creationId xmlns:a16="http://schemas.microsoft.com/office/drawing/2014/main" id="{52C0D2FF-1AD6-4850-A4C2-798976A142F3}"/>
              </a:ext>
            </a:extLst>
          </p:cNvPr>
          <p:cNvSpPr txBox="1">
            <a:spLocks/>
          </p:cNvSpPr>
          <p:nvPr/>
        </p:nvSpPr>
        <p:spPr>
          <a:xfrm>
            <a:off x="217984" y="1077557"/>
            <a:ext cx="9257320" cy="5084703"/>
          </a:xfrm>
          <a:prstGeom prst="rect">
            <a:avLst/>
          </a:prstGeom>
        </p:spPr>
        <p:txBody>
          <a:bodyPr/>
          <a:lstStyle>
            <a:lvl1pPr marL="0" indent="0" algn="l" defTabSz="609585" rtl="0" eaLnBrk="1" fontAlgn="base" hangingPunct="1">
              <a:lnSpc>
                <a:spcPct val="120000"/>
              </a:lnSpc>
              <a:spcBef>
                <a:spcPts val="400"/>
              </a:spcBef>
              <a:spcAft>
                <a:spcPts val="400"/>
              </a:spcAft>
              <a:buFont typeface="Arial" charset="0"/>
              <a:buNone/>
              <a:defRPr sz="2133" b="0" i="0" kern="1200">
                <a:solidFill>
                  <a:srgbClr val="002846"/>
                </a:solidFill>
                <a:latin typeface="Nunito Light"/>
                <a:ea typeface="ＭＳ Ｐゴシック" charset="0"/>
                <a:cs typeface="Nunito Light"/>
              </a:defRPr>
            </a:lvl1pPr>
            <a:lvl2pPr marL="990575" indent="-380990" algn="l" defTabSz="609585" rtl="0" eaLnBrk="1" fontAlgn="base" hangingPunct="1">
              <a:lnSpc>
                <a:spcPct val="120000"/>
              </a:lnSpc>
              <a:spcBef>
                <a:spcPts val="400"/>
              </a:spcBef>
              <a:spcAft>
                <a:spcPts val="400"/>
              </a:spcAft>
              <a:buFont typeface="Arial" charset="0"/>
              <a:buChar char="–"/>
              <a:defRPr sz="1867" b="0" i="0" kern="1200">
                <a:solidFill>
                  <a:srgbClr val="002846"/>
                </a:solidFill>
                <a:latin typeface="Nunito Light"/>
                <a:ea typeface="ＭＳ Ｐゴシック" charset="0"/>
                <a:cs typeface="Nunito Light"/>
              </a:defRPr>
            </a:lvl2pPr>
            <a:lvl3pPr marL="1523962" indent="-304792" algn="l" defTabSz="609585" rtl="0" eaLnBrk="1" fontAlgn="base" hangingPunct="1">
              <a:lnSpc>
                <a:spcPct val="120000"/>
              </a:lnSpc>
              <a:spcBef>
                <a:spcPts val="0"/>
              </a:spcBef>
              <a:spcAft>
                <a:spcPct val="0"/>
              </a:spcAft>
              <a:buFont typeface="Arial" charset="0"/>
              <a:buChar char="•"/>
              <a:defRPr sz="1867" b="0" i="0" kern="1200">
                <a:solidFill>
                  <a:srgbClr val="002846"/>
                </a:solidFill>
                <a:latin typeface="Nunito Light"/>
                <a:ea typeface="ＭＳ Ｐゴシック" charset="0"/>
                <a:cs typeface="Nunito Light"/>
              </a:defRPr>
            </a:lvl3pPr>
            <a:lvl4pPr marL="2133547" indent="-304792" algn="l" defTabSz="609585" rtl="0" eaLnBrk="1" fontAlgn="base" hangingPunct="1">
              <a:lnSpc>
                <a:spcPct val="120000"/>
              </a:lnSpc>
              <a:spcBef>
                <a:spcPts val="400"/>
              </a:spcBef>
              <a:spcAft>
                <a:spcPct val="0"/>
              </a:spcAft>
              <a:buFont typeface="Arial" charset="0"/>
              <a:buChar char="–"/>
              <a:defRPr sz="1600" b="0" i="0" kern="1200">
                <a:solidFill>
                  <a:srgbClr val="002846"/>
                </a:solidFill>
                <a:latin typeface="Nunito Light"/>
                <a:ea typeface="ＭＳ Ｐゴシック" charset="0"/>
                <a:cs typeface="Nunito Light"/>
              </a:defRPr>
            </a:lvl4pPr>
            <a:lvl5pPr marL="2743131" indent="-304792" algn="l" defTabSz="609585" rtl="0" eaLnBrk="1" fontAlgn="base" hangingPunct="1">
              <a:lnSpc>
                <a:spcPct val="120000"/>
              </a:lnSpc>
              <a:spcBef>
                <a:spcPts val="400"/>
              </a:spcBef>
              <a:spcAft>
                <a:spcPct val="0"/>
              </a:spcAft>
              <a:buFont typeface="Arial" charset="0"/>
              <a:buChar char="»"/>
              <a:defRPr sz="1333" b="0" i="0" kern="1200">
                <a:solidFill>
                  <a:srgbClr val="002846"/>
                </a:solidFill>
                <a:latin typeface="Nunito Light"/>
                <a:ea typeface="ＭＳ Ｐゴシック" charset="0"/>
                <a:cs typeface="Nuni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457200">
              <a:buFont typeface="Arial" panose="020B0604020202020204" pitchFamily="34" charset="0"/>
              <a:buChar char="•"/>
            </a:pPr>
            <a:endParaRPr lang="en-GB" sz="2400" dirty="0">
              <a:solidFill>
                <a:srgbClr val="4C85A1"/>
              </a:solidFill>
              <a:latin typeface="Museo Sans 500" panose="02000000000000000000"/>
              <a:ea typeface="+mn-ea"/>
              <a:cs typeface="Tahoma" panose="020B0604030504040204" pitchFamily="34" charset="0"/>
            </a:endParaRPr>
          </a:p>
          <a:p>
            <a:pPr marL="457200" indent="-457200">
              <a:buFont typeface="Arial" panose="020B0604020202020204" pitchFamily="34" charset="0"/>
              <a:buChar char="•"/>
            </a:pPr>
            <a:endParaRPr lang="en-GB" sz="2400" dirty="0">
              <a:solidFill>
                <a:srgbClr val="4C85A1"/>
              </a:solidFill>
              <a:latin typeface="Museo Sans 500" panose="02000000000000000000"/>
              <a:ea typeface="+mn-ea"/>
              <a:cs typeface="Tahoma" panose="020B0604030504040204" pitchFamily="34" charset="0"/>
            </a:endParaRPr>
          </a:p>
          <a:p>
            <a:endParaRPr lang="en-GB" sz="3000" dirty="0">
              <a:solidFill>
                <a:srgbClr val="4C85A1"/>
              </a:solidFill>
              <a:latin typeface="Museo Sans 500" panose="02000000000000000000"/>
              <a:ea typeface="+mn-ea"/>
              <a:cs typeface="Tahoma" panose="020B0604030504040204" pitchFamily="34" charset="0"/>
            </a:endParaRPr>
          </a:p>
          <a:p>
            <a:pPr marL="342900" indent="-342900" defTabSz="914400">
              <a:spcAft>
                <a:spcPts val="1200"/>
              </a:spcAft>
              <a:buFont typeface="Arial" panose="020B0604020202020204" pitchFamily="34" charset="0"/>
              <a:buChar char="•"/>
            </a:pPr>
            <a:endParaRPr lang="en-GB" altLang="en-US" sz="3000" dirty="0">
              <a:solidFill>
                <a:srgbClr val="4C85A1"/>
              </a:solidFill>
              <a:latin typeface="Museo Sans 500" panose="02000000000000000000"/>
              <a:ea typeface="+mn-ea"/>
              <a:cs typeface="Tahoma" panose="020B0604030504040204" pitchFamily="34" charset="0"/>
            </a:endParaRPr>
          </a:p>
        </p:txBody>
      </p:sp>
      <p:sp>
        <p:nvSpPr>
          <p:cNvPr id="4" name="Rectangle 3">
            <a:extLst>
              <a:ext uri="{FF2B5EF4-FFF2-40B4-BE49-F238E27FC236}">
                <a16:creationId xmlns:a16="http://schemas.microsoft.com/office/drawing/2014/main" id="{2D423662-6D66-4437-966B-D33B94EBD804}"/>
              </a:ext>
            </a:extLst>
          </p:cNvPr>
          <p:cNvSpPr/>
          <p:nvPr/>
        </p:nvSpPr>
        <p:spPr>
          <a:xfrm>
            <a:off x="527955" y="876744"/>
            <a:ext cx="8163284" cy="5842497"/>
          </a:xfrm>
          <a:prstGeom prst="rect">
            <a:avLst/>
          </a:prstGeom>
        </p:spPr>
        <p:txBody>
          <a:bodyPr wrap="square">
            <a:spAutoFit/>
          </a:bodyPr>
          <a:lstStyle/>
          <a:p>
            <a:pPr marL="342900" indent="-342900">
              <a:lnSpc>
                <a:spcPct val="150000"/>
              </a:lnSpc>
              <a:buFont typeface="Arial" panose="020B0604020202020204" pitchFamily="34" charset="0"/>
              <a:buChar char="•"/>
            </a:pPr>
            <a:r>
              <a:rPr lang="en-GB" altLang="en-US" sz="2800" dirty="0">
                <a:solidFill>
                  <a:srgbClr val="4C85A1"/>
                </a:solidFill>
                <a:latin typeface="Museo Sans 500" panose="02000000000000000000"/>
                <a:cs typeface="Tahoma" panose="020B0604030504040204" pitchFamily="34" charset="0"/>
              </a:rPr>
              <a:t>Use of family safety plans, applicable to the whole family</a:t>
            </a:r>
          </a:p>
          <a:p>
            <a:pPr marL="342900" indent="-342900">
              <a:lnSpc>
                <a:spcPct val="150000"/>
              </a:lnSpc>
              <a:buFont typeface="Arial" panose="020B0604020202020204" pitchFamily="34" charset="0"/>
              <a:buChar char="•"/>
            </a:pPr>
            <a:r>
              <a:rPr lang="en-GB" altLang="en-US" sz="2800" dirty="0">
                <a:solidFill>
                  <a:srgbClr val="4C85A1"/>
                </a:solidFill>
                <a:latin typeface="Museo Sans 500" panose="02000000000000000000"/>
                <a:cs typeface="Tahoma" panose="020B0604030504040204" pitchFamily="34" charset="0"/>
              </a:rPr>
              <a:t>Give children age appropriate knowledge </a:t>
            </a:r>
            <a:r>
              <a:rPr lang="en-GB" altLang="en-US" sz="2800" dirty="0">
                <a:solidFill>
                  <a:srgbClr val="F37A6E"/>
                </a:solidFill>
                <a:latin typeface="Museo Sans 500" panose="02000000000000000000"/>
                <a:cs typeface="Tahoma" panose="020B0604030504040204" pitchFamily="34" charset="0"/>
              </a:rPr>
              <a:t>(</a:t>
            </a:r>
            <a:r>
              <a:rPr lang="en-GB" altLang="en-US" sz="2800" dirty="0">
                <a:solidFill>
                  <a:srgbClr val="F37A6E"/>
                </a:solidFill>
                <a:latin typeface="Museo Sans 500" panose="02000000000000000000"/>
                <a:cs typeface="Tahoma" panose="020B0604030504040204" pitchFamily="34" charset="0"/>
                <a:hlinkClick r:id="rId4">
                  <a:extLst>
                    <a:ext uri="{A12FA001-AC4F-418D-AE19-62706E023703}">
                      <ahyp:hlinkClr xmlns:ahyp="http://schemas.microsoft.com/office/drawing/2018/hyperlinkcolor" val="tx"/>
                    </a:ext>
                  </a:extLst>
                </a:hlinkClick>
              </a:rPr>
              <a:t>www.shorespace.org.uk</a:t>
            </a:r>
            <a:r>
              <a:rPr lang="en-GB" altLang="en-US" sz="2800" dirty="0">
                <a:solidFill>
                  <a:srgbClr val="F37A6E"/>
                </a:solidFill>
                <a:latin typeface="Museo Sans 500" panose="02000000000000000000"/>
                <a:cs typeface="Tahoma" panose="020B0604030504040204" pitchFamily="34" charset="0"/>
              </a:rPr>
              <a:t>)  </a:t>
            </a:r>
          </a:p>
          <a:p>
            <a:pPr marL="342900" indent="-342900">
              <a:lnSpc>
                <a:spcPct val="150000"/>
              </a:lnSpc>
              <a:buFont typeface="Arial" panose="020B0604020202020204" pitchFamily="34" charset="0"/>
              <a:buChar char="•"/>
            </a:pPr>
            <a:r>
              <a:rPr lang="en-GB" altLang="en-US" sz="2800" dirty="0">
                <a:solidFill>
                  <a:srgbClr val="4C85A1"/>
                </a:solidFill>
                <a:latin typeface="Museo Sans 500" panose="02000000000000000000"/>
                <a:cs typeface="Tahoma" panose="020B0604030504040204" pitchFamily="34" charset="0"/>
              </a:rPr>
              <a:t>Education for parents </a:t>
            </a:r>
            <a:r>
              <a:rPr lang="en-GB" altLang="en-US" sz="2800" dirty="0">
                <a:solidFill>
                  <a:srgbClr val="F37A6E"/>
                </a:solidFill>
                <a:latin typeface="Museo Sans 500" panose="02000000000000000000"/>
                <a:cs typeface="Tahoma" panose="020B0604030504040204" pitchFamily="34" charset="0"/>
              </a:rPr>
              <a:t>(</a:t>
            </a:r>
            <a:r>
              <a:rPr lang="en-GB" altLang="en-US" sz="2800" dirty="0">
                <a:solidFill>
                  <a:srgbClr val="F37A6E"/>
                </a:solidFill>
                <a:latin typeface="Museo Sans 500" panose="02000000000000000000"/>
                <a:cs typeface="Tahoma" panose="020B0604030504040204" pitchFamily="34" charset="0"/>
                <a:hlinkClick r:id="rId5">
                  <a:extLst>
                    <a:ext uri="{A12FA001-AC4F-418D-AE19-62706E023703}">
                      <ahyp:hlinkClr xmlns:ahyp="http://schemas.microsoft.com/office/drawing/2018/hyperlinkcolor" val="tx"/>
                    </a:ext>
                  </a:extLst>
                </a:hlinkClick>
              </a:rPr>
              <a:t>www.parentsprotect.co.uk</a:t>
            </a:r>
            <a:r>
              <a:rPr lang="en-GB" altLang="en-US" sz="2800" dirty="0">
                <a:solidFill>
                  <a:srgbClr val="F37A6E"/>
                </a:solidFill>
                <a:latin typeface="Museo Sans 500" panose="02000000000000000000"/>
                <a:cs typeface="Tahoma" panose="020B0604030504040204" pitchFamily="34" charset="0"/>
              </a:rPr>
              <a:t>)</a:t>
            </a:r>
          </a:p>
          <a:p>
            <a:pPr marL="342900" indent="-342900">
              <a:lnSpc>
                <a:spcPct val="150000"/>
              </a:lnSpc>
              <a:buFont typeface="Arial" panose="020B0604020202020204" pitchFamily="34" charset="0"/>
              <a:buChar char="•"/>
            </a:pPr>
            <a:r>
              <a:rPr lang="en-GB" altLang="en-US" sz="2800" dirty="0">
                <a:solidFill>
                  <a:srgbClr val="4C85A1"/>
                </a:solidFill>
                <a:latin typeface="Museo Sans 500" panose="02000000000000000000"/>
                <a:cs typeface="Tahoma" panose="020B0604030504040204" pitchFamily="34" charset="0"/>
              </a:rPr>
              <a:t>Support for persons posing a risk of sexual harm to children </a:t>
            </a:r>
            <a:r>
              <a:rPr lang="en-GB" altLang="en-US" sz="2800" dirty="0">
                <a:solidFill>
                  <a:srgbClr val="F37A6E"/>
                </a:solidFill>
                <a:latin typeface="Museo Sans 500" panose="02000000000000000000"/>
                <a:cs typeface="Tahoma" panose="020B0604030504040204" pitchFamily="34" charset="0"/>
              </a:rPr>
              <a:t>(www.stopitnow.org.uk)</a:t>
            </a:r>
          </a:p>
          <a:p>
            <a:pPr>
              <a:lnSpc>
                <a:spcPct val="150000"/>
              </a:lnSpc>
            </a:pPr>
            <a:endParaRPr lang="en-GB" altLang="en-US" sz="2800" dirty="0">
              <a:solidFill>
                <a:srgbClr val="4C85A1"/>
              </a:solidFill>
              <a:latin typeface="Museo Sans 500" panose="02000000000000000000"/>
              <a:cs typeface="Tahoma" panose="020B0604030504040204" pitchFamily="34" charset="0"/>
            </a:endParaRPr>
          </a:p>
          <a:p>
            <a:pPr marL="342900" indent="-342900">
              <a:lnSpc>
                <a:spcPct val="150000"/>
              </a:lnSpc>
              <a:buFont typeface="Arial" panose="020B0604020202020204" pitchFamily="34" charset="0"/>
              <a:buChar char="•"/>
            </a:pPr>
            <a:endParaRPr lang="en-GB" altLang="en-US" sz="2800" dirty="0">
              <a:solidFill>
                <a:srgbClr val="4C85A1"/>
              </a:solidFill>
              <a:latin typeface="Museo Sans 500" panose="02000000000000000000"/>
              <a:cs typeface="Tahoma" panose="020B0604030504040204" pitchFamily="34" charset="0"/>
            </a:endParaRPr>
          </a:p>
        </p:txBody>
      </p:sp>
    </p:spTree>
    <p:extLst>
      <p:ext uri="{BB962C8B-B14F-4D97-AF65-F5344CB8AC3E}">
        <p14:creationId xmlns:p14="http://schemas.microsoft.com/office/powerpoint/2010/main" val="67790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erson holding string lights">
            <a:extLst>
              <a:ext uri="{FF2B5EF4-FFF2-40B4-BE49-F238E27FC236}">
                <a16:creationId xmlns:a16="http://schemas.microsoft.com/office/drawing/2014/main" id="{BBFBCC6E-DD77-494C-98B3-D4FB5984F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5CC16F4-3F91-4FDD-95B3-3C92C8B609A8}"/>
              </a:ext>
            </a:extLst>
          </p:cNvPr>
          <p:cNvSpPr>
            <a:spLocks noGrp="1"/>
          </p:cNvSpPr>
          <p:nvPr>
            <p:ph idx="1"/>
          </p:nvPr>
        </p:nvSpPr>
        <p:spPr>
          <a:xfrm>
            <a:off x="5726097" y="2413262"/>
            <a:ext cx="6465902" cy="3515091"/>
          </a:xfrm>
        </p:spPr>
        <p:txBody>
          <a:bodyPr>
            <a:normAutofit fontScale="77500" lnSpcReduction="20000"/>
          </a:bodyPr>
          <a:lstStyle/>
          <a:p>
            <a:r>
              <a:rPr lang="en-GB" altLang="en-US" sz="4000" b="1" dirty="0">
                <a:solidFill>
                  <a:srgbClr val="4C85A1"/>
                </a:solidFill>
                <a:latin typeface="Museo Sans 500" panose="02000000000000000000"/>
                <a:cs typeface="Tahoma" panose="020B0604030504040204" pitchFamily="34" charset="0"/>
              </a:rPr>
              <a:t>Thank you for your attention</a:t>
            </a:r>
          </a:p>
          <a:p>
            <a:endParaRPr lang="en-GB" altLang="en-US" sz="2600" dirty="0">
              <a:solidFill>
                <a:srgbClr val="4C85A1"/>
              </a:solidFill>
              <a:latin typeface="Museo Sans 500" panose="02000000000000000000"/>
              <a:cs typeface="Tahoma" panose="020B0604030504040204" pitchFamily="34" charset="0"/>
            </a:endParaRPr>
          </a:p>
          <a:p>
            <a:pPr>
              <a:spcBef>
                <a:spcPts val="0"/>
              </a:spcBef>
              <a:spcAft>
                <a:spcPts val="0"/>
              </a:spcAft>
            </a:pPr>
            <a:r>
              <a:rPr lang="en-GB" altLang="en-US" sz="2600" dirty="0">
                <a:solidFill>
                  <a:srgbClr val="4C85A1"/>
                </a:solidFill>
                <a:latin typeface="Museo Sans 500" panose="02000000000000000000"/>
                <a:cs typeface="Tahoma" panose="020B0604030504040204" pitchFamily="34" charset="0"/>
              </a:rPr>
              <a:t>Emma King</a:t>
            </a:r>
          </a:p>
          <a:p>
            <a:pPr>
              <a:spcBef>
                <a:spcPts val="0"/>
              </a:spcBef>
              <a:spcAft>
                <a:spcPts val="0"/>
              </a:spcAft>
            </a:pPr>
            <a:r>
              <a:rPr lang="en-GB" altLang="en-US" sz="2600" dirty="0">
                <a:solidFill>
                  <a:srgbClr val="4C85A1"/>
                </a:solidFill>
                <a:latin typeface="Museo Sans 500" panose="02000000000000000000"/>
                <a:cs typeface="Tahoma" panose="020B0604030504040204" pitchFamily="34" charset="0"/>
              </a:rPr>
              <a:t>Head of Clinical Services (Adults)</a:t>
            </a:r>
          </a:p>
          <a:p>
            <a:pPr>
              <a:spcBef>
                <a:spcPts val="0"/>
              </a:spcBef>
              <a:spcAft>
                <a:spcPts val="0"/>
              </a:spcAft>
            </a:pPr>
            <a:r>
              <a:rPr lang="en-GB" altLang="en-US" sz="2600" dirty="0">
                <a:solidFill>
                  <a:srgbClr val="4C85A1"/>
                </a:solidFill>
                <a:latin typeface="Museo Sans 500" panose="02000000000000000000"/>
                <a:cs typeface="Tahoma" panose="020B0604030504040204" pitchFamily="34" charset="0"/>
              </a:rPr>
              <a:t>eking@lucyfaithfull.org.uk</a:t>
            </a:r>
          </a:p>
          <a:p>
            <a:pPr>
              <a:spcBef>
                <a:spcPts val="0"/>
              </a:spcBef>
              <a:spcAft>
                <a:spcPts val="0"/>
              </a:spcAft>
            </a:pPr>
            <a:endParaRPr lang="en-GB" altLang="en-US" sz="2600" dirty="0">
              <a:solidFill>
                <a:srgbClr val="4C85A1"/>
              </a:solidFill>
              <a:latin typeface="Museo Sans 500" panose="02000000000000000000"/>
              <a:cs typeface="Tahoma" panose="020B0604030504040204" pitchFamily="34" charset="0"/>
            </a:endParaRPr>
          </a:p>
          <a:p>
            <a:pPr>
              <a:spcBef>
                <a:spcPts val="0"/>
              </a:spcBef>
              <a:spcAft>
                <a:spcPts val="0"/>
              </a:spcAft>
            </a:pPr>
            <a:r>
              <a:rPr lang="en-GB" altLang="en-US" sz="2600" dirty="0">
                <a:solidFill>
                  <a:srgbClr val="4C85A1"/>
                </a:solidFill>
                <a:latin typeface="Museo Sans 500" panose="02000000000000000000"/>
                <a:cs typeface="Tahoma" panose="020B0604030504040204" pitchFamily="34" charset="0"/>
              </a:rPr>
              <a:t>Vicki Wynn</a:t>
            </a:r>
          </a:p>
          <a:p>
            <a:pPr>
              <a:spcBef>
                <a:spcPts val="0"/>
              </a:spcBef>
              <a:spcAft>
                <a:spcPts val="0"/>
              </a:spcAft>
            </a:pPr>
            <a:r>
              <a:rPr lang="en-GB" altLang="en-US" sz="2600" dirty="0">
                <a:solidFill>
                  <a:srgbClr val="4C85A1"/>
                </a:solidFill>
                <a:latin typeface="Museo Sans 500" panose="02000000000000000000"/>
                <a:cs typeface="Tahoma" panose="020B0604030504040204" pitchFamily="34" charset="0"/>
              </a:rPr>
              <a:t>Senior Practitioner Assessments and Interventions (Adults)</a:t>
            </a:r>
          </a:p>
          <a:p>
            <a:pPr>
              <a:spcBef>
                <a:spcPts val="0"/>
              </a:spcBef>
              <a:spcAft>
                <a:spcPts val="0"/>
              </a:spcAft>
            </a:pPr>
            <a:r>
              <a:rPr lang="en-GB" altLang="en-US" sz="2600" dirty="0">
                <a:solidFill>
                  <a:srgbClr val="4C85A1"/>
                </a:solidFill>
                <a:latin typeface="Museo Sans 500" panose="02000000000000000000"/>
                <a:cs typeface="Tahoma" panose="020B0604030504040204" pitchFamily="34" charset="0"/>
              </a:rPr>
              <a:t>vwynn@lucyfaithfull.org.uk</a:t>
            </a:r>
          </a:p>
          <a:p>
            <a:endParaRPr lang="en-GB" altLang="en-US" sz="2600" dirty="0"/>
          </a:p>
        </p:txBody>
      </p:sp>
      <p:sp>
        <p:nvSpPr>
          <p:cNvPr id="6" name="Title 1">
            <a:extLst>
              <a:ext uri="{FF2B5EF4-FFF2-40B4-BE49-F238E27FC236}">
                <a16:creationId xmlns:a16="http://schemas.microsoft.com/office/drawing/2014/main" id="{3BF895FE-E4D9-4EC6-8E4A-C003AD848565}"/>
              </a:ext>
            </a:extLst>
          </p:cNvPr>
          <p:cNvSpPr txBox="1">
            <a:spLocks/>
          </p:cNvSpPr>
          <p:nvPr/>
        </p:nvSpPr>
        <p:spPr>
          <a:xfrm>
            <a:off x="6096000" y="427471"/>
            <a:ext cx="6953662" cy="765881"/>
          </a:xfrm>
          <a:prstGeom prst="rect">
            <a:avLst/>
          </a:prstGeom>
        </p:spPr>
        <p:txBody>
          <a:bodyPr/>
          <a:lstStyle>
            <a:lvl1pPr algn="l" defTabSz="609585" rtl="0" eaLnBrk="1" fontAlgn="base" hangingPunct="1">
              <a:spcBef>
                <a:spcPct val="0"/>
              </a:spcBef>
              <a:spcAft>
                <a:spcPct val="0"/>
              </a:spcAft>
              <a:defRPr sz="3200" b="0" i="0" kern="1200">
                <a:solidFill>
                  <a:srgbClr val="002846"/>
                </a:solidFill>
                <a:latin typeface="Nunito Regular"/>
                <a:ea typeface="ＭＳ Ｐゴシック" charset="0"/>
                <a:cs typeface="Nunito Regular"/>
              </a:defRPr>
            </a:lvl1pPr>
            <a:lvl2pPr algn="ctr" defTabSz="609585" rtl="0" eaLnBrk="1" fontAlgn="base" hangingPunct="1">
              <a:spcBef>
                <a:spcPct val="0"/>
              </a:spcBef>
              <a:spcAft>
                <a:spcPct val="0"/>
              </a:spcAft>
              <a:defRPr sz="3733" b="1">
                <a:solidFill>
                  <a:srgbClr val="570861"/>
                </a:solidFill>
                <a:latin typeface="Arial" charset="0"/>
                <a:ea typeface="ＭＳ Ｐゴシック" charset="0"/>
              </a:defRPr>
            </a:lvl2pPr>
            <a:lvl3pPr algn="ctr" defTabSz="609585" rtl="0" eaLnBrk="1" fontAlgn="base" hangingPunct="1">
              <a:spcBef>
                <a:spcPct val="0"/>
              </a:spcBef>
              <a:spcAft>
                <a:spcPct val="0"/>
              </a:spcAft>
              <a:defRPr sz="3733" b="1">
                <a:solidFill>
                  <a:srgbClr val="570861"/>
                </a:solidFill>
                <a:latin typeface="Arial" charset="0"/>
                <a:ea typeface="ＭＳ Ｐゴシック" charset="0"/>
              </a:defRPr>
            </a:lvl3pPr>
            <a:lvl4pPr algn="ctr" defTabSz="609585" rtl="0" eaLnBrk="1" fontAlgn="base" hangingPunct="1">
              <a:spcBef>
                <a:spcPct val="0"/>
              </a:spcBef>
              <a:spcAft>
                <a:spcPct val="0"/>
              </a:spcAft>
              <a:defRPr sz="3733" b="1">
                <a:solidFill>
                  <a:srgbClr val="570861"/>
                </a:solidFill>
                <a:latin typeface="Arial" charset="0"/>
                <a:ea typeface="ＭＳ Ｐゴシック" charset="0"/>
              </a:defRPr>
            </a:lvl4pPr>
            <a:lvl5pPr algn="ctr" defTabSz="609585" rtl="0" eaLnBrk="1" fontAlgn="base" hangingPunct="1">
              <a:spcBef>
                <a:spcPct val="0"/>
              </a:spcBef>
              <a:spcAft>
                <a:spcPct val="0"/>
              </a:spcAft>
              <a:defRPr sz="3733" b="1">
                <a:solidFill>
                  <a:srgbClr val="570861"/>
                </a:solidFill>
                <a:latin typeface="Arial" charset="0"/>
                <a:ea typeface="ＭＳ Ｐゴシック" charset="0"/>
              </a:defRPr>
            </a:lvl5pPr>
            <a:lvl6pPr marL="609585" algn="ctr" defTabSz="609585" rtl="0" eaLnBrk="1" fontAlgn="base" hangingPunct="1">
              <a:spcBef>
                <a:spcPct val="0"/>
              </a:spcBef>
              <a:spcAft>
                <a:spcPct val="0"/>
              </a:spcAft>
              <a:defRPr sz="3733" b="1">
                <a:solidFill>
                  <a:srgbClr val="570861"/>
                </a:solidFill>
                <a:latin typeface="Arial" charset="0"/>
                <a:ea typeface="ＭＳ Ｐゴシック" charset="0"/>
              </a:defRPr>
            </a:lvl6pPr>
            <a:lvl7pPr marL="1219170" algn="ctr" defTabSz="609585" rtl="0" eaLnBrk="1" fontAlgn="base" hangingPunct="1">
              <a:spcBef>
                <a:spcPct val="0"/>
              </a:spcBef>
              <a:spcAft>
                <a:spcPct val="0"/>
              </a:spcAft>
              <a:defRPr sz="3733" b="1">
                <a:solidFill>
                  <a:srgbClr val="570861"/>
                </a:solidFill>
                <a:latin typeface="Arial" charset="0"/>
                <a:ea typeface="ＭＳ Ｐゴシック" charset="0"/>
              </a:defRPr>
            </a:lvl7pPr>
            <a:lvl8pPr marL="1828754" algn="ctr" defTabSz="609585" rtl="0" eaLnBrk="1" fontAlgn="base" hangingPunct="1">
              <a:spcBef>
                <a:spcPct val="0"/>
              </a:spcBef>
              <a:spcAft>
                <a:spcPct val="0"/>
              </a:spcAft>
              <a:defRPr sz="3733" b="1">
                <a:solidFill>
                  <a:srgbClr val="570861"/>
                </a:solidFill>
                <a:latin typeface="Arial" charset="0"/>
                <a:ea typeface="ＭＳ Ｐゴシック" charset="0"/>
              </a:defRPr>
            </a:lvl8pPr>
            <a:lvl9pPr marL="2438339" algn="ctr" defTabSz="609585" rtl="0" eaLnBrk="1" fontAlgn="base" hangingPunct="1">
              <a:spcBef>
                <a:spcPct val="0"/>
              </a:spcBef>
              <a:spcAft>
                <a:spcPct val="0"/>
              </a:spcAft>
              <a:defRPr sz="3733" b="1">
                <a:solidFill>
                  <a:srgbClr val="570861"/>
                </a:solidFill>
                <a:latin typeface="Arial" charset="0"/>
                <a:ea typeface="ＭＳ Ｐゴシック" charset="0"/>
              </a:defRPr>
            </a:lvl9pPr>
          </a:lstStyle>
          <a:p>
            <a:pPr>
              <a:lnSpc>
                <a:spcPts val="5600"/>
              </a:lnSpc>
            </a:pPr>
            <a:r>
              <a:rPr lang="en-GB" altLang="en-US" sz="4000" b="1" dirty="0">
                <a:solidFill>
                  <a:srgbClr val="F4786F"/>
                </a:solidFill>
                <a:latin typeface="Museo Sans 500" panose="02000000000000000000" pitchFamily="2" charset="77"/>
              </a:rPr>
              <a:t>Child sexual abuse is preventable, not inevitable.</a:t>
            </a:r>
            <a:endParaRPr lang="en-GB" sz="4000" b="1" dirty="0">
              <a:solidFill>
                <a:srgbClr val="F4786F"/>
              </a:solidFill>
              <a:latin typeface="Museo Sans 500" panose="02000000000000000000" pitchFamily="2" charset="77"/>
            </a:endParaRPr>
          </a:p>
        </p:txBody>
      </p:sp>
    </p:spTree>
    <p:extLst>
      <p:ext uri="{BB962C8B-B14F-4D97-AF65-F5344CB8AC3E}">
        <p14:creationId xmlns:p14="http://schemas.microsoft.com/office/powerpoint/2010/main" val="231326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F37A6E"/>
                </a:solidFill>
                <a:latin typeface="Museo Sans 500" panose="02000000000000000000"/>
              </a:rPr>
              <a:t>Content we will cover today</a:t>
            </a:r>
            <a:endParaRPr lang="en-GB" dirty="0">
              <a:solidFill>
                <a:srgbClr val="F4786F"/>
              </a:solidFill>
              <a:latin typeface="Museo Sans 500" panose="02000000000000000000" pitchFamily="2" charset="77"/>
            </a:endParaRPr>
          </a:p>
        </p:txBody>
      </p:sp>
      <p:pic>
        <p:nvPicPr>
          <p:cNvPr id="5" name="Picture 4">
            <a:extLst>
              <a:ext uri="{FF2B5EF4-FFF2-40B4-BE49-F238E27FC236}">
                <a16:creationId xmlns:a16="http://schemas.microsoft.com/office/drawing/2014/main" id="{E97CDA79-D371-4B50-9046-EC9BF8BB2D71}"/>
              </a:ext>
            </a:extLst>
          </p:cNvPr>
          <p:cNvPicPr>
            <a:picLocks noChangeAspect="1"/>
          </p:cNvPicPr>
          <p:nvPr/>
        </p:nvPicPr>
        <p:blipFill rotWithShape="1">
          <a:blip r:embed="rId2"/>
          <a:srcRect l="-144" r="33644"/>
          <a:stretch/>
        </p:blipFill>
        <p:spPr>
          <a:xfrm>
            <a:off x="436098" y="1715379"/>
            <a:ext cx="2843340" cy="2843340"/>
          </a:xfrm>
          <a:prstGeom prst="ellipse">
            <a:avLst/>
          </a:prstGeom>
        </p:spPr>
      </p:pic>
      <p:sp>
        <p:nvSpPr>
          <p:cNvPr id="6" name="TextBox 5">
            <a:extLst>
              <a:ext uri="{FF2B5EF4-FFF2-40B4-BE49-F238E27FC236}">
                <a16:creationId xmlns:a16="http://schemas.microsoft.com/office/drawing/2014/main" id="{8062C78D-6FF9-4C4C-8CDC-4AFAD884936C}"/>
              </a:ext>
            </a:extLst>
          </p:cNvPr>
          <p:cNvSpPr txBox="1"/>
          <p:nvPr/>
        </p:nvSpPr>
        <p:spPr>
          <a:xfrm>
            <a:off x="3380466" y="734595"/>
            <a:ext cx="8375436" cy="7078861"/>
          </a:xfrm>
          <a:prstGeom prst="rect">
            <a:avLst/>
          </a:prstGeom>
          <a:noFill/>
        </p:spPr>
        <p:txBody>
          <a:bodyPr wrap="square" rtlCol="0">
            <a:spAutoFit/>
          </a:bodyPr>
          <a:lstStyle/>
          <a:p>
            <a:endParaRPr lang="en-GB" altLang="en-US" sz="2200" dirty="0">
              <a:solidFill>
                <a:srgbClr val="4C85A1"/>
              </a:solidFill>
              <a:latin typeface="Museo Sans 500" panose="02000000000000000000"/>
              <a:cs typeface="Tahoma" panose="020B0604030504040204" pitchFamily="34" charset="0"/>
            </a:endParaRPr>
          </a:p>
          <a:p>
            <a:pPr marL="342900" lvl="0" indent="-342900" fontAlgn="base">
              <a:lnSpc>
                <a:spcPct val="150000"/>
              </a:lnSpc>
              <a:buFont typeface="Arial" panose="020B0604020202020204" pitchFamily="34" charset="0"/>
              <a:buChar char="•"/>
            </a:pPr>
            <a:r>
              <a:rPr lang="en-GB" sz="2000" dirty="0"/>
              <a:t>The scope of the problem</a:t>
            </a:r>
          </a:p>
          <a:p>
            <a:pPr marL="342900" lvl="0" indent="-342900" fontAlgn="base">
              <a:lnSpc>
                <a:spcPct val="150000"/>
              </a:lnSpc>
              <a:buFont typeface="Arial" panose="020B0604020202020204" pitchFamily="34" charset="0"/>
              <a:buChar char="•"/>
            </a:pPr>
            <a:r>
              <a:rPr lang="en-GB" sz="2000" dirty="0"/>
              <a:t>Recognising signs child sexual abuse</a:t>
            </a:r>
          </a:p>
          <a:p>
            <a:pPr marL="342900" lvl="0" indent="-342900" fontAlgn="base">
              <a:lnSpc>
                <a:spcPct val="150000"/>
              </a:lnSpc>
              <a:buFont typeface="Arial" panose="020B0604020202020204" pitchFamily="34" charset="0"/>
              <a:buChar char="•"/>
            </a:pPr>
            <a:r>
              <a:rPr lang="en-GB" sz="2000" dirty="0"/>
              <a:t>Considerations when assessing persons posing a risk of sexual harm to children, and protective capacity of parents/carers</a:t>
            </a:r>
          </a:p>
          <a:p>
            <a:pPr marL="342900" lvl="0" indent="-342900" fontAlgn="base">
              <a:lnSpc>
                <a:spcPct val="150000"/>
              </a:lnSpc>
              <a:buFont typeface="Arial" panose="020B0604020202020204" pitchFamily="34" charset="0"/>
              <a:buChar char="•"/>
            </a:pPr>
            <a:r>
              <a:rPr lang="en-GB" sz="2000" dirty="0"/>
              <a:t>Assessing risk in the absence of a conviction</a:t>
            </a:r>
          </a:p>
          <a:p>
            <a:pPr marL="342900" lvl="0" indent="-342900" fontAlgn="base">
              <a:lnSpc>
                <a:spcPct val="150000"/>
              </a:lnSpc>
              <a:buFont typeface="Arial" panose="020B0604020202020204" pitchFamily="34" charset="0"/>
              <a:buChar char="•"/>
            </a:pPr>
            <a:r>
              <a:rPr lang="en-GB" sz="2000" dirty="0"/>
              <a:t>The Faithfull Classification System</a:t>
            </a:r>
          </a:p>
          <a:p>
            <a:pPr marL="342900" lvl="0" indent="-342900" fontAlgn="base">
              <a:lnSpc>
                <a:spcPct val="150000"/>
              </a:lnSpc>
              <a:buFont typeface="Arial" panose="020B0604020202020204" pitchFamily="34" charset="0"/>
              <a:buChar char="•"/>
            </a:pPr>
            <a:r>
              <a:rPr lang="en-GB" sz="2000" dirty="0"/>
              <a:t>Resources for working with families</a:t>
            </a:r>
          </a:p>
          <a:p>
            <a:pPr marL="342900" lvl="0" indent="-342900" fontAlgn="base">
              <a:lnSpc>
                <a:spcPct val="150000"/>
              </a:lnSpc>
              <a:buFont typeface="Arial" panose="020B0604020202020204" pitchFamily="34" charset="0"/>
              <a:buChar char="•"/>
            </a:pPr>
            <a:endParaRPr lang="en-GB" sz="2000" dirty="0"/>
          </a:p>
          <a:p>
            <a:pPr marL="342900" lvl="0" indent="-342900" fontAlgn="base">
              <a:buFont typeface="Arial" panose="020B0604020202020204" pitchFamily="34" charset="0"/>
              <a:buChar char="•"/>
            </a:pPr>
            <a:endParaRPr lang="en-GB" sz="2000" dirty="0"/>
          </a:p>
          <a:p>
            <a:endParaRPr lang="en-GB" sz="2200" dirty="0">
              <a:solidFill>
                <a:srgbClr val="4C85A1"/>
              </a:solidFill>
              <a:latin typeface="Museo Sans 500" panose="02000000000000000000"/>
              <a:cs typeface="Tahoma" panose="020B0604030504040204" pitchFamily="34" charset="0"/>
            </a:endParaRPr>
          </a:p>
          <a:p>
            <a:endParaRPr lang="en-GB" sz="2200" dirty="0">
              <a:solidFill>
                <a:srgbClr val="4C85A1"/>
              </a:solidFill>
              <a:latin typeface="Museo Sans 500" panose="02000000000000000000"/>
              <a:cs typeface="Tahoma" panose="020B0604030504040204" pitchFamily="34" charset="0"/>
            </a:endParaRPr>
          </a:p>
          <a:p>
            <a:endParaRPr lang="en-GB" sz="2200" dirty="0">
              <a:solidFill>
                <a:srgbClr val="4C85A1"/>
              </a:solidFill>
              <a:latin typeface="Museo Sans 500" panose="02000000000000000000"/>
              <a:cs typeface="Tahoma" panose="020B0604030504040204" pitchFamily="34" charset="0"/>
            </a:endParaRPr>
          </a:p>
          <a:p>
            <a:endParaRPr lang="en-GB" sz="1600"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37924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024619-340A-4196-AABE-CA455C253A87}"/>
              </a:ext>
            </a:extLst>
          </p:cNvPr>
          <p:cNvPicPr>
            <a:picLocks noChangeAspect="1"/>
          </p:cNvPicPr>
          <p:nvPr/>
        </p:nvPicPr>
        <p:blipFill>
          <a:blip r:embed="rId2"/>
          <a:stretch>
            <a:fillRect/>
          </a:stretch>
        </p:blipFill>
        <p:spPr>
          <a:xfrm>
            <a:off x="233931" y="108856"/>
            <a:ext cx="11724137" cy="6640288"/>
          </a:xfrm>
          <a:prstGeom prst="rect">
            <a:avLst/>
          </a:prstGeom>
        </p:spPr>
      </p:pic>
    </p:spTree>
    <p:extLst>
      <p:ext uri="{BB962C8B-B14F-4D97-AF65-F5344CB8AC3E}">
        <p14:creationId xmlns:p14="http://schemas.microsoft.com/office/powerpoint/2010/main" val="307021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B89D41-0EAD-41D3-8540-AE7511A50A6D}"/>
              </a:ext>
            </a:extLst>
          </p:cNvPr>
          <p:cNvPicPr>
            <a:picLocks noChangeAspect="1"/>
          </p:cNvPicPr>
          <p:nvPr/>
        </p:nvPicPr>
        <p:blipFill>
          <a:blip r:embed="rId2"/>
          <a:stretch>
            <a:fillRect/>
          </a:stretch>
        </p:blipFill>
        <p:spPr>
          <a:xfrm>
            <a:off x="2006354" y="339854"/>
            <a:ext cx="7831085" cy="5630379"/>
          </a:xfrm>
          <a:prstGeom prst="rect">
            <a:avLst/>
          </a:prstGeom>
        </p:spPr>
      </p:pic>
    </p:spTree>
    <p:extLst>
      <p:ext uri="{BB962C8B-B14F-4D97-AF65-F5344CB8AC3E}">
        <p14:creationId xmlns:p14="http://schemas.microsoft.com/office/powerpoint/2010/main" val="373562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B0FFFF-3CD8-4E25-BFE6-1925CF71BA17}"/>
              </a:ext>
            </a:extLst>
          </p:cNvPr>
          <p:cNvPicPr>
            <a:picLocks noChangeAspect="1"/>
          </p:cNvPicPr>
          <p:nvPr/>
        </p:nvPicPr>
        <p:blipFill>
          <a:blip r:embed="rId2"/>
          <a:stretch>
            <a:fillRect/>
          </a:stretch>
        </p:blipFill>
        <p:spPr>
          <a:xfrm>
            <a:off x="1771650" y="1189553"/>
            <a:ext cx="8648700" cy="4848225"/>
          </a:xfrm>
          <a:prstGeom prst="rect">
            <a:avLst/>
          </a:prstGeom>
        </p:spPr>
      </p:pic>
      <p:sp>
        <p:nvSpPr>
          <p:cNvPr id="6" name="Rectangle 5">
            <a:extLst>
              <a:ext uri="{FF2B5EF4-FFF2-40B4-BE49-F238E27FC236}">
                <a16:creationId xmlns:a16="http://schemas.microsoft.com/office/drawing/2014/main" id="{91936576-A499-48F8-8816-36140F0B5CB3}"/>
              </a:ext>
            </a:extLst>
          </p:cNvPr>
          <p:cNvSpPr/>
          <p:nvPr/>
        </p:nvSpPr>
        <p:spPr>
          <a:xfrm>
            <a:off x="642152" y="358556"/>
            <a:ext cx="10934330" cy="830997"/>
          </a:xfrm>
          <a:prstGeom prst="rect">
            <a:avLst/>
          </a:prstGeom>
        </p:spPr>
        <p:txBody>
          <a:bodyPr wrap="square">
            <a:spAutoFit/>
          </a:bodyPr>
          <a:lstStyle/>
          <a:p>
            <a:r>
              <a:rPr lang="en-GB" sz="2400" b="1" dirty="0">
                <a:solidFill>
                  <a:srgbClr val="F4786F"/>
                </a:solidFill>
              </a:rPr>
              <a:t>Crime outcomes for child sexual abuse offences in England and Wales, 2014/15–2022/23</a:t>
            </a:r>
          </a:p>
        </p:txBody>
      </p:sp>
    </p:spTree>
    <p:extLst>
      <p:ext uri="{BB962C8B-B14F-4D97-AF65-F5344CB8AC3E}">
        <p14:creationId xmlns:p14="http://schemas.microsoft.com/office/powerpoint/2010/main" val="194715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F18128-9ED8-4239-B450-833E8B1C3FCD}"/>
              </a:ext>
            </a:extLst>
          </p:cNvPr>
          <p:cNvPicPr>
            <a:picLocks noChangeAspect="1"/>
          </p:cNvPicPr>
          <p:nvPr/>
        </p:nvPicPr>
        <p:blipFill>
          <a:blip r:embed="rId2"/>
          <a:stretch>
            <a:fillRect/>
          </a:stretch>
        </p:blipFill>
        <p:spPr>
          <a:xfrm>
            <a:off x="5546035" y="-79230"/>
            <a:ext cx="6089185" cy="6089185"/>
          </a:xfrm>
          <a:prstGeom prst="rect">
            <a:avLst/>
          </a:prstGeom>
        </p:spPr>
      </p:pic>
      <p:sp>
        <p:nvSpPr>
          <p:cNvPr id="2" name="Title 1">
            <a:extLst>
              <a:ext uri="{FF2B5EF4-FFF2-40B4-BE49-F238E27FC236}">
                <a16:creationId xmlns:a16="http://schemas.microsoft.com/office/drawing/2014/main" id="{37847F91-83C8-4888-8CA5-4095700222E2}"/>
              </a:ext>
            </a:extLst>
          </p:cNvPr>
          <p:cNvSpPr>
            <a:spLocks noGrp="1"/>
          </p:cNvSpPr>
          <p:nvPr>
            <p:ph type="ctrTitle"/>
          </p:nvPr>
        </p:nvSpPr>
        <p:spPr>
          <a:xfrm>
            <a:off x="233027" y="2306161"/>
            <a:ext cx="4935320" cy="748559"/>
          </a:xfrm>
        </p:spPr>
        <p:txBody>
          <a:bodyPr/>
          <a:lstStyle/>
          <a:p>
            <a:pPr algn="ctr"/>
            <a:r>
              <a:rPr lang="en-GB" altLang="en-US" sz="5000" dirty="0">
                <a:solidFill>
                  <a:srgbClr val="F4786F"/>
                </a:solidFill>
                <a:latin typeface="Museo Sans 500" panose="02000000000000000000" pitchFamily="2" charset="77"/>
              </a:rPr>
              <a:t>Recognising Risk</a:t>
            </a:r>
            <a:br>
              <a:rPr lang="en-GB" sz="3600" dirty="0">
                <a:solidFill>
                  <a:srgbClr val="F4786F"/>
                </a:solidFill>
                <a:latin typeface="Museo Sans 500" panose="02000000000000000000" pitchFamily="2" charset="77"/>
              </a:rPr>
            </a:br>
            <a:endParaRPr lang="en-GB" sz="3600" dirty="0">
              <a:solidFill>
                <a:srgbClr val="F4786F"/>
              </a:solidFill>
              <a:latin typeface="Museo Sans 500" panose="02000000000000000000" pitchFamily="2" charset="77"/>
            </a:endParaRPr>
          </a:p>
        </p:txBody>
      </p:sp>
    </p:spTree>
    <p:extLst>
      <p:ext uri="{BB962C8B-B14F-4D97-AF65-F5344CB8AC3E}">
        <p14:creationId xmlns:p14="http://schemas.microsoft.com/office/powerpoint/2010/main" val="338491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DB5F-24A3-4C1A-A6EE-6028D35B67FF}"/>
              </a:ext>
            </a:extLst>
          </p:cNvPr>
          <p:cNvSpPr>
            <a:spLocks noGrp="1"/>
          </p:cNvSpPr>
          <p:nvPr>
            <p:ph type="ctrTitle"/>
          </p:nvPr>
        </p:nvSpPr>
        <p:spPr>
          <a:xfrm>
            <a:off x="436098" y="245354"/>
            <a:ext cx="10363200" cy="616037"/>
          </a:xfrm>
        </p:spPr>
        <p:txBody>
          <a:bodyPr/>
          <a:lstStyle/>
          <a:p>
            <a:pPr>
              <a:lnSpc>
                <a:spcPts val="3600"/>
              </a:lnSpc>
            </a:pPr>
            <a:r>
              <a:rPr lang="en-GB" dirty="0">
                <a:solidFill>
                  <a:srgbClr val="F4786F"/>
                </a:solidFill>
                <a:latin typeface="Museo Sans 500" panose="02000000000000000000" pitchFamily="2" charset="77"/>
              </a:rPr>
              <a:t>Warning Signs in Adults</a:t>
            </a:r>
          </a:p>
        </p:txBody>
      </p:sp>
      <p:sp>
        <p:nvSpPr>
          <p:cNvPr id="3" name="Rectangle 2">
            <a:extLst>
              <a:ext uri="{FF2B5EF4-FFF2-40B4-BE49-F238E27FC236}">
                <a16:creationId xmlns:a16="http://schemas.microsoft.com/office/drawing/2014/main" id="{660EEE9B-F8F9-4146-B472-A19222538F71}"/>
              </a:ext>
            </a:extLst>
          </p:cNvPr>
          <p:cNvSpPr/>
          <p:nvPr/>
        </p:nvSpPr>
        <p:spPr>
          <a:xfrm>
            <a:off x="581476" y="1136156"/>
            <a:ext cx="11029048" cy="5053691"/>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en-GB" sz="2000" dirty="0">
                <a:solidFill>
                  <a:srgbClr val="4C85A1"/>
                </a:solidFill>
              </a:rPr>
              <a:t>Tucking a child into bed without being asked</a:t>
            </a:r>
          </a:p>
          <a:p>
            <a:pPr marL="342900" indent="-342900">
              <a:spcBef>
                <a:spcPts val="0"/>
              </a:spcBef>
              <a:spcAft>
                <a:spcPts val="0"/>
              </a:spcAft>
              <a:buFont typeface="Arial" panose="020B0604020202020204" pitchFamily="34" charset="0"/>
              <a:buChar char="•"/>
            </a:pPr>
            <a:r>
              <a:rPr lang="en-GB" sz="2000" dirty="0">
                <a:solidFill>
                  <a:srgbClr val="4C85A1"/>
                </a:solidFill>
              </a:rPr>
              <a:t>Inappropriate touch, e.g. kissing on lips, tickling</a:t>
            </a:r>
          </a:p>
          <a:p>
            <a:pPr marL="342900" indent="-342900">
              <a:spcBef>
                <a:spcPts val="0"/>
              </a:spcBef>
              <a:spcAft>
                <a:spcPts val="0"/>
              </a:spcAft>
              <a:buFont typeface="Arial" panose="020B0604020202020204" pitchFamily="34" charset="0"/>
              <a:buChar char="•"/>
            </a:pPr>
            <a:r>
              <a:rPr lang="en-GB" sz="2000" dirty="0">
                <a:solidFill>
                  <a:srgbClr val="4C85A1"/>
                </a:solidFill>
              </a:rPr>
              <a:t>Assuming role of sex educator</a:t>
            </a:r>
          </a:p>
          <a:p>
            <a:pPr marL="342900" indent="-342900">
              <a:spcBef>
                <a:spcPts val="0"/>
              </a:spcBef>
              <a:spcAft>
                <a:spcPts val="0"/>
              </a:spcAft>
              <a:buFont typeface="Arial" panose="020B0604020202020204" pitchFamily="34" charset="0"/>
              <a:buChar char="•"/>
            </a:pPr>
            <a:r>
              <a:rPr lang="en-GB" sz="2000" dirty="0">
                <a:solidFill>
                  <a:srgbClr val="4C85A1"/>
                </a:solidFill>
              </a:rPr>
              <a:t>Inappropriate dress</a:t>
            </a:r>
          </a:p>
          <a:p>
            <a:pPr marL="342900" indent="-342900">
              <a:spcBef>
                <a:spcPts val="0"/>
              </a:spcBef>
              <a:spcAft>
                <a:spcPts val="0"/>
              </a:spcAft>
              <a:buFont typeface="Arial" panose="020B0604020202020204" pitchFamily="34" charset="0"/>
              <a:buChar char="•"/>
            </a:pPr>
            <a:r>
              <a:rPr lang="en-GB" sz="2000" dirty="0">
                <a:solidFill>
                  <a:srgbClr val="4C85A1"/>
                </a:solidFill>
              </a:rPr>
              <a:t>Isolating a child</a:t>
            </a:r>
          </a:p>
          <a:p>
            <a:pPr marL="342900" indent="-342900">
              <a:spcBef>
                <a:spcPts val="0"/>
              </a:spcBef>
              <a:spcAft>
                <a:spcPts val="0"/>
              </a:spcAft>
              <a:buFont typeface="Arial" panose="020B0604020202020204" pitchFamily="34" charset="0"/>
              <a:buChar char="•"/>
            </a:pPr>
            <a:r>
              <a:rPr lang="en-GB" sz="2000" dirty="0">
                <a:solidFill>
                  <a:srgbClr val="4C85A1"/>
                </a:solidFill>
              </a:rPr>
              <a:t>Over interest in a child’s social behaviour or sexual development</a:t>
            </a:r>
          </a:p>
          <a:p>
            <a:pPr marL="342900" indent="-342900">
              <a:spcBef>
                <a:spcPts val="0"/>
              </a:spcBef>
              <a:spcAft>
                <a:spcPts val="0"/>
              </a:spcAft>
              <a:buFont typeface="Arial" panose="020B0604020202020204" pitchFamily="34" charset="0"/>
              <a:buChar char="•"/>
            </a:pPr>
            <a:r>
              <a:rPr lang="en-GB" sz="2000" dirty="0">
                <a:solidFill>
                  <a:srgbClr val="4C85A1"/>
                </a:solidFill>
              </a:rPr>
              <a:t>Inappropriate response to a child’s behaviour, e.g. child seeking affection</a:t>
            </a:r>
          </a:p>
          <a:p>
            <a:pPr marL="342900" indent="-342900">
              <a:spcBef>
                <a:spcPts val="0"/>
              </a:spcBef>
              <a:spcAft>
                <a:spcPts val="0"/>
              </a:spcAft>
              <a:buFont typeface="Arial" panose="020B0604020202020204" pitchFamily="34" charset="0"/>
              <a:buChar char="•"/>
            </a:pPr>
            <a:r>
              <a:rPr lang="en-GB" sz="2000" dirty="0">
                <a:solidFill>
                  <a:srgbClr val="4C85A1"/>
                </a:solidFill>
              </a:rPr>
              <a:t>Buying non age-appropriate clothing for a child</a:t>
            </a:r>
          </a:p>
          <a:p>
            <a:pPr marL="342900" indent="-342900">
              <a:spcBef>
                <a:spcPts val="0"/>
              </a:spcBef>
              <a:spcAft>
                <a:spcPts val="0"/>
              </a:spcAft>
              <a:buFont typeface="Arial" panose="020B0604020202020204" pitchFamily="34" charset="0"/>
              <a:buChar char="•"/>
            </a:pPr>
            <a:r>
              <a:rPr lang="en-GB" sz="2000" dirty="0">
                <a:solidFill>
                  <a:srgbClr val="4C85A1"/>
                </a:solidFill>
              </a:rPr>
              <a:t>Favouritism</a:t>
            </a:r>
          </a:p>
          <a:p>
            <a:pPr marL="342900" indent="-342900">
              <a:spcBef>
                <a:spcPts val="0"/>
              </a:spcBef>
              <a:spcAft>
                <a:spcPts val="0"/>
              </a:spcAft>
              <a:buFont typeface="Arial" panose="020B0604020202020204" pitchFamily="34" charset="0"/>
              <a:buChar char="•"/>
            </a:pPr>
            <a:r>
              <a:rPr lang="en-GB" sz="2000" dirty="0">
                <a:solidFill>
                  <a:srgbClr val="4C85A1"/>
                </a:solidFill>
              </a:rPr>
              <a:t>Rigid authoritarian or unassertive patterns of discipline</a:t>
            </a:r>
          </a:p>
          <a:p>
            <a:pPr marL="342900" indent="-342900">
              <a:spcBef>
                <a:spcPts val="0"/>
              </a:spcBef>
              <a:spcAft>
                <a:spcPts val="0"/>
              </a:spcAft>
              <a:buFont typeface="Arial" panose="020B0604020202020204" pitchFamily="34" charset="0"/>
              <a:buChar char="•"/>
            </a:pPr>
            <a:r>
              <a:rPr lang="en-GB" sz="2000" dirty="0">
                <a:solidFill>
                  <a:srgbClr val="4C85A1"/>
                </a:solidFill>
              </a:rPr>
              <a:t>Undue interest in a child’s hygiene</a:t>
            </a:r>
          </a:p>
          <a:p>
            <a:pPr marL="342900" indent="-342900">
              <a:spcBef>
                <a:spcPts val="0"/>
              </a:spcBef>
              <a:spcAft>
                <a:spcPts val="0"/>
              </a:spcAft>
              <a:buFont typeface="Arial" panose="020B0604020202020204" pitchFamily="34" charset="0"/>
              <a:buChar char="•"/>
            </a:pPr>
            <a:r>
              <a:rPr lang="en-GB" sz="2000" dirty="0">
                <a:solidFill>
                  <a:srgbClr val="4C85A1"/>
                </a:solidFill>
              </a:rPr>
              <a:t>Initiating prolonged physical contact</a:t>
            </a:r>
          </a:p>
          <a:p>
            <a:pPr marL="342900" indent="-342900">
              <a:spcBef>
                <a:spcPts val="0"/>
              </a:spcBef>
              <a:spcAft>
                <a:spcPts val="0"/>
              </a:spcAft>
              <a:buFont typeface="Arial" panose="020B0604020202020204" pitchFamily="34" charset="0"/>
              <a:buChar char="•"/>
            </a:pPr>
            <a:r>
              <a:rPr lang="en-GB" sz="2000" dirty="0">
                <a:solidFill>
                  <a:srgbClr val="4C85A1"/>
                </a:solidFill>
              </a:rPr>
              <a:t>Shift in parental responsibility</a:t>
            </a:r>
          </a:p>
          <a:p>
            <a:pPr marL="342900" indent="-342900">
              <a:spcBef>
                <a:spcPts val="0"/>
              </a:spcBef>
              <a:spcAft>
                <a:spcPts val="0"/>
              </a:spcAft>
              <a:buFont typeface="Arial" panose="020B0604020202020204" pitchFamily="34" charset="0"/>
              <a:buChar char="•"/>
            </a:pPr>
            <a:r>
              <a:rPr lang="en-GB" sz="2000" dirty="0">
                <a:solidFill>
                  <a:srgbClr val="4C85A1"/>
                </a:solidFill>
              </a:rPr>
              <a:t>Increase in family isolation</a:t>
            </a:r>
          </a:p>
          <a:p>
            <a:pPr marL="342900" indent="-342900">
              <a:spcBef>
                <a:spcPts val="0"/>
              </a:spcBef>
              <a:spcAft>
                <a:spcPts val="0"/>
              </a:spcAft>
              <a:buFont typeface="Arial" panose="020B0604020202020204" pitchFamily="34" charset="0"/>
              <a:buChar char="•"/>
            </a:pPr>
            <a:r>
              <a:rPr lang="en-GB" sz="2000" dirty="0">
                <a:solidFill>
                  <a:srgbClr val="4C85A1"/>
                </a:solidFill>
              </a:rPr>
              <a:t>Poor privacy boundaries</a:t>
            </a:r>
          </a:p>
          <a:p>
            <a:pPr>
              <a:lnSpc>
                <a:spcPct val="120000"/>
              </a:lnSpc>
              <a:spcBef>
                <a:spcPts val="0"/>
              </a:spcBef>
              <a:spcAft>
                <a:spcPts val="0"/>
              </a:spcAft>
            </a:pPr>
            <a:endParaRPr lang="en-GB" sz="2000" dirty="0">
              <a:solidFill>
                <a:srgbClr val="4C85A1"/>
              </a:solidFill>
            </a:endParaRPr>
          </a:p>
        </p:txBody>
      </p:sp>
      <p:pic>
        <p:nvPicPr>
          <p:cNvPr id="8" name="Picture 7">
            <a:extLst>
              <a:ext uri="{FF2B5EF4-FFF2-40B4-BE49-F238E27FC236}">
                <a16:creationId xmlns:a16="http://schemas.microsoft.com/office/drawing/2014/main" id="{717030EA-8051-41B7-8021-A3D674604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9926" y="156380"/>
            <a:ext cx="2268126" cy="1134063"/>
          </a:xfrm>
          <a:prstGeom prst="rect">
            <a:avLst/>
          </a:prstGeom>
        </p:spPr>
      </p:pic>
    </p:spTree>
    <p:extLst>
      <p:ext uri="{BB962C8B-B14F-4D97-AF65-F5344CB8AC3E}">
        <p14:creationId xmlns:p14="http://schemas.microsoft.com/office/powerpoint/2010/main" val="7428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New logo presentation template - wide">
  <a:themeElements>
    <a:clrScheme name="LUCYF">
      <a:dk1>
        <a:srgbClr val="002432"/>
      </a:dk1>
      <a:lt1>
        <a:srgbClr val="FFFFFF"/>
      </a:lt1>
      <a:dk2>
        <a:srgbClr val="44546A"/>
      </a:dk2>
      <a:lt2>
        <a:srgbClr val="E7E6E6"/>
      </a:lt2>
      <a:accent1>
        <a:srgbClr val="E42312"/>
      </a:accent1>
      <a:accent2>
        <a:srgbClr val="990000"/>
      </a:accent2>
      <a:accent3>
        <a:srgbClr val="E8EBE9"/>
      </a:accent3>
      <a:accent4>
        <a:srgbClr val="221E20"/>
      </a:accent4>
      <a:accent5>
        <a:srgbClr val="FEFFFE"/>
      </a:accent5>
      <a:accent6>
        <a:srgbClr val="FEFFFE"/>
      </a:accent6>
      <a:hlink>
        <a:srgbClr val="FEFFFE"/>
      </a:hlink>
      <a:folHlink>
        <a:srgbClr val="FE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ew logo presentation template - wide">
  <a:themeElements>
    <a:clrScheme name="LUCYF">
      <a:dk1>
        <a:srgbClr val="002432"/>
      </a:dk1>
      <a:lt1>
        <a:srgbClr val="FFFFFF"/>
      </a:lt1>
      <a:dk2>
        <a:srgbClr val="44546A"/>
      </a:dk2>
      <a:lt2>
        <a:srgbClr val="E7E6E6"/>
      </a:lt2>
      <a:accent1>
        <a:srgbClr val="E42312"/>
      </a:accent1>
      <a:accent2>
        <a:srgbClr val="990000"/>
      </a:accent2>
      <a:accent3>
        <a:srgbClr val="E8EBE9"/>
      </a:accent3>
      <a:accent4>
        <a:srgbClr val="221E20"/>
      </a:accent4>
      <a:accent5>
        <a:srgbClr val="FEFFFE"/>
      </a:accent5>
      <a:accent6>
        <a:srgbClr val="FEFFFE"/>
      </a:accent6>
      <a:hlink>
        <a:srgbClr val="FEFFFE"/>
      </a:hlink>
      <a:folHlink>
        <a:srgbClr val="FEFF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72E77DD60E1149AAE6D02A28E7C90A" ma:contentTypeVersion="17" ma:contentTypeDescription="Create a new document." ma:contentTypeScope="" ma:versionID="89439327a223927c94890c512104f383">
  <xsd:schema xmlns:xsd="http://www.w3.org/2001/XMLSchema" xmlns:xs="http://www.w3.org/2001/XMLSchema" xmlns:p="http://schemas.microsoft.com/office/2006/metadata/properties" xmlns:ns3="74550b97-1052-4db1-a73c-2fb7be9cb5f6" xmlns:ns4="3c48ba16-5c4d-4bcd-834d-6ca0bbc6035c" targetNamespace="http://schemas.microsoft.com/office/2006/metadata/properties" ma:root="true" ma:fieldsID="6b316e474bac2e4025825bff003dc3df" ns3:_="" ns4:_="">
    <xsd:import namespace="74550b97-1052-4db1-a73c-2fb7be9cb5f6"/>
    <xsd:import namespace="3c48ba16-5c4d-4bcd-834d-6ca0bbc603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50b97-1052-4db1-a73c-2fb7be9cb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48ba16-5c4d-4bcd-834d-6ca0bbc6035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4550b97-1052-4db1-a73c-2fb7be9cb5f6" xsi:nil="true"/>
  </documentManagement>
</p:properties>
</file>

<file path=customXml/itemProps1.xml><?xml version="1.0" encoding="utf-8"?>
<ds:datastoreItem xmlns:ds="http://schemas.openxmlformats.org/officeDocument/2006/customXml" ds:itemID="{BAF8DD70-D504-4E6E-94F5-83FA57115FB3}">
  <ds:schemaRefs>
    <ds:schemaRef ds:uri="http://schemas.microsoft.com/sharepoint/v3/contenttype/forms"/>
  </ds:schemaRefs>
</ds:datastoreItem>
</file>

<file path=customXml/itemProps2.xml><?xml version="1.0" encoding="utf-8"?>
<ds:datastoreItem xmlns:ds="http://schemas.openxmlformats.org/officeDocument/2006/customXml" ds:itemID="{56F73B52-C1C6-41CA-A51E-FAA372C7B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50b97-1052-4db1-a73c-2fb7be9cb5f6"/>
    <ds:schemaRef ds:uri="3c48ba16-5c4d-4bcd-834d-6ca0bbc603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349B0-A3E8-4897-A8AD-BC343AEABD8E}">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3c48ba16-5c4d-4bcd-834d-6ca0bbc6035c"/>
    <ds:schemaRef ds:uri="http://www.w3.org/XML/1998/namespace"/>
    <ds:schemaRef ds:uri="http://schemas.microsoft.com/office/infopath/2007/PartnerControls"/>
    <ds:schemaRef ds:uri="http://schemas.openxmlformats.org/package/2006/metadata/core-properties"/>
    <ds:schemaRef ds:uri="74550b97-1052-4db1-a73c-2fb7be9cb5f6"/>
  </ds:schemaRefs>
</ds:datastoreItem>
</file>

<file path=docProps/app.xml><?xml version="1.0" encoding="utf-8"?>
<Properties xmlns="http://schemas.openxmlformats.org/officeDocument/2006/extended-properties" xmlns:vt="http://schemas.openxmlformats.org/officeDocument/2006/docPropsVTypes">
  <TotalTime>63341</TotalTime>
  <Words>3872</Words>
  <Application>Microsoft Office PowerPoint</Application>
  <PresentationFormat>Widescreen</PresentationFormat>
  <Paragraphs>381</Paragraphs>
  <Slides>38</Slides>
  <Notes>15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38</vt:i4>
      </vt:variant>
    </vt:vector>
  </HeadingPairs>
  <TitlesOfParts>
    <vt:vector size="56" baseType="lpstr">
      <vt:lpstr>ＭＳ Ｐゴシック</vt:lpstr>
      <vt:lpstr>Arial</vt:lpstr>
      <vt:lpstr>Calibri</vt:lpstr>
      <vt:lpstr>Calibri Light</vt:lpstr>
      <vt:lpstr>Corbel</vt:lpstr>
      <vt:lpstr>Lucida Grande</vt:lpstr>
      <vt:lpstr>Museo Sans 300</vt:lpstr>
      <vt:lpstr>Museo Sans 500</vt:lpstr>
      <vt:lpstr>Nunito Bold</vt:lpstr>
      <vt:lpstr>Nunito Light</vt:lpstr>
      <vt:lpstr>Nunito Regular</vt:lpstr>
      <vt:lpstr>Symbol</vt:lpstr>
      <vt:lpstr>Tahoma</vt:lpstr>
      <vt:lpstr>Times New Roman</vt:lpstr>
      <vt:lpstr>Wingdings</vt:lpstr>
      <vt:lpstr>New logo presentation template - wide</vt:lpstr>
      <vt:lpstr>1_New logo presentation template - wide</vt:lpstr>
      <vt:lpstr>Office Theme</vt:lpstr>
      <vt:lpstr>Recognising and Responding to Child Sexual Abuse Vicki Wynn, Senior Practitioner </vt:lpstr>
      <vt:lpstr>PowerPoint Presentation</vt:lpstr>
      <vt:lpstr>The Lucy Faithfull Foundation offers...</vt:lpstr>
      <vt:lpstr>Content we will cover today</vt:lpstr>
      <vt:lpstr>PowerPoint Presentation</vt:lpstr>
      <vt:lpstr>PowerPoint Presentation</vt:lpstr>
      <vt:lpstr>PowerPoint Presentation</vt:lpstr>
      <vt:lpstr>Recognising Risk </vt:lpstr>
      <vt:lpstr>Warning Signs in Adults</vt:lpstr>
      <vt:lpstr>Warning Signs in Adults – General Behaviour</vt:lpstr>
      <vt:lpstr>Warning Signs in Children</vt:lpstr>
      <vt:lpstr>Assessing Risk </vt:lpstr>
      <vt:lpstr>Purpose of Assessment</vt:lpstr>
      <vt:lpstr>The fundamental issue:</vt:lpstr>
      <vt:lpstr>And…</vt:lpstr>
      <vt:lpstr>Static risk factors </vt:lpstr>
      <vt:lpstr>Dynamic risk factors (1)  </vt:lpstr>
      <vt:lpstr>Dynamic risk factors (2)</vt:lpstr>
      <vt:lpstr>Faithfull Classification Scheme</vt:lpstr>
      <vt:lpstr>PowerPoint Presentation</vt:lpstr>
      <vt:lpstr>Overview of FACS</vt:lpstr>
      <vt:lpstr>FACS Part A: Risk Indicators </vt:lpstr>
      <vt:lpstr>FACS Part B: Power to Create an Opportunity to Abuse </vt:lpstr>
      <vt:lpstr>FACS Part C: Child Vulnerability Factors </vt:lpstr>
      <vt:lpstr>FACS Part D: Reductions in Risk Following Treatment </vt:lpstr>
      <vt:lpstr>Protective factors  </vt:lpstr>
      <vt:lpstr>Protective factors for sexual offending </vt:lpstr>
      <vt:lpstr>Understanding Denial</vt:lpstr>
      <vt:lpstr>Continuum of Denial Taylor (1996)</vt:lpstr>
      <vt:lpstr>Journey toward realisation of risk? </vt:lpstr>
      <vt:lpstr>Poor Prognosis for Protectively Parenting</vt:lpstr>
      <vt:lpstr>Engagement – top tips</vt:lpstr>
      <vt:lpstr>Engagement – top tips</vt:lpstr>
      <vt:lpstr>Thoughts to consider in your assessment – person posing a risk of sexual harm</vt:lpstr>
      <vt:lpstr>Thoughts for your assessment - protective carers</vt:lpstr>
      <vt:lpstr>Working with Families </vt:lpstr>
      <vt:lpstr>Supporting families to prevent abuse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configurable platform for new applications</dc:title>
  <dc:creator>gsmith@AccipiaLtd.local</dc:creator>
  <cp:lastModifiedBy>Vicki Wynn</cp:lastModifiedBy>
  <cp:revision>698</cp:revision>
  <dcterms:created xsi:type="dcterms:W3CDTF">2017-07-19T10:02:49Z</dcterms:created>
  <dcterms:modified xsi:type="dcterms:W3CDTF">2024-04-19T14:42:15Z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0x0101007372E77DD60E1149AAE6D02A28E7C90A</vt:lpwstr>
  </property>
</Properties>
</file>