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66" r:id="rId3"/>
    <p:sldId id="267" r:id="rId4"/>
    <p:sldId id="268" r:id="rId5"/>
    <p:sldId id="269" r:id="rId6"/>
    <p:sldId id="270" r:id="rId7"/>
    <p:sldId id="282" r:id="rId8"/>
    <p:sldId id="271" r:id="rId9"/>
    <p:sldId id="281" r:id="rId10"/>
    <p:sldId id="272" r:id="rId11"/>
    <p:sldId id="274" r:id="rId12"/>
    <p:sldId id="283" r:id="rId13"/>
    <p:sldId id="275" r:id="rId14"/>
    <p:sldId id="284" r:id="rId15"/>
    <p:sldId id="285" r:id="rId16"/>
    <p:sldId id="273" r:id="rId17"/>
    <p:sldId id="276" r:id="rId18"/>
    <p:sldId id="277" r:id="rId19"/>
    <p:sldId id="278" r:id="rId20"/>
    <p:sldId id="280" r:id="rId21"/>
    <p:sldId id="279" r:id="rId22"/>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Angela (Council)" initials="WA(" lastIdx="28" clrIdx="0">
    <p:extLst>
      <p:ext uri="{19B8F6BF-5375-455C-9EA6-DF929625EA0E}">
        <p15:presenceInfo xmlns:p15="http://schemas.microsoft.com/office/powerpoint/2012/main" userId="S-1-5-21-2047894233-766325340-581009308-971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FF99"/>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45" autoAdjust="0"/>
    <p:restoredTop sz="72209" autoAdjust="0"/>
  </p:normalViewPr>
  <p:slideViewPr>
    <p:cSldViewPr snapToGrid="0">
      <p:cViewPr varScale="1">
        <p:scale>
          <a:sx n="79" d="100"/>
          <a:sy n="79" d="100"/>
        </p:scale>
        <p:origin x="978"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F7FFBD8B-C4CB-42F9-8387-A1049CC23479}" type="datetimeFigureOut">
              <a:rPr lang="en-GB" smtClean="0"/>
              <a:t>11/04/2024</a:t>
            </a:fld>
            <a:endParaRPr lang="en-GB"/>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484FA1E1-F3E9-4CB7-9CE9-888D2D91BFC8}" type="slidenum">
              <a:rPr lang="en-GB" smtClean="0"/>
              <a:t>‹#›</a:t>
            </a:fld>
            <a:endParaRPr lang="en-GB"/>
          </a:p>
        </p:txBody>
      </p:sp>
    </p:spTree>
    <p:extLst>
      <p:ext uri="{BB962C8B-B14F-4D97-AF65-F5344CB8AC3E}">
        <p14:creationId xmlns:p14="http://schemas.microsoft.com/office/powerpoint/2010/main" val="4210000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F450DBF9-9DC9-4A28-8A16-B5EF7335347A}" type="datetimeFigureOut">
              <a:rPr lang="en-GB" smtClean="0"/>
              <a:t>11/04/2024</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C3358EDB-10DF-4B99-9069-09C18E9070DC}" type="slidenum">
              <a:rPr lang="en-GB" smtClean="0"/>
              <a:t>‹#›</a:t>
            </a:fld>
            <a:endParaRPr lang="en-GB"/>
          </a:p>
        </p:txBody>
      </p:sp>
    </p:spTree>
    <p:extLst>
      <p:ext uri="{BB962C8B-B14F-4D97-AF65-F5344CB8AC3E}">
        <p14:creationId xmlns:p14="http://schemas.microsoft.com/office/powerpoint/2010/main" val="92751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FF00"/>
              </a:solidFill>
            </a:endParaRPr>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a:t>
            </a:fld>
            <a:endParaRPr lang="en-GB">
              <a:solidFill>
                <a:prstClr val="black"/>
              </a:solidFill>
              <a:latin typeface="Calibri" panose="020F0502020204030204"/>
            </a:endParaRPr>
          </a:p>
        </p:txBody>
      </p:sp>
    </p:spTree>
    <p:extLst>
      <p:ext uri="{BB962C8B-B14F-4D97-AF65-F5344CB8AC3E}">
        <p14:creationId xmlns:p14="http://schemas.microsoft.com/office/powerpoint/2010/main" val="1429006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Mrs HN described a good experience of being supported by a social</a:t>
            </a:r>
            <a:r>
              <a:rPr lang="en-GB" b="0" i="1" baseline="0" dirty="0" smtClean="0"/>
              <a:t> worker and family support worker as a Practitioner that:</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10</a:t>
            </a:fld>
            <a:endParaRPr lang="en-GB">
              <a:solidFill>
                <a:prstClr val="black"/>
              </a:solidFill>
              <a:latin typeface="Calibri" panose="020F0502020204030204"/>
            </a:endParaRPr>
          </a:p>
        </p:txBody>
      </p:sp>
    </p:spTree>
    <p:extLst>
      <p:ext uri="{BB962C8B-B14F-4D97-AF65-F5344CB8AC3E}">
        <p14:creationId xmlns:p14="http://schemas.microsoft.com/office/powerpoint/2010/main" val="738555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11</a:t>
            </a:fld>
            <a:endParaRPr lang="en-GB">
              <a:solidFill>
                <a:prstClr val="black"/>
              </a:solidFill>
              <a:latin typeface="Calibri" panose="020F0502020204030204"/>
            </a:endParaRPr>
          </a:p>
        </p:txBody>
      </p:sp>
    </p:spTree>
    <p:extLst>
      <p:ext uri="{BB962C8B-B14F-4D97-AF65-F5344CB8AC3E}">
        <p14:creationId xmlns:p14="http://schemas.microsoft.com/office/powerpoint/2010/main" val="115691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12</a:t>
            </a:fld>
            <a:endParaRPr lang="en-GB">
              <a:solidFill>
                <a:prstClr val="black"/>
              </a:solidFill>
              <a:latin typeface="Calibri" panose="020F0502020204030204"/>
            </a:endParaRPr>
          </a:p>
        </p:txBody>
      </p:sp>
    </p:spTree>
    <p:extLst>
      <p:ext uri="{BB962C8B-B14F-4D97-AF65-F5344CB8AC3E}">
        <p14:creationId xmlns:p14="http://schemas.microsoft.com/office/powerpoint/2010/main" val="983993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13</a:t>
            </a:fld>
            <a:endParaRPr lang="en-GB">
              <a:solidFill>
                <a:prstClr val="black"/>
              </a:solidFill>
              <a:latin typeface="Calibri" panose="020F0502020204030204"/>
            </a:endParaRPr>
          </a:p>
        </p:txBody>
      </p:sp>
    </p:spTree>
    <p:extLst>
      <p:ext uri="{BB962C8B-B14F-4D97-AF65-F5344CB8AC3E}">
        <p14:creationId xmlns:p14="http://schemas.microsoft.com/office/powerpoint/2010/main" val="698322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14</a:t>
            </a:fld>
            <a:endParaRPr lang="en-GB">
              <a:solidFill>
                <a:prstClr val="black"/>
              </a:solidFill>
              <a:latin typeface="Calibri" panose="020F0502020204030204"/>
            </a:endParaRPr>
          </a:p>
        </p:txBody>
      </p:sp>
    </p:spTree>
    <p:extLst>
      <p:ext uri="{BB962C8B-B14F-4D97-AF65-F5344CB8AC3E}">
        <p14:creationId xmlns:p14="http://schemas.microsoft.com/office/powerpoint/2010/main" val="1188674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15</a:t>
            </a:fld>
            <a:endParaRPr lang="en-GB">
              <a:solidFill>
                <a:prstClr val="black"/>
              </a:solidFill>
              <a:latin typeface="Calibri" panose="020F0502020204030204"/>
            </a:endParaRPr>
          </a:p>
        </p:txBody>
      </p:sp>
    </p:spTree>
    <p:extLst>
      <p:ext uri="{BB962C8B-B14F-4D97-AF65-F5344CB8AC3E}">
        <p14:creationId xmlns:p14="http://schemas.microsoft.com/office/powerpoint/2010/main" val="2317786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HSCP Child Neglect Toolkit was published in October last year. It includes a Child Neglect Screening tool and resources to understand what a child’s daily</a:t>
            </a:r>
            <a:r>
              <a:rPr lang="en-GB" b="0" i="1" baseline="0" dirty="0" smtClean="0"/>
              <a:t> life is like in context where a child’s life might be chaotic due to neglect.</a:t>
            </a:r>
          </a:p>
          <a:p>
            <a:endParaRPr lang="en-GB" b="0" i="1" baseline="0" dirty="0" smtClean="0"/>
          </a:p>
          <a:p>
            <a:r>
              <a:rPr lang="en-GB" b="0" i="1" baseline="0" dirty="0" smtClean="0"/>
              <a:t>For practitioners that do more direct work with families, training on using the Graded Care Profile 2 tool is available, which helps families to understand what areas they need to work on, and put appropriate support in place.</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16</a:t>
            </a:fld>
            <a:endParaRPr lang="en-GB">
              <a:solidFill>
                <a:prstClr val="black"/>
              </a:solidFill>
              <a:latin typeface="Calibri" panose="020F0502020204030204"/>
            </a:endParaRPr>
          </a:p>
        </p:txBody>
      </p:sp>
    </p:spTree>
    <p:extLst>
      <p:ext uri="{BB962C8B-B14F-4D97-AF65-F5344CB8AC3E}">
        <p14:creationId xmlns:p14="http://schemas.microsoft.com/office/powerpoint/2010/main" val="4052452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This was a learning point that was identified</a:t>
            </a:r>
            <a:r>
              <a:rPr lang="en-GB" b="0" i="1" baseline="0" dirty="0" smtClean="0"/>
              <a:t> within the Rapid Review, and while it does not appear in the child safeguarding practice review as a learning point in itself, it was an important area of learning that Herefordshire education teams have also been working to strengthen.</a:t>
            </a:r>
          </a:p>
          <a:p>
            <a:endParaRPr lang="en-GB" b="0"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Child HN was on s19 home provision in Worcestershire. When he moved to Herefordshire, there was some delay in Herefordshire Education teams being notified that he was “missing in education.” His mother then advised he would be Electively Home Educated.</a:t>
            </a:r>
          </a:p>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17</a:t>
            </a:fld>
            <a:endParaRPr lang="en-GB">
              <a:solidFill>
                <a:prstClr val="black"/>
              </a:solidFill>
              <a:latin typeface="Calibri" panose="020F0502020204030204"/>
            </a:endParaRPr>
          </a:p>
        </p:txBody>
      </p:sp>
    </p:spTree>
    <p:extLst>
      <p:ext uri="{BB962C8B-B14F-4D97-AF65-F5344CB8AC3E}">
        <p14:creationId xmlns:p14="http://schemas.microsoft.com/office/powerpoint/2010/main" val="1572776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18</a:t>
            </a:fld>
            <a:endParaRPr lang="en-GB">
              <a:solidFill>
                <a:prstClr val="black"/>
              </a:solidFill>
              <a:latin typeface="Calibri" panose="020F0502020204030204"/>
            </a:endParaRPr>
          </a:p>
        </p:txBody>
      </p:sp>
    </p:spTree>
    <p:extLst>
      <p:ext uri="{BB962C8B-B14F-4D97-AF65-F5344CB8AC3E}">
        <p14:creationId xmlns:p14="http://schemas.microsoft.com/office/powerpoint/2010/main" val="148576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19</a:t>
            </a:fld>
            <a:endParaRPr lang="en-GB">
              <a:solidFill>
                <a:prstClr val="black"/>
              </a:solidFill>
              <a:latin typeface="Calibri" panose="020F0502020204030204"/>
            </a:endParaRPr>
          </a:p>
        </p:txBody>
      </p:sp>
    </p:spTree>
    <p:extLst>
      <p:ext uri="{BB962C8B-B14F-4D97-AF65-F5344CB8AC3E}">
        <p14:creationId xmlns:p14="http://schemas.microsoft.com/office/powerpoint/2010/main" val="229715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2</a:t>
            </a:fld>
            <a:endParaRPr lang="en-GB">
              <a:solidFill>
                <a:prstClr val="black"/>
              </a:solidFill>
              <a:latin typeface="Calibri" panose="020F0502020204030204"/>
            </a:endParaRPr>
          </a:p>
        </p:txBody>
      </p:sp>
    </p:spTree>
    <p:extLst>
      <p:ext uri="{BB962C8B-B14F-4D97-AF65-F5344CB8AC3E}">
        <p14:creationId xmlns:p14="http://schemas.microsoft.com/office/powerpoint/2010/main" val="2967465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20</a:t>
            </a:fld>
            <a:endParaRPr lang="en-GB">
              <a:solidFill>
                <a:prstClr val="black"/>
              </a:solidFill>
              <a:latin typeface="Calibri" panose="020F0502020204030204"/>
            </a:endParaRPr>
          </a:p>
        </p:txBody>
      </p:sp>
    </p:spTree>
    <p:extLst>
      <p:ext uri="{BB962C8B-B14F-4D97-AF65-F5344CB8AC3E}">
        <p14:creationId xmlns:p14="http://schemas.microsoft.com/office/powerpoint/2010/main" val="6267499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21</a:t>
            </a:fld>
            <a:endParaRPr lang="en-GB">
              <a:solidFill>
                <a:prstClr val="black"/>
              </a:solidFill>
              <a:latin typeface="Calibri" panose="020F0502020204030204"/>
            </a:endParaRPr>
          </a:p>
        </p:txBody>
      </p:sp>
    </p:spTree>
    <p:extLst>
      <p:ext uri="{BB962C8B-B14F-4D97-AF65-F5344CB8AC3E}">
        <p14:creationId xmlns:p14="http://schemas.microsoft.com/office/powerpoint/2010/main" val="237693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000" b="0" i="0"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3</a:t>
            </a:fld>
            <a:endParaRPr lang="en-GB">
              <a:solidFill>
                <a:prstClr val="black"/>
              </a:solidFill>
              <a:latin typeface="Calibri" panose="020F0502020204030204"/>
            </a:endParaRPr>
          </a:p>
        </p:txBody>
      </p:sp>
    </p:spTree>
    <p:extLst>
      <p:ext uri="{BB962C8B-B14F-4D97-AF65-F5344CB8AC3E}">
        <p14:creationId xmlns:p14="http://schemas.microsoft.com/office/powerpoint/2010/main" val="346935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4</a:t>
            </a:fld>
            <a:endParaRPr lang="en-GB">
              <a:solidFill>
                <a:prstClr val="black"/>
              </a:solidFill>
              <a:latin typeface="Calibri" panose="020F0502020204030204"/>
            </a:endParaRPr>
          </a:p>
        </p:txBody>
      </p:sp>
    </p:spTree>
    <p:extLst>
      <p:ext uri="{BB962C8B-B14F-4D97-AF65-F5344CB8AC3E}">
        <p14:creationId xmlns:p14="http://schemas.microsoft.com/office/powerpoint/2010/main" val="3530664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5</a:t>
            </a:fld>
            <a:endParaRPr lang="en-GB">
              <a:solidFill>
                <a:prstClr val="black"/>
              </a:solidFill>
              <a:latin typeface="Calibri" panose="020F0502020204030204"/>
            </a:endParaRPr>
          </a:p>
        </p:txBody>
      </p:sp>
    </p:spTree>
    <p:extLst>
      <p:ext uri="{BB962C8B-B14F-4D97-AF65-F5344CB8AC3E}">
        <p14:creationId xmlns:p14="http://schemas.microsoft.com/office/powerpoint/2010/main" val="4008787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6</a:t>
            </a:fld>
            <a:endParaRPr lang="en-GB">
              <a:solidFill>
                <a:prstClr val="black"/>
              </a:solidFill>
              <a:latin typeface="Calibri" panose="020F0502020204030204"/>
            </a:endParaRPr>
          </a:p>
        </p:txBody>
      </p:sp>
    </p:spTree>
    <p:extLst>
      <p:ext uri="{BB962C8B-B14F-4D97-AF65-F5344CB8AC3E}">
        <p14:creationId xmlns:p14="http://schemas.microsoft.com/office/powerpoint/2010/main" val="2848059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HSCP Voice of the Child Toolkit</a:t>
            </a:r>
            <a:r>
              <a:rPr lang="en-GB" b="0" i="1" baseline="0" dirty="0" smtClean="0"/>
              <a:t> has an array of guidance and tools that can be used by practitioners to support them in finding creative ways to listen to children</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7</a:t>
            </a:fld>
            <a:endParaRPr lang="en-GB">
              <a:solidFill>
                <a:prstClr val="black"/>
              </a:solidFill>
              <a:latin typeface="Calibri" panose="020F0502020204030204"/>
            </a:endParaRPr>
          </a:p>
        </p:txBody>
      </p:sp>
    </p:spTree>
    <p:extLst>
      <p:ext uri="{BB962C8B-B14F-4D97-AF65-F5344CB8AC3E}">
        <p14:creationId xmlns:p14="http://schemas.microsoft.com/office/powerpoint/2010/main" val="4150802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8</a:t>
            </a:fld>
            <a:endParaRPr lang="en-GB">
              <a:solidFill>
                <a:prstClr val="black"/>
              </a:solidFill>
              <a:latin typeface="Calibri" panose="020F0502020204030204"/>
            </a:endParaRPr>
          </a:p>
        </p:txBody>
      </p:sp>
    </p:spTree>
    <p:extLst>
      <p:ext uri="{BB962C8B-B14F-4D97-AF65-F5344CB8AC3E}">
        <p14:creationId xmlns:p14="http://schemas.microsoft.com/office/powerpoint/2010/main" val="508500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Direct</a:t>
            </a:r>
            <a:r>
              <a:rPr lang="en-GB" b="0" i="1" baseline="0" dirty="0" smtClean="0"/>
              <a:t> feedback from Mrs HN to the independent author of the review.</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9</a:t>
            </a:fld>
            <a:endParaRPr lang="en-GB">
              <a:solidFill>
                <a:prstClr val="black"/>
              </a:solidFill>
              <a:latin typeface="Calibri" panose="020F0502020204030204"/>
            </a:endParaRPr>
          </a:p>
        </p:txBody>
      </p:sp>
    </p:spTree>
    <p:extLst>
      <p:ext uri="{BB962C8B-B14F-4D97-AF65-F5344CB8AC3E}">
        <p14:creationId xmlns:p14="http://schemas.microsoft.com/office/powerpoint/2010/main" val="91806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38834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937836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6921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842425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5468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13993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08020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4123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76685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58581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045-133C-40F5-9A04-C2931E120BC8}"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34755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045-133C-40F5-9A04-C2931E120BC8}" type="datetimeFigureOut">
              <a:rPr lang="en-GB" smtClean="0"/>
              <a:t>11/04/2024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869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045-133C-40F5-9A04-C2931E120BC8}" type="datetimeFigureOut">
              <a:rPr lang="en-GB" smtClean="0"/>
              <a:t>11/04/2024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737415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5E045-133C-40F5-9A04-C2931E120BC8}" type="datetimeFigureOut">
              <a:rPr lang="en-GB" smtClean="0"/>
              <a:t>11/04/2024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46627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65E045-133C-40F5-9A04-C2931E120BC8}"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418666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
        <p:nvSpPr>
          <p:cNvPr id="5" name="Date Placeholder 4"/>
          <p:cNvSpPr>
            <a:spLocks noGrp="1"/>
          </p:cNvSpPr>
          <p:nvPr>
            <p:ph type="dt" sz="half" idx="10"/>
          </p:nvPr>
        </p:nvSpPr>
        <p:spPr/>
        <p:txBody>
          <a:bodyPr/>
          <a:lstStyle/>
          <a:p>
            <a:fld id="{B365E045-133C-40F5-9A04-C2931E120BC8}" type="datetimeFigureOut">
              <a:rPr lang="en-GB" smtClean="0"/>
              <a:t>11/04/2024</a:t>
            </a:fld>
            <a:endParaRPr lang="en-GB"/>
          </a:p>
        </p:txBody>
      </p:sp>
    </p:spTree>
    <p:extLst>
      <p:ext uri="{BB962C8B-B14F-4D97-AF65-F5344CB8AC3E}">
        <p14:creationId xmlns:p14="http://schemas.microsoft.com/office/powerpoint/2010/main" val="395685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65E045-133C-40F5-9A04-C2931E120BC8}" type="datetimeFigureOut">
              <a:rPr lang="en-GB" smtClean="0"/>
              <a:t>11/04/2024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2B4EC2-E597-490D-80CA-FE34F8D65297}" type="slidenum">
              <a:rPr lang="en-GB" smtClean="0"/>
              <a:t>‹#›</a:t>
            </a:fld>
            <a:endParaRPr lang="en-GB"/>
          </a:p>
        </p:txBody>
      </p:sp>
    </p:spTree>
    <p:extLst>
      <p:ext uri="{BB962C8B-B14F-4D97-AF65-F5344CB8AC3E}">
        <p14:creationId xmlns:p14="http://schemas.microsoft.com/office/powerpoint/2010/main" val="3592875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herefordshiresafeguardingboards.org.uk/professional-resources/childrens-policies-guidance/child-neglect-practitioner-resource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estmidlands.procedures.org.uk/ykpzl/statutory-child-protection-procedures/additional-guidance#s7216" TargetMode="External"/><Relationship Id="rId3" Type="http://schemas.openxmlformats.org/officeDocument/2006/relationships/image" Target="../media/image1.png"/><Relationship Id="rId7" Type="http://schemas.openxmlformats.org/officeDocument/2006/relationships/hyperlink" Target="https://www.herefordshiresafeguardingboards.org.uk/professional-resources/childrens-policies-guidance/hscp-voice-of-the-child-participation-toolki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diabetes.org.uk/" TargetMode="External"/><Relationship Id="rId5" Type="http://schemas.openxmlformats.org/officeDocument/2006/relationships/hyperlink" Target="https://view.officeapps.live.com/op/view.aspx?src=https%3A%2F%2Fwww.herefordshiresafeguardingboards.org.uk%2Fwp-content%2Fuploads%2F2023%2F05%2FRRLearningBriefing_DiabetesManagementandCrossBorderIssues_May2023.docx&amp;wdOrigin=BROWSELINK" TargetMode="External"/><Relationship Id="rId10" Type="http://schemas.openxmlformats.org/officeDocument/2006/relationships/hyperlink" Target="https://westmidlands.procedures.org.uk/pkplx/regional-safeguarding-guidance/disguised-compliance-coercive-control-and-families-who-are-hostile-or-resistant-to-change" TargetMode="External"/><Relationship Id="rId4" Type="http://schemas.openxmlformats.org/officeDocument/2006/relationships/hyperlink" Target="https://www.herefordshiresafeguardingboards.org.uk/wp-content/uploads/2024/03/Final-Report-LCSPR-Child-HN_Herefordshire-January-2024.pdf" TargetMode="External"/><Relationship Id="rId9" Type="http://schemas.openxmlformats.org/officeDocument/2006/relationships/hyperlink" Target="https://westmidlands.procedures.org.uk/local-content/4gjN/escalation-policy-resolution-of-professional-disagreements/?b=Herefordshire%20%20%20%20%20%20%20%20%20%20Manage%20Cookie%20Consent%20%20We%20use%20some%20necessary%20cookies%20to%20make%20this%20website%20work.We%27d%20like%20to%20set%20additional%20cookies%20to%20understand%20how%20you%20use%20the%20site,%20remember%20your%20settings%20and%20improve%20the%20website.See%20our%20full%20cookie%20policy%20for%20more%20information%20which%20includes%20a%20list%20of%20all%20of%20the%20cookies%20we%20use.%20%20%20%20%20%20Accept%20additional%20cookies%20%20%20%20Reject%20additional%20cookies%20%20%20%20%20%20%20%20Cookie%20Policy%20%20%20%20Manage%20Conse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herefordshiresafeguardingboards.org.uk/professional-resources/childrens-policies-guidance/hscp-voice-of-the-child-participation-toolki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indent="346817" defTabSz="1189086">
              <a:spcBef>
                <a:spcPts val="0"/>
              </a:spcBef>
              <a:defRPr/>
            </a:pPr>
            <a:r>
              <a:rPr lang="en-GB" sz="4400" dirty="0">
                <a:solidFill>
                  <a:srgbClr val="3C3C94"/>
                </a:solidFill>
                <a:latin typeface="Times New Roman" pitchFamily="18" charset="0"/>
                <a:cs typeface="Times New Roman" pitchFamily="18" charset="0"/>
              </a:rPr>
              <a:t/>
            </a:r>
            <a:br>
              <a:rPr lang="en-GB" sz="4400" dirty="0">
                <a:solidFill>
                  <a:srgbClr val="3C3C94"/>
                </a:solidFill>
                <a:latin typeface="Times New Roman" pitchFamily="18" charset="0"/>
                <a:cs typeface="Times New Roman" pitchFamily="18" charset="0"/>
              </a:rPr>
            </a:br>
            <a:endParaRPr lang="en-GB" sz="4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4" name="Subtitle 3"/>
          <p:cNvSpPr>
            <a:spLocks noGrp="1"/>
          </p:cNvSpPr>
          <p:nvPr>
            <p:ph type="subTitle" idx="1"/>
          </p:nvPr>
        </p:nvSpPr>
        <p:spPr>
          <a:xfrm>
            <a:off x="942126" y="2072640"/>
            <a:ext cx="8331877" cy="4413503"/>
          </a:xfrm>
        </p:spPr>
        <p:txBody>
          <a:bodyPr>
            <a:normAutofit/>
          </a:bodyPr>
          <a:lstStyle/>
          <a:p>
            <a:pPr algn="ctr"/>
            <a:r>
              <a:rPr lang="en-GB" sz="4800" b="1" dirty="0" smtClean="0">
                <a:solidFill>
                  <a:schemeClr val="tx1"/>
                </a:solidFill>
              </a:rPr>
              <a:t>Learning from </a:t>
            </a:r>
          </a:p>
          <a:p>
            <a:pPr algn="ctr"/>
            <a:r>
              <a:rPr lang="en-GB" sz="4800" b="1" dirty="0" smtClean="0">
                <a:solidFill>
                  <a:schemeClr val="tx1"/>
                </a:solidFill>
              </a:rPr>
              <a:t>LCSPR “Child HN”</a:t>
            </a:r>
          </a:p>
          <a:p>
            <a:pPr algn="ctr"/>
            <a:endParaRPr lang="en-GB" sz="4000" dirty="0">
              <a:solidFill>
                <a:schemeClr val="tx1"/>
              </a:solidFill>
            </a:endParaRPr>
          </a:p>
          <a:p>
            <a:pPr algn="ctr"/>
            <a:r>
              <a:rPr lang="en-GB" sz="2400" b="1" dirty="0" smtClean="0">
                <a:solidFill>
                  <a:schemeClr val="tx1"/>
                </a:solidFill>
              </a:rPr>
              <a:t>Heather Manning</a:t>
            </a:r>
            <a:r>
              <a:rPr lang="en-GB" sz="2400" dirty="0" smtClean="0">
                <a:solidFill>
                  <a:schemeClr val="tx1"/>
                </a:solidFill>
              </a:rPr>
              <a:t>, </a:t>
            </a:r>
            <a:r>
              <a:rPr lang="en-GB" sz="2400" dirty="0">
                <a:solidFill>
                  <a:schemeClr val="tx1"/>
                </a:solidFill>
              </a:rPr>
              <a:t>Chair of HSCP Joint Case Review Group </a:t>
            </a:r>
            <a:r>
              <a:rPr lang="en-GB" sz="2400" dirty="0" smtClean="0">
                <a:solidFill>
                  <a:schemeClr val="tx1"/>
                </a:solidFill>
              </a:rPr>
              <a:t> and</a:t>
            </a:r>
            <a:endParaRPr lang="en-GB" sz="2000" dirty="0">
              <a:solidFill>
                <a:schemeClr val="tx1"/>
              </a:solidFill>
            </a:endParaRPr>
          </a:p>
          <a:p>
            <a:pPr algn="ctr"/>
            <a:r>
              <a:rPr lang="en-GB" sz="2400" dirty="0" smtClean="0">
                <a:solidFill>
                  <a:schemeClr val="tx1"/>
                </a:solidFill>
              </a:rPr>
              <a:t>Designated Nurse for Safeguarding, Herefordshire and Worcestershire NHS ICB and</a:t>
            </a:r>
            <a:endParaRPr lang="en-GB" sz="2000" dirty="0">
              <a:solidFill>
                <a:schemeClr val="tx1"/>
              </a:solidFill>
            </a:endParaRPr>
          </a:p>
        </p:txBody>
      </p:sp>
    </p:spTree>
    <p:extLst>
      <p:ext uri="{BB962C8B-B14F-4D97-AF65-F5344CB8AC3E}">
        <p14:creationId xmlns:p14="http://schemas.microsoft.com/office/powerpoint/2010/main" val="2941861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5786199"/>
          </a:xfrm>
          <a:prstGeom prst="rect">
            <a:avLst/>
          </a:prstGeom>
          <a:noFill/>
        </p:spPr>
        <p:txBody>
          <a:bodyPr wrap="square" rtlCol="0">
            <a:spAutoFit/>
          </a:bodyPr>
          <a:lstStyle/>
          <a:p>
            <a:r>
              <a:rPr lang="en-GB" sz="2000" dirty="0" smtClean="0">
                <a:latin typeface="Arial Rounded MT Bold" panose="020F0704030504030204" pitchFamily="34" charset="0"/>
              </a:rPr>
              <a:t>The Skilled Helper…. </a:t>
            </a:r>
          </a:p>
          <a:p>
            <a:endParaRPr lang="en-GB" sz="2000" dirty="0">
              <a:latin typeface="Arial Rounded MT Bold" panose="020F0704030504030204" pitchFamily="34" charset="0"/>
            </a:endParaRPr>
          </a:p>
          <a:p>
            <a:pPr marL="354013" indent="-354013">
              <a:spcBef>
                <a:spcPts val="1200"/>
              </a:spcBef>
            </a:pPr>
            <a:r>
              <a:rPr lang="en-GB" sz="2000" dirty="0"/>
              <a:t>•	</a:t>
            </a:r>
            <a:r>
              <a:rPr lang="en-GB" sz="2000" b="1" dirty="0" smtClean="0">
                <a:solidFill>
                  <a:schemeClr val="accent1">
                    <a:lumMod val="75000"/>
                  </a:schemeClr>
                </a:solidFill>
              </a:rPr>
              <a:t>Show </a:t>
            </a:r>
            <a:r>
              <a:rPr lang="en-GB" sz="2000" b="1" dirty="0">
                <a:solidFill>
                  <a:schemeClr val="accent1">
                    <a:lumMod val="75000"/>
                  </a:schemeClr>
                </a:solidFill>
              </a:rPr>
              <a:t>they care </a:t>
            </a:r>
            <a:r>
              <a:rPr lang="en-GB" sz="2000" dirty="0"/>
              <a:t>by using kind words and gestures to a family, for example making drinks and sitting to play games.</a:t>
            </a:r>
          </a:p>
          <a:p>
            <a:pPr marL="354013" indent="-354013">
              <a:spcBef>
                <a:spcPts val="1200"/>
              </a:spcBef>
            </a:pPr>
            <a:r>
              <a:rPr lang="en-GB" sz="2000" dirty="0"/>
              <a:t>•	</a:t>
            </a:r>
            <a:r>
              <a:rPr lang="en-GB" sz="2000" b="1" dirty="0" smtClean="0">
                <a:solidFill>
                  <a:schemeClr val="accent1">
                    <a:lumMod val="75000"/>
                  </a:schemeClr>
                </a:solidFill>
              </a:rPr>
              <a:t>Listen</a:t>
            </a:r>
            <a:r>
              <a:rPr lang="en-GB" sz="2000" dirty="0" smtClean="0">
                <a:solidFill>
                  <a:schemeClr val="accent1">
                    <a:lumMod val="75000"/>
                  </a:schemeClr>
                </a:solidFill>
              </a:rPr>
              <a:t> </a:t>
            </a:r>
            <a:r>
              <a:rPr lang="en-GB" sz="2000" dirty="0"/>
              <a:t>without judgement.</a:t>
            </a:r>
          </a:p>
          <a:p>
            <a:pPr marL="354013" indent="-354013">
              <a:spcBef>
                <a:spcPts val="1200"/>
              </a:spcBef>
            </a:pPr>
            <a:r>
              <a:rPr lang="en-GB" sz="2000" dirty="0"/>
              <a:t>•	</a:t>
            </a:r>
            <a:r>
              <a:rPr lang="en-GB" sz="2000" dirty="0" smtClean="0"/>
              <a:t>Are </a:t>
            </a:r>
            <a:r>
              <a:rPr lang="en-GB" sz="2000" b="1" dirty="0">
                <a:solidFill>
                  <a:schemeClr val="accent1">
                    <a:lumMod val="75000"/>
                  </a:schemeClr>
                </a:solidFill>
              </a:rPr>
              <a:t>honest</a:t>
            </a:r>
            <a:r>
              <a:rPr lang="en-GB" sz="2000" dirty="0"/>
              <a:t> about what their concerns are, also reminding the family of what things they need to build upon and what the family strengths are, to ensure progress.</a:t>
            </a:r>
          </a:p>
          <a:p>
            <a:pPr marL="354013" indent="-354013">
              <a:spcBef>
                <a:spcPts val="1200"/>
              </a:spcBef>
            </a:pPr>
            <a:r>
              <a:rPr lang="en-GB" sz="2000" dirty="0"/>
              <a:t>•	</a:t>
            </a:r>
            <a:r>
              <a:rPr lang="en-GB" sz="2000" dirty="0" smtClean="0"/>
              <a:t>Show </a:t>
            </a:r>
            <a:r>
              <a:rPr lang="en-GB" sz="2000" dirty="0"/>
              <a:t>a </a:t>
            </a:r>
            <a:r>
              <a:rPr lang="en-GB" sz="2000" b="1" dirty="0">
                <a:solidFill>
                  <a:schemeClr val="accent1">
                    <a:lumMod val="75000"/>
                  </a:schemeClr>
                </a:solidFill>
              </a:rPr>
              <a:t>good knowledge </a:t>
            </a:r>
            <a:r>
              <a:rPr lang="en-GB" sz="2000" dirty="0"/>
              <a:t>of specialist conditions and if they don’t know something are honest about this and </a:t>
            </a:r>
            <a:r>
              <a:rPr lang="en-GB" sz="2000" b="1" dirty="0">
                <a:solidFill>
                  <a:schemeClr val="accent1">
                    <a:lumMod val="75000"/>
                  </a:schemeClr>
                </a:solidFill>
              </a:rPr>
              <a:t>“do their homework,” </a:t>
            </a:r>
            <a:r>
              <a:rPr lang="en-GB" sz="2000" dirty="0"/>
              <a:t>involving the child and family so they learn together.</a:t>
            </a:r>
          </a:p>
          <a:p>
            <a:pPr marL="354013" indent="-354013">
              <a:spcBef>
                <a:spcPts val="1200"/>
              </a:spcBef>
            </a:pPr>
            <a:r>
              <a:rPr lang="en-GB" sz="2000" dirty="0"/>
              <a:t>•	</a:t>
            </a:r>
            <a:r>
              <a:rPr lang="en-GB" sz="2000" b="1" dirty="0" smtClean="0">
                <a:solidFill>
                  <a:schemeClr val="accent1">
                    <a:lumMod val="75000"/>
                  </a:schemeClr>
                </a:solidFill>
              </a:rPr>
              <a:t>“</a:t>
            </a:r>
            <a:r>
              <a:rPr lang="en-GB" sz="2000" b="1" dirty="0">
                <a:solidFill>
                  <a:schemeClr val="accent1">
                    <a:lumMod val="75000"/>
                  </a:schemeClr>
                </a:solidFill>
              </a:rPr>
              <a:t>P</a:t>
            </a:r>
            <a:r>
              <a:rPr lang="en-GB" sz="2000" b="1" dirty="0" smtClean="0">
                <a:solidFill>
                  <a:schemeClr val="accent1">
                    <a:lumMod val="75000"/>
                  </a:schemeClr>
                </a:solidFill>
              </a:rPr>
              <a:t>ull </a:t>
            </a:r>
            <a:r>
              <a:rPr lang="en-GB" sz="2000" b="1" dirty="0">
                <a:solidFill>
                  <a:schemeClr val="accent1">
                    <a:lumMod val="75000"/>
                  </a:schemeClr>
                </a:solidFill>
              </a:rPr>
              <a:t>it all together” </a:t>
            </a:r>
            <a:r>
              <a:rPr lang="en-GB" sz="2000" dirty="0"/>
              <a:t>by working closely with the family and a range of multi-agency professionals.</a:t>
            </a:r>
          </a:p>
          <a:p>
            <a:pPr marL="354013" indent="-354013">
              <a:spcBef>
                <a:spcPts val="1200"/>
              </a:spcBef>
            </a:pPr>
            <a:r>
              <a:rPr lang="en-GB" sz="2000" dirty="0"/>
              <a:t>•	</a:t>
            </a:r>
            <a:r>
              <a:rPr lang="en-GB" sz="2000" b="1" dirty="0" smtClean="0">
                <a:solidFill>
                  <a:schemeClr val="accent1">
                    <a:lumMod val="75000"/>
                  </a:schemeClr>
                </a:solidFill>
              </a:rPr>
              <a:t>Advocate </a:t>
            </a:r>
            <a:r>
              <a:rPr lang="en-GB" sz="2000" dirty="0"/>
              <a:t>on a family’s behalf, when the family feel unable </a:t>
            </a:r>
            <a:r>
              <a:rPr lang="en-GB" sz="2000" dirty="0" smtClean="0"/>
              <a:t>to</a:t>
            </a:r>
            <a:endParaRPr lang="en-GB" sz="2000" dirty="0"/>
          </a:p>
          <a:p>
            <a:pPr marL="354013" indent="-354013">
              <a:spcBef>
                <a:spcPts val="1200"/>
              </a:spcBef>
            </a:pPr>
            <a:r>
              <a:rPr lang="en-GB" sz="2000" dirty="0"/>
              <a:t>•	</a:t>
            </a:r>
            <a:r>
              <a:rPr lang="en-GB" sz="2000" b="1" dirty="0" smtClean="0">
                <a:solidFill>
                  <a:schemeClr val="accent1">
                    <a:lumMod val="75000"/>
                  </a:schemeClr>
                </a:solidFill>
              </a:rPr>
              <a:t>Do </a:t>
            </a:r>
            <a:r>
              <a:rPr lang="en-GB" sz="2000" b="1" dirty="0">
                <a:solidFill>
                  <a:schemeClr val="accent1">
                    <a:lumMod val="75000"/>
                  </a:schemeClr>
                </a:solidFill>
              </a:rPr>
              <a:t>what they say they will</a:t>
            </a:r>
            <a:r>
              <a:rPr lang="en-GB" sz="2000" dirty="0"/>
              <a:t>, and if they can’t they tell you why</a:t>
            </a:r>
            <a:r>
              <a:rPr lang="en-GB" sz="2000" dirty="0" smtClean="0"/>
              <a:t>.</a:t>
            </a:r>
            <a:endParaRPr lang="en-GB" sz="2400" dirty="0" smtClean="0">
              <a:latin typeface="Arial Rounded MT Bold" panose="020F0704030504030204" pitchFamily="34" charset="0"/>
            </a:endParaRPr>
          </a:p>
        </p:txBody>
      </p:sp>
    </p:spTree>
    <p:extLst>
      <p:ext uri="{BB962C8B-B14F-4D97-AF65-F5344CB8AC3E}">
        <p14:creationId xmlns:p14="http://schemas.microsoft.com/office/powerpoint/2010/main" val="2880032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3970318"/>
          </a:xfrm>
          <a:prstGeom prst="rect">
            <a:avLst/>
          </a:prstGeom>
          <a:noFill/>
        </p:spPr>
        <p:txBody>
          <a:bodyPr wrap="square" rtlCol="0">
            <a:spAutoFit/>
          </a:bodyPr>
          <a:lstStyle/>
          <a:p>
            <a:r>
              <a:rPr lang="en-GB" sz="3200" dirty="0" smtClean="0">
                <a:latin typeface="Arial Rounded MT Bold" panose="020F0704030504030204" pitchFamily="34" charset="0"/>
              </a:rPr>
              <a:t>Practice Learning 3: Multi-Agency Cross-Border Information Sharing</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354013"/>
            <a:r>
              <a:rPr lang="en-GB" sz="2800" dirty="0" smtClean="0">
                <a:latin typeface="Arial" panose="020B0604020202020204" pitchFamily="34" charset="0"/>
                <a:ea typeface="Calibri" panose="020F0502020204030204" pitchFamily="34" charset="0"/>
              </a:rPr>
              <a:t>“There </a:t>
            </a:r>
            <a:r>
              <a:rPr lang="en-GB" sz="2800" dirty="0">
                <a:latin typeface="Arial" panose="020B0604020202020204" pitchFamily="34" charset="0"/>
                <a:ea typeface="Calibri" panose="020F0502020204030204" pitchFamily="34" charset="0"/>
              </a:rPr>
              <a:t>was an inadequate handover of services and support from Worcestershire to Herefordshire partner agencies, which included Children’s Social Care, Health Services (GP &amp; Hospital) and Education. This resulted in a full picture not being understood by Herefordshire at the start of the period under review</a:t>
            </a:r>
            <a:r>
              <a:rPr lang="en-GB" sz="2800" dirty="0" smtClean="0">
                <a:latin typeface="Arial" panose="020B0604020202020204" pitchFamily="34" charset="0"/>
                <a:ea typeface="Calibri" panose="020F0502020204030204" pitchFamily="34" charset="0"/>
              </a:rPr>
              <a:t>.”</a:t>
            </a:r>
          </a:p>
        </p:txBody>
      </p:sp>
    </p:spTree>
    <p:extLst>
      <p:ext uri="{BB962C8B-B14F-4D97-AF65-F5344CB8AC3E}">
        <p14:creationId xmlns:p14="http://schemas.microsoft.com/office/powerpoint/2010/main" val="3755612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4339650"/>
          </a:xfrm>
          <a:prstGeom prst="rect">
            <a:avLst/>
          </a:prstGeom>
          <a:noFill/>
        </p:spPr>
        <p:txBody>
          <a:bodyPr wrap="square" rtlCol="0">
            <a:spAutoFit/>
          </a:bodyPr>
          <a:lstStyle/>
          <a:p>
            <a:r>
              <a:rPr lang="en-GB" sz="3200" dirty="0" smtClean="0">
                <a:latin typeface="Arial Rounded MT Bold" panose="020F0704030504030204" pitchFamily="34" charset="0"/>
              </a:rPr>
              <a:t>Practice Learning 3: Multi-Agency Cross-Border Information Sharing</a:t>
            </a:r>
          </a:p>
          <a:p>
            <a:endParaRPr lang="en-GB" sz="2000" dirty="0" smtClean="0">
              <a:latin typeface="Arial Rounded MT Bold" panose="020F0704030504030204" pitchFamily="34" charset="0"/>
            </a:endParaRPr>
          </a:p>
          <a:p>
            <a:pPr marL="285750" indent="-285750">
              <a:spcBef>
                <a:spcPts val="1200"/>
              </a:spcBef>
              <a:buFont typeface="Arial" panose="020B0604020202020204" pitchFamily="34" charset="0"/>
              <a:buChar char="•"/>
            </a:pPr>
            <a:r>
              <a:rPr lang="en-GB" sz="2400" dirty="0" smtClean="0"/>
              <a:t>Lack </a:t>
            </a:r>
            <a:r>
              <a:rPr lang="en-GB" sz="2400" dirty="0"/>
              <a:t>of multi-agency coordination and information sharing between local areas </a:t>
            </a:r>
            <a:r>
              <a:rPr lang="en-GB" sz="2400" dirty="0" smtClean="0"/>
              <a:t>resulted </a:t>
            </a:r>
            <a:r>
              <a:rPr lang="en-GB" sz="2400" dirty="0"/>
              <a:t>in key information either simply not being transferred or being shared single agency to single </a:t>
            </a:r>
            <a:r>
              <a:rPr lang="en-GB" sz="2400" dirty="0" smtClean="0"/>
              <a:t>agency. </a:t>
            </a:r>
          </a:p>
          <a:p>
            <a:pPr marL="285750" indent="-285750">
              <a:spcBef>
                <a:spcPts val="1200"/>
              </a:spcBef>
              <a:buFont typeface="Arial" panose="020B0604020202020204" pitchFamily="34" charset="0"/>
              <a:buChar char="•"/>
            </a:pPr>
            <a:endParaRPr lang="en-GB" sz="2400" dirty="0" smtClean="0"/>
          </a:p>
          <a:p>
            <a:pPr marL="285750" indent="-285750">
              <a:spcBef>
                <a:spcPts val="1200"/>
              </a:spcBef>
              <a:buFont typeface="Arial" panose="020B0604020202020204" pitchFamily="34" charset="0"/>
              <a:buChar char="•"/>
            </a:pPr>
            <a:r>
              <a:rPr lang="en-GB" sz="2400" dirty="0" smtClean="0"/>
              <a:t>This </a:t>
            </a:r>
            <a:r>
              <a:rPr lang="en-GB" sz="2400" dirty="0"/>
              <a:t>clearly impacted on understanding levels of need and any possible risks being understood early </a:t>
            </a:r>
            <a:r>
              <a:rPr lang="en-GB" sz="2400" dirty="0" smtClean="0"/>
              <a:t>on. </a:t>
            </a:r>
          </a:p>
          <a:p>
            <a:endParaRPr lang="en-GB" dirty="0"/>
          </a:p>
        </p:txBody>
      </p:sp>
    </p:spTree>
    <p:extLst>
      <p:ext uri="{BB962C8B-B14F-4D97-AF65-F5344CB8AC3E}">
        <p14:creationId xmlns:p14="http://schemas.microsoft.com/office/powerpoint/2010/main" val="349098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02249" y="502781"/>
            <a:ext cx="9673271" cy="4770537"/>
          </a:xfrm>
          <a:prstGeom prst="rect">
            <a:avLst/>
          </a:prstGeom>
          <a:noFill/>
        </p:spPr>
        <p:txBody>
          <a:bodyPr wrap="square" rtlCol="0">
            <a:spAutoFit/>
          </a:bodyPr>
          <a:lstStyle/>
          <a:p>
            <a:r>
              <a:rPr lang="en-GB" sz="3200" dirty="0" smtClean="0">
                <a:latin typeface="Arial Rounded MT Bold" panose="020F0704030504030204" pitchFamily="34" charset="0"/>
              </a:rPr>
              <a:t>Practice Learning 4: Ensuring Timely Intervention and Partnership Working to Effect Change for Children</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536575"/>
            <a:r>
              <a:rPr lang="en-GB" sz="2800" dirty="0" smtClean="0"/>
              <a:t>“Multi-agency </a:t>
            </a:r>
            <a:r>
              <a:rPr lang="en-GB" sz="2800" dirty="0"/>
              <a:t>Interventions and services to Child HN were far too slow and fragmented. This lack of joined up communication and coordination resulted in delay where no holistic picture of </a:t>
            </a:r>
            <a:r>
              <a:rPr lang="en-GB" sz="2800" dirty="0" smtClean="0"/>
              <a:t>HN’s </a:t>
            </a:r>
            <a:r>
              <a:rPr lang="en-GB" sz="2800" dirty="0"/>
              <a:t>range of needs were fully understood by any individual agencies and when working </a:t>
            </a:r>
            <a:r>
              <a:rPr lang="en-GB" sz="2800" dirty="0" smtClean="0"/>
              <a:t>together.”</a:t>
            </a:r>
          </a:p>
        </p:txBody>
      </p:sp>
    </p:spTree>
    <p:extLst>
      <p:ext uri="{BB962C8B-B14F-4D97-AF65-F5344CB8AC3E}">
        <p14:creationId xmlns:p14="http://schemas.microsoft.com/office/powerpoint/2010/main" val="910520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14441" y="502781"/>
            <a:ext cx="9673271" cy="5570756"/>
          </a:xfrm>
          <a:prstGeom prst="rect">
            <a:avLst/>
          </a:prstGeom>
          <a:noFill/>
        </p:spPr>
        <p:txBody>
          <a:bodyPr wrap="square" rtlCol="0">
            <a:spAutoFit/>
          </a:bodyPr>
          <a:lstStyle/>
          <a:p>
            <a:r>
              <a:rPr lang="en-GB" sz="3200" dirty="0" smtClean="0">
                <a:latin typeface="Arial Rounded MT Bold" panose="020F0704030504030204" pitchFamily="34" charset="0"/>
              </a:rPr>
              <a:t>Practice Learning 4: Ensuring Timely Intervention and Partnership Working to Effect Change for Children</a:t>
            </a:r>
          </a:p>
          <a:p>
            <a:endParaRPr lang="en-GB" sz="2000" dirty="0"/>
          </a:p>
          <a:p>
            <a:pPr marL="342900" indent="-342900">
              <a:buFont typeface="Arial" panose="020B0604020202020204" pitchFamily="34" charset="0"/>
              <a:buChar char="•"/>
            </a:pPr>
            <a:r>
              <a:rPr lang="en-GB" sz="2000" b="1" dirty="0" smtClean="0"/>
              <a:t>Child in Need Plans </a:t>
            </a:r>
            <a:r>
              <a:rPr lang="en-GB" sz="2000" dirty="0" smtClean="0"/>
              <a:t>should incorporate medical treatment plans for children with serious health issues, and need to ensure SMART actions that are reviewed to evidence positive outcomes for children.</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b="1" dirty="0" smtClean="0"/>
              <a:t>Medical teams </a:t>
            </a:r>
            <a:r>
              <a:rPr lang="en-GB" sz="2000" dirty="0" smtClean="0"/>
              <a:t>should consider how to build connection and help understand young people who struggle with a diagnosis.</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b="1" dirty="0" smtClean="0"/>
              <a:t>Mental health services </a:t>
            </a:r>
            <a:r>
              <a:rPr lang="en-GB" sz="2000" dirty="0" smtClean="0"/>
              <a:t>should continue to offer bespoke interventions, based on the needs of the child, in their own spaces and places.</a:t>
            </a:r>
            <a:endParaRPr lang="en-GB" sz="2000" dirty="0"/>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b="1" dirty="0" smtClean="0"/>
              <a:t>Escalation procedures </a:t>
            </a:r>
            <a:r>
              <a:rPr lang="en-GB" sz="2000" dirty="0" smtClean="0"/>
              <a:t>must be used to raise matters when there is delay in progressing solutions for families.</a:t>
            </a:r>
          </a:p>
        </p:txBody>
      </p:sp>
    </p:spTree>
    <p:extLst>
      <p:ext uri="{BB962C8B-B14F-4D97-AF65-F5344CB8AC3E}">
        <p14:creationId xmlns:p14="http://schemas.microsoft.com/office/powerpoint/2010/main" val="1928211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5755422"/>
          </a:xfrm>
          <a:prstGeom prst="rect">
            <a:avLst/>
          </a:prstGeom>
          <a:noFill/>
        </p:spPr>
        <p:txBody>
          <a:bodyPr wrap="square" rtlCol="0">
            <a:spAutoFit/>
          </a:bodyPr>
          <a:lstStyle/>
          <a:p>
            <a:r>
              <a:rPr lang="en-GB" sz="3200" dirty="0" smtClean="0">
                <a:latin typeface="Arial Rounded MT Bold" panose="020F0704030504030204" pitchFamily="34" charset="0"/>
              </a:rPr>
              <a:t>Practice Learning 5: Recognising Medical Neglect when working with adolescents with chronic conditions</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536575"/>
            <a:r>
              <a:rPr lang="en-GB" sz="2800" dirty="0" smtClean="0"/>
              <a:t>“There </a:t>
            </a:r>
            <a:r>
              <a:rPr lang="en-GB" sz="2800" dirty="0"/>
              <a:t>was little consideration by professionals around understanding what constitutes significant harm thresholds for medical neglect where a child has a chronic medical condition and concerns about the management of this. </a:t>
            </a:r>
            <a:r>
              <a:rPr lang="en-GB" sz="2800" dirty="0" smtClean="0"/>
              <a:t>…There </a:t>
            </a:r>
            <a:r>
              <a:rPr lang="en-GB" sz="2800" dirty="0"/>
              <a:t>was a need for professionals to adopt a more enquiring stance when working with the family to understand the inconsistency seen regarding parental management of </a:t>
            </a:r>
            <a:r>
              <a:rPr lang="en-GB" sz="2800" dirty="0" smtClean="0"/>
              <a:t>medication.”</a:t>
            </a:r>
            <a:endParaRPr lang="en-GB" sz="2800" dirty="0"/>
          </a:p>
        </p:txBody>
      </p:sp>
    </p:spTree>
    <p:extLst>
      <p:ext uri="{BB962C8B-B14F-4D97-AF65-F5344CB8AC3E}">
        <p14:creationId xmlns:p14="http://schemas.microsoft.com/office/powerpoint/2010/main" val="1658609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5970865"/>
          </a:xfrm>
          <a:prstGeom prst="rect">
            <a:avLst/>
          </a:prstGeom>
          <a:noFill/>
        </p:spPr>
        <p:txBody>
          <a:bodyPr wrap="square" rtlCol="0">
            <a:spAutoFit/>
          </a:bodyPr>
          <a:lstStyle/>
          <a:p>
            <a:r>
              <a:rPr lang="en-GB" sz="3200" dirty="0" smtClean="0">
                <a:latin typeface="Arial Rounded MT Bold" panose="020F0704030504030204" pitchFamily="34" charset="0"/>
              </a:rPr>
              <a:t>Practice Learning 5: Recognising Medical Neglect when working with adolescents with chronic conditions</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285750" indent="-285750">
              <a:spcBef>
                <a:spcPts val="1200"/>
              </a:spcBef>
              <a:buFont typeface="Arial" panose="020B0604020202020204" pitchFamily="34" charset="0"/>
              <a:buChar char="•"/>
            </a:pPr>
            <a:r>
              <a:rPr lang="en-GB" sz="2400" dirty="0" smtClean="0"/>
              <a:t>Children </a:t>
            </a:r>
            <a:r>
              <a:rPr lang="en-GB" sz="2400" dirty="0"/>
              <a:t>with a life-threatening condition require a </a:t>
            </a:r>
            <a:r>
              <a:rPr lang="en-GB" sz="2400" b="1" dirty="0"/>
              <a:t>robust health and children’s social care response</a:t>
            </a:r>
            <a:r>
              <a:rPr lang="en-GB" sz="2400" dirty="0"/>
              <a:t> to understand the complex area of unintentional errors with condition management versus medical neglect. </a:t>
            </a:r>
            <a:endParaRPr lang="en-GB" sz="2400" dirty="0" smtClean="0"/>
          </a:p>
          <a:p>
            <a:pPr marL="285750" indent="-285750">
              <a:spcBef>
                <a:spcPts val="1200"/>
              </a:spcBef>
              <a:buFont typeface="Arial" panose="020B0604020202020204" pitchFamily="34" charset="0"/>
              <a:buChar char="•"/>
            </a:pPr>
            <a:r>
              <a:rPr lang="en-GB" sz="2400" dirty="0" smtClean="0"/>
              <a:t>Any </a:t>
            </a:r>
            <a:r>
              <a:rPr lang="en-GB" sz="2400" b="1" dirty="0"/>
              <a:t>missed appointments </a:t>
            </a:r>
            <a:r>
              <a:rPr lang="en-GB" sz="2400" dirty="0"/>
              <a:t>with concerns regarding “poor compliance” with medication must be taken seriously and chronologies used to see patterns</a:t>
            </a:r>
            <a:r>
              <a:rPr lang="en-GB" sz="2400" dirty="0" smtClean="0"/>
              <a:t>.</a:t>
            </a:r>
          </a:p>
          <a:p>
            <a:pPr marL="285750" indent="-285750">
              <a:spcBef>
                <a:spcPts val="1200"/>
              </a:spcBef>
              <a:buFont typeface="Arial" panose="020B0604020202020204" pitchFamily="34" charset="0"/>
              <a:buChar char="•"/>
            </a:pPr>
            <a:r>
              <a:rPr lang="en-GB" sz="2400" dirty="0"/>
              <a:t>A </a:t>
            </a:r>
            <a:r>
              <a:rPr lang="en-GB" sz="2400" b="1" dirty="0"/>
              <a:t>neglect tool </a:t>
            </a:r>
            <a:r>
              <a:rPr lang="en-GB" sz="2400" dirty="0"/>
              <a:t>should be </a:t>
            </a:r>
            <a:r>
              <a:rPr lang="en-GB" sz="2400" dirty="0" smtClean="0"/>
              <a:t>used, </a:t>
            </a:r>
            <a:r>
              <a:rPr lang="en-GB" sz="2400" dirty="0"/>
              <a:t>as this will provide a consistent </a:t>
            </a:r>
            <a:r>
              <a:rPr lang="en-GB" sz="2400" dirty="0" smtClean="0"/>
              <a:t>approach – </a:t>
            </a:r>
            <a:r>
              <a:rPr lang="en-GB" sz="2400" dirty="0" smtClean="0">
                <a:hlinkClick r:id="rId4"/>
              </a:rPr>
              <a:t>HSCP Child Neglect Tools and Resources</a:t>
            </a:r>
            <a:endParaRPr lang="en-GB" sz="2400" dirty="0" smtClean="0">
              <a:latin typeface="Arial Rounded MT Bold" panose="020F0704030504030204" pitchFamily="34" charset="0"/>
            </a:endParaRPr>
          </a:p>
          <a:p>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1878659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38825" y="204456"/>
            <a:ext cx="9453815" cy="5755422"/>
          </a:xfrm>
          <a:prstGeom prst="rect">
            <a:avLst/>
          </a:prstGeom>
          <a:noFill/>
        </p:spPr>
        <p:txBody>
          <a:bodyPr wrap="square" rtlCol="0">
            <a:spAutoFit/>
          </a:bodyPr>
          <a:lstStyle/>
          <a:p>
            <a:r>
              <a:rPr lang="en-GB" sz="3200" dirty="0" smtClean="0">
                <a:latin typeface="Arial Rounded MT Bold" panose="020F0704030504030204" pitchFamily="34" charset="0"/>
              </a:rPr>
              <a:t>Practice Learning 6: Supporting vulnerable children who are Electively Home Educated</a:t>
            </a:r>
            <a:endParaRPr lang="en-GB" sz="2000" dirty="0" smtClean="0">
              <a:latin typeface="Arial Rounded MT Bold" panose="020F0704030504030204" pitchFamily="34" charset="0"/>
            </a:endParaRPr>
          </a:p>
          <a:p>
            <a:pPr marL="285750" indent="-285750">
              <a:buFont typeface="Arial" panose="020B0604020202020204" pitchFamily="34" charset="0"/>
              <a:buChar char="•"/>
            </a:pPr>
            <a:endParaRPr lang="en-GB" sz="2400" dirty="0" smtClean="0"/>
          </a:p>
          <a:p>
            <a:endParaRPr lang="en-GB" sz="2000" dirty="0"/>
          </a:p>
          <a:p>
            <a:pPr marL="285750" indent="-285750">
              <a:buFont typeface="Arial" panose="020B0604020202020204" pitchFamily="34" charset="0"/>
              <a:buChar char="•"/>
            </a:pPr>
            <a:r>
              <a:rPr lang="en-GB" sz="2000" dirty="0" smtClean="0"/>
              <a:t>The review raised concerns that, as Child HN was not attending a school, he did not benefit from the added safety of being seen in an education setting on a regular basis.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Understand the </a:t>
            </a:r>
            <a:r>
              <a:rPr lang="en-GB" sz="2000" dirty="0"/>
              <a:t>nature of a child’s poor school attendance and reluctance in order to effectively address it. </a:t>
            </a:r>
            <a:endParaRPr lang="en-GB" sz="2000" dirty="0" smtClean="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School </a:t>
            </a:r>
            <a:r>
              <a:rPr lang="en-GB" sz="2000" dirty="0"/>
              <a:t>refusal by a child can be the consequence of a child or adolescent having physical, psychological, and emotional distress. </a:t>
            </a:r>
            <a:endParaRPr lang="en-GB" sz="2000" dirty="0" smtClean="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A </a:t>
            </a:r>
            <a:r>
              <a:rPr lang="en-GB" sz="2000" dirty="0"/>
              <a:t>multi-agency approach to working with the child and family helps professionals to better understand the child and family situation and can ensure children are kept safe by being in an education </a:t>
            </a:r>
            <a:r>
              <a:rPr lang="en-GB" sz="2000" dirty="0" smtClean="0"/>
              <a:t>provision.</a:t>
            </a:r>
            <a:endParaRPr lang="en-GB" sz="2000" dirty="0"/>
          </a:p>
        </p:txBody>
      </p:sp>
    </p:spTree>
    <p:extLst>
      <p:ext uri="{BB962C8B-B14F-4D97-AF65-F5344CB8AC3E}">
        <p14:creationId xmlns:p14="http://schemas.microsoft.com/office/powerpoint/2010/main" val="678235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75401" y="502781"/>
            <a:ext cx="9673271" cy="6186309"/>
          </a:xfrm>
          <a:prstGeom prst="rect">
            <a:avLst/>
          </a:prstGeom>
          <a:noFill/>
        </p:spPr>
        <p:txBody>
          <a:bodyPr wrap="square" rtlCol="0">
            <a:spAutoFit/>
          </a:bodyPr>
          <a:lstStyle/>
          <a:p>
            <a:r>
              <a:rPr lang="en-GB" sz="3200" dirty="0" smtClean="0">
                <a:latin typeface="Arial Rounded MT Bold" panose="020F0704030504030204" pitchFamily="34" charset="0"/>
              </a:rPr>
              <a:t>Summary – Key Messages</a:t>
            </a:r>
            <a:endParaRPr lang="en-GB" sz="3200" dirty="0">
              <a:latin typeface="Arial Rounded MT Bold" panose="020F0704030504030204" pitchFamily="34" charset="0"/>
            </a:endParaRPr>
          </a:p>
          <a:p>
            <a:endParaRPr lang="en-GB" sz="2400" dirty="0" smtClean="0"/>
          </a:p>
          <a:p>
            <a:pPr marL="342900" indent="-342900">
              <a:buFont typeface="Arial" panose="020B0604020202020204" pitchFamily="34" charset="0"/>
              <a:buChar char="•"/>
            </a:pPr>
            <a:r>
              <a:rPr lang="en-GB" sz="2000" b="1" dirty="0" smtClean="0">
                <a:solidFill>
                  <a:schemeClr val="accent1">
                    <a:lumMod val="75000"/>
                  </a:schemeClr>
                </a:solidFill>
              </a:rPr>
              <a:t>Voice of the Child </a:t>
            </a:r>
            <a:r>
              <a:rPr lang="en-GB" sz="2000" dirty="0" smtClean="0">
                <a:solidFill>
                  <a:schemeClr val="accent1">
                    <a:lumMod val="75000"/>
                  </a:schemeClr>
                </a:solidFill>
              </a:rPr>
              <a:t>- </a:t>
            </a:r>
            <a:r>
              <a:rPr lang="en-GB" sz="2000" dirty="0" smtClean="0"/>
              <a:t>Practitioners must find creative ways to listen to child and ensure their views and recorded and inform the plans for them.</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b="1" dirty="0" smtClean="0">
                <a:solidFill>
                  <a:schemeClr val="accent1">
                    <a:lumMod val="75000"/>
                  </a:schemeClr>
                </a:solidFill>
              </a:rPr>
              <a:t>Skilled Helper - </a:t>
            </a:r>
            <a:r>
              <a:rPr lang="en-GB" sz="2000" dirty="0" smtClean="0"/>
              <a:t>Practitioners should consider the description of a “Skilled Helper” provided by Mrs HN in their approach to working with families.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b="1" dirty="0" smtClean="0">
                <a:solidFill>
                  <a:schemeClr val="accent1">
                    <a:lumMod val="75000"/>
                  </a:schemeClr>
                </a:solidFill>
              </a:rPr>
              <a:t>Cross-Border Transfers - </a:t>
            </a:r>
            <a:r>
              <a:rPr lang="en-GB" sz="2000" dirty="0" smtClean="0"/>
              <a:t>When a family moves across local authority boundaries, agencies must follow cross-border transfer protocols, ensuring a swift and full transfer of information. Consider multi-agency transfer meetings in complex situations.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b="1" dirty="0" smtClean="0">
                <a:solidFill>
                  <a:schemeClr val="accent1">
                    <a:lumMod val="75000"/>
                  </a:schemeClr>
                </a:solidFill>
              </a:rPr>
              <a:t>Medical Neglect - </a:t>
            </a:r>
            <a:r>
              <a:rPr lang="en-GB" sz="2000" dirty="0" smtClean="0"/>
              <a:t>The difference between “unintentional errors” and parental medical neglect should be considered and addressed.</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b="1" dirty="0" smtClean="0">
                <a:solidFill>
                  <a:schemeClr val="accent1">
                    <a:lumMod val="75000"/>
                  </a:schemeClr>
                </a:solidFill>
              </a:rPr>
              <a:t>EHE -</a:t>
            </a:r>
            <a:r>
              <a:rPr lang="en-GB" sz="2000" dirty="0" smtClean="0"/>
              <a:t> Vulnerabilities of children who are Electively Home Educated should be understood, and if appropriate a multi-agency approach taken to ensure children are kept safe by being in an education provision.</a:t>
            </a:r>
          </a:p>
        </p:txBody>
      </p:sp>
    </p:spTree>
    <p:extLst>
      <p:ext uri="{BB962C8B-B14F-4D97-AF65-F5344CB8AC3E}">
        <p14:creationId xmlns:p14="http://schemas.microsoft.com/office/powerpoint/2010/main" val="1260395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5693866"/>
          </a:xfrm>
          <a:prstGeom prst="rect">
            <a:avLst/>
          </a:prstGeom>
          <a:noFill/>
        </p:spPr>
        <p:txBody>
          <a:bodyPr wrap="square" rtlCol="0">
            <a:spAutoFit/>
          </a:bodyPr>
          <a:lstStyle/>
          <a:p>
            <a:r>
              <a:rPr lang="en-GB" sz="3200" dirty="0" smtClean="0">
                <a:latin typeface="Arial Rounded MT Bold" panose="020F0704030504030204" pitchFamily="34" charset="0"/>
              </a:rPr>
              <a:t>What’s next…. </a:t>
            </a:r>
            <a:endParaRPr lang="en-GB" sz="3200" dirty="0">
              <a:latin typeface="Arial Rounded MT Bold" panose="020F0704030504030204" pitchFamily="34" charset="0"/>
            </a:endParaRPr>
          </a:p>
          <a:p>
            <a:endParaRPr lang="en-GB" sz="3200" dirty="0" smtClean="0">
              <a:latin typeface="Arial Rounded MT Bold" panose="020F0704030504030204" pitchFamily="34" charset="0"/>
            </a:endParaRPr>
          </a:p>
          <a:p>
            <a:pPr marL="457200" indent="-457200">
              <a:spcBef>
                <a:spcPts val="1200"/>
              </a:spcBef>
              <a:buFont typeface="Arial" panose="020B0604020202020204" pitchFamily="34" charset="0"/>
              <a:buChar char="•"/>
            </a:pPr>
            <a:r>
              <a:rPr lang="en-GB" sz="2200" dirty="0" smtClean="0">
                <a:latin typeface="Arial Rounded MT Bold" panose="020F0704030504030204" pitchFamily="34" charset="0"/>
              </a:rPr>
              <a:t>Embedding Learning into Practice</a:t>
            </a:r>
          </a:p>
          <a:p>
            <a:pPr marL="457200" indent="-457200">
              <a:spcBef>
                <a:spcPts val="1200"/>
              </a:spcBef>
              <a:buFont typeface="Arial" panose="020B0604020202020204" pitchFamily="34" charset="0"/>
              <a:buChar char="•"/>
            </a:pPr>
            <a:r>
              <a:rPr lang="en-GB" sz="2200" dirty="0" smtClean="0">
                <a:latin typeface="Arial Rounded MT Bold" panose="020F0704030504030204" pitchFamily="34" charset="0"/>
              </a:rPr>
              <a:t>Working with adolescents with chronic conditions</a:t>
            </a:r>
          </a:p>
          <a:p>
            <a:pPr marL="914400" lvl="1" indent="-457200">
              <a:spcBef>
                <a:spcPts val="1200"/>
              </a:spcBef>
              <a:buFont typeface="Wingdings" panose="05000000000000000000" pitchFamily="2" charset="2"/>
              <a:buChar char="Ø"/>
            </a:pPr>
            <a:r>
              <a:rPr lang="en-GB" sz="2200" dirty="0" smtClean="0">
                <a:latin typeface="Arial Rounded MT Bold" panose="020F0704030504030204" pitchFamily="34" charset="0"/>
              </a:rPr>
              <a:t>Review HSCP Child Neglect Tools – medical neglect guidance</a:t>
            </a:r>
          </a:p>
          <a:p>
            <a:pPr marL="914400" lvl="1" indent="-457200">
              <a:spcBef>
                <a:spcPts val="1200"/>
              </a:spcBef>
              <a:buFont typeface="Wingdings" panose="05000000000000000000" pitchFamily="2" charset="2"/>
              <a:buChar char="Ø"/>
            </a:pPr>
            <a:r>
              <a:rPr lang="en-GB" sz="2200" dirty="0" smtClean="0">
                <a:latin typeface="Arial Rounded MT Bold" panose="020F0704030504030204" pitchFamily="34" charset="0"/>
              </a:rPr>
              <a:t>Practice Learning Briefings on Voice of the Child</a:t>
            </a:r>
          </a:p>
          <a:p>
            <a:pPr marL="914400" lvl="1" indent="-457200">
              <a:spcBef>
                <a:spcPts val="1200"/>
              </a:spcBef>
              <a:buFont typeface="Wingdings" panose="05000000000000000000" pitchFamily="2" charset="2"/>
              <a:buChar char="Ø"/>
            </a:pPr>
            <a:r>
              <a:rPr lang="en-GB" sz="2200" dirty="0" smtClean="0">
                <a:latin typeface="Arial Rounded MT Bold" panose="020F0704030504030204" pitchFamily="34" charset="0"/>
              </a:rPr>
              <a:t>Strengthening the quality of Child in Need Plans</a:t>
            </a:r>
          </a:p>
          <a:p>
            <a:pPr marL="914400" lvl="1" indent="-457200">
              <a:spcBef>
                <a:spcPts val="1200"/>
              </a:spcBef>
              <a:buFont typeface="Wingdings" panose="05000000000000000000" pitchFamily="2" charset="2"/>
              <a:buChar char="Ø"/>
            </a:pPr>
            <a:r>
              <a:rPr lang="en-GB" sz="2200" dirty="0" smtClean="0">
                <a:latin typeface="Arial Rounded MT Bold" panose="020F0704030504030204" pitchFamily="34" charset="0"/>
              </a:rPr>
              <a:t>Identify solutions to ensure children with Type 1 or 2 diabetes are able to see a mental health professional.</a:t>
            </a:r>
          </a:p>
          <a:p>
            <a:pPr marL="457200" indent="-457200">
              <a:spcBef>
                <a:spcPts val="1200"/>
              </a:spcBef>
              <a:buFont typeface="Arial" panose="020B0604020202020204" pitchFamily="34" charset="0"/>
              <a:buChar char="•"/>
            </a:pPr>
            <a:r>
              <a:rPr lang="en-GB" sz="2200" dirty="0" smtClean="0">
                <a:latin typeface="Arial Rounded MT Bold" panose="020F0704030504030204" pitchFamily="34" charset="0"/>
              </a:rPr>
              <a:t>Cross-Border Protocols to be strengthened and </a:t>
            </a:r>
            <a:r>
              <a:rPr lang="en-GB" sz="2200" dirty="0" smtClean="0">
                <a:latin typeface="Arial Rounded MT Bold" panose="020F0704030504030204" pitchFamily="34" charset="0"/>
              </a:rPr>
              <a:t>followed</a:t>
            </a:r>
          </a:p>
          <a:p>
            <a:pPr marL="457200" indent="-457200">
              <a:spcBef>
                <a:spcPts val="1200"/>
              </a:spcBef>
              <a:buFont typeface="Arial" panose="020B0604020202020204" pitchFamily="34" charset="0"/>
              <a:buChar char="•"/>
            </a:pPr>
            <a:r>
              <a:rPr lang="en-GB" sz="2200" dirty="0" smtClean="0">
                <a:latin typeface="Arial Rounded MT Bold" panose="020F0704030504030204" pitchFamily="34" charset="0"/>
              </a:rPr>
              <a:t>EHE procedures reviewed – increased rigour and tracking, and more contact with EHE families</a:t>
            </a:r>
            <a:endParaRPr lang="en-GB" sz="2200" dirty="0" smtClean="0">
              <a:latin typeface="Arial Rounded MT Bold" panose="020F0704030504030204" pitchFamily="34" charset="0"/>
            </a:endParaRPr>
          </a:p>
        </p:txBody>
      </p:sp>
    </p:spTree>
    <p:extLst>
      <p:ext uri="{BB962C8B-B14F-4D97-AF65-F5344CB8AC3E}">
        <p14:creationId xmlns:p14="http://schemas.microsoft.com/office/powerpoint/2010/main" val="2638220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360745" y="588574"/>
            <a:ext cx="10721783" cy="5970865"/>
          </a:xfrm>
          <a:prstGeom prst="rect">
            <a:avLst/>
          </a:prstGeom>
          <a:noFill/>
        </p:spPr>
        <p:txBody>
          <a:bodyPr wrap="square" rtlCol="0">
            <a:spAutoFit/>
          </a:bodyPr>
          <a:lstStyle/>
          <a:p>
            <a:r>
              <a:rPr lang="en-GB" sz="3200" dirty="0" smtClean="0">
                <a:latin typeface="Arial Rounded MT Bold" panose="020F0704030504030204" pitchFamily="34" charset="0"/>
              </a:rPr>
              <a:t>Background</a:t>
            </a:r>
          </a:p>
          <a:p>
            <a:pPr marL="268288" indent="-268288">
              <a:spcBef>
                <a:spcPts val="1200"/>
              </a:spcBef>
              <a:buFont typeface="Arial" panose="020B0604020202020204" pitchFamily="34" charset="0"/>
              <a:buChar char="•"/>
            </a:pPr>
            <a:r>
              <a:rPr lang="en-GB" sz="2000" dirty="0" smtClean="0">
                <a:latin typeface="Arial Rounded MT Bold" panose="020F0704030504030204" pitchFamily="34" charset="0"/>
              </a:rPr>
              <a:t>Child HN is a teenager who was diagnosed with Type 1 Diabetes when he was 11 years old.</a:t>
            </a:r>
          </a:p>
          <a:p>
            <a:pPr marL="268288" indent="-268288">
              <a:spcBef>
                <a:spcPts val="1200"/>
              </a:spcBef>
              <a:buFont typeface="Arial" panose="020B0604020202020204" pitchFamily="34" charset="0"/>
              <a:buChar char="•"/>
            </a:pPr>
            <a:r>
              <a:rPr lang="en-GB" sz="2000" dirty="0" smtClean="0">
                <a:latin typeface="Arial Rounded MT Bold" panose="020F0704030504030204" pitchFamily="34" charset="0"/>
              </a:rPr>
              <a:t>In 2022, Child HN, his mother and siblings moved from Worcestershire to Herefordshire due to domestic abuse. They were provided temporary accommodation in a refuge.</a:t>
            </a:r>
          </a:p>
          <a:p>
            <a:pPr marL="268288" indent="-268288">
              <a:spcBef>
                <a:spcPts val="1200"/>
              </a:spcBef>
              <a:buFont typeface="Arial" panose="020B0604020202020204" pitchFamily="34" charset="0"/>
              <a:buChar char="•"/>
            </a:pPr>
            <a:r>
              <a:rPr lang="en-GB" sz="2000" dirty="0" smtClean="0">
                <a:latin typeface="Arial Rounded MT Bold" panose="020F0704030504030204" pitchFamily="34" charset="0"/>
              </a:rPr>
              <a:t>The children had a Child in Need Plan in Worcestershire, which was closed a few months after the family moved to Herefordshire. </a:t>
            </a:r>
          </a:p>
          <a:p>
            <a:pPr marL="268288" indent="-268288">
              <a:spcBef>
                <a:spcPts val="1200"/>
              </a:spcBef>
              <a:buFont typeface="Arial" panose="020B0604020202020204" pitchFamily="34" charset="0"/>
              <a:buChar char="•"/>
            </a:pPr>
            <a:r>
              <a:rPr lang="en-GB" sz="2000" dirty="0">
                <a:latin typeface="Arial Rounded MT Bold" panose="020F0704030504030204" pitchFamily="34" charset="0"/>
              </a:rPr>
              <a:t>T</a:t>
            </a:r>
            <a:r>
              <a:rPr lang="en-GB" sz="2000" dirty="0" smtClean="0">
                <a:latin typeface="Arial Rounded MT Bold" panose="020F0704030504030204" pitchFamily="34" charset="0"/>
              </a:rPr>
              <a:t>he children were referred to Herefordshire Children’s Services for an assessment, and were then supported through a Child in Need Plan in Herefordshire.</a:t>
            </a:r>
          </a:p>
          <a:p>
            <a:pPr marL="268288" indent="-268288">
              <a:spcBef>
                <a:spcPts val="1200"/>
              </a:spcBef>
              <a:buFont typeface="Arial" panose="020B0604020202020204" pitchFamily="34" charset="0"/>
              <a:buChar char="•"/>
            </a:pPr>
            <a:r>
              <a:rPr lang="en-GB" sz="2000" dirty="0" smtClean="0">
                <a:latin typeface="Arial Rounded MT Bold" panose="020F0704030504030204" pitchFamily="34" charset="0"/>
              </a:rPr>
              <a:t>In Herefordshire, Mrs HN said that Child HN </a:t>
            </a:r>
            <a:r>
              <a:rPr lang="en-GB" sz="2000" dirty="0">
                <a:latin typeface="Arial Rounded MT Bold" panose="020F0704030504030204" pitchFamily="34" charset="0"/>
              </a:rPr>
              <a:t>would be Electively Home </a:t>
            </a:r>
            <a:r>
              <a:rPr lang="en-GB" sz="2000" dirty="0" smtClean="0">
                <a:latin typeface="Arial Rounded MT Bold" panose="020F0704030504030204" pitchFamily="34" charset="0"/>
              </a:rPr>
              <a:t>Educated. In </a:t>
            </a:r>
            <a:r>
              <a:rPr lang="en-GB" sz="2000" dirty="0" err="1" smtClean="0">
                <a:latin typeface="Arial Rounded MT Bold" panose="020F0704030504030204" pitchFamily="34" charset="0"/>
              </a:rPr>
              <a:t>Worcs</a:t>
            </a:r>
            <a:r>
              <a:rPr lang="en-GB" sz="2000" dirty="0" smtClean="0">
                <a:latin typeface="Arial Rounded MT Bold" panose="020F0704030504030204" pitchFamily="34" charset="0"/>
              </a:rPr>
              <a:t> he had “home provision” (s19) education</a:t>
            </a:r>
            <a:r>
              <a:rPr lang="en-GB" sz="2000" dirty="0">
                <a:latin typeface="Arial Rounded MT Bold" panose="020F0704030504030204" pitchFamily="34" charset="0"/>
              </a:rPr>
              <a:t> </a:t>
            </a:r>
            <a:r>
              <a:rPr lang="en-GB" sz="2000" dirty="0" smtClean="0">
                <a:latin typeface="Arial Rounded MT Bold" panose="020F0704030504030204" pitchFamily="34" charset="0"/>
              </a:rPr>
              <a:t>and had not been attending school.</a:t>
            </a:r>
            <a:endParaRPr lang="en-GB" sz="2000" dirty="0">
              <a:latin typeface="Arial Rounded MT Bold" panose="020F0704030504030204" pitchFamily="34" charset="0"/>
            </a:endParaRPr>
          </a:p>
          <a:p>
            <a:pPr marL="268288" indent="-268288">
              <a:spcBef>
                <a:spcPts val="1200"/>
              </a:spcBef>
              <a:buFont typeface="Arial" panose="020B0604020202020204" pitchFamily="34" charset="0"/>
              <a:buChar char="•"/>
            </a:pPr>
            <a:r>
              <a:rPr lang="en-GB" sz="2000" dirty="0" smtClean="0">
                <a:latin typeface="Arial Rounded MT Bold" panose="020F0704030504030204" pitchFamily="34" charset="0"/>
              </a:rPr>
              <a:t>In 2023, Child HN was brought to hospital with concerns of Diabetic Ketoacidosis. His condition became critical, with death a real possibility.</a:t>
            </a:r>
          </a:p>
          <a:p>
            <a:pPr marL="268288" indent="-268288">
              <a:spcBef>
                <a:spcPts val="1200"/>
              </a:spcBef>
              <a:buFont typeface="Arial" panose="020B0604020202020204" pitchFamily="34" charset="0"/>
              <a:buChar char="•"/>
            </a:pPr>
            <a:r>
              <a:rPr lang="en-GB" sz="2000" dirty="0" smtClean="0">
                <a:latin typeface="Arial Rounded MT Bold" panose="020F0704030504030204" pitchFamily="34" charset="0"/>
              </a:rPr>
              <a:t>Child HN survived and recovered, however it was described as a “</a:t>
            </a:r>
            <a:r>
              <a:rPr lang="en-GB" sz="2000" i="1" dirty="0" smtClean="0">
                <a:latin typeface="Arial Rounded MT Bold" panose="020F0704030504030204" pitchFamily="34" charset="0"/>
              </a:rPr>
              <a:t>near miss</a:t>
            </a:r>
            <a:r>
              <a:rPr lang="en-GB" sz="2000" dirty="0" smtClean="0">
                <a:latin typeface="Arial Rounded MT Bold" panose="020F0704030504030204" pitchFamily="34" charset="0"/>
              </a:rPr>
              <a:t>” event.</a:t>
            </a:r>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1415649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5293757"/>
          </a:xfrm>
          <a:prstGeom prst="rect">
            <a:avLst/>
          </a:prstGeom>
          <a:noFill/>
        </p:spPr>
        <p:txBody>
          <a:bodyPr wrap="square" rtlCol="0">
            <a:spAutoFit/>
          </a:bodyPr>
          <a:lstStyle/>
          <a:p>
            <a:r>
              <a:rPr lang="en-GB" sz="3200" dirty="0" smtClean="0">
                <a:latin typeface="Arial Rounded MT Bold" panose="020F0704030504030204" pitchFamily="34" charset="0"/>
              </a:rPr>
              <a:t>Reflection….</a:t>
            </a:r>
          </a:p>
          <a:p>
            <a:endParaRPr lang="en-GB" sz="3200" dirty="0">
              <a:latin typeface="Arial Rounded MT Bold" panose="020F0704030504030204" pitchFamily="34" charset="0"/>
            </a:endParaRPr>
          </a:p>
          <a:p>
            <a:pPr>
              <a:spcBef>
                <a:spcPts val="1200"/>
              </a:spcBef>
            </a:pPr>
            <a:r>
              <a:rPr lang="en-GB" sz="3200" dirty="0" smtClean="0">
                <a:latin typeface="Arial Rounded MT Bold" panose="020F0704030504030204" pitchFamily="34" charset="0"/>
              </a:rPr>
              <a:t>What </a:t>
            </a:r>
            <a:r>
              <a:rPr lang="en-GB" sz="3200" dirty="0">
                <a:latin typeface="Arial Rounded MT Bold" panose="020F0704030504030204" pitchFamily="34" charset="0"/>
              </a:rPr>
              <a:t>parts of this learning are particularly relevant </a:t>
            </a:r>
            <a:r>
              <a:rPr lang="en-GB" sz="3200" dirty="0" smtClean="0">
                <a:latin typeface="Arial Rounded MT Bold" panose="020F0704030504030204" pitchFamily="34" charset="0"/>
              </a:rPr>
              <a:t>for you?</a:t>
            </a:r>
            <a:endParaRPr lang="en-GB" sz="3200" dirty="0">
              <a:latin typeface="Arial Rounded MT Bold" panose="020F0704030504030204" pitchFamily="34" charset="0"/>
            </a:endParaRPr>
          </a:p>
          <a:p>
            <a:pPr>
              <a:spcBef>
                <a:spcPts val="1200"/>
              </a:spcBef>
            </a:pPr>
            <a:endParaRPr lang="en-GB" sz="3200" dirty="0" smtClean="0">
              <a:latin typeface="Arial Rounded MT Bold" panose="020F0704030504030204" pitchFamily="34" charset="0"/>
            </a:endParaRPr>
          </a:p>
          <a:p>
            <a:pPr>
              <a:spcBef>
                <a:spcPts val="1200"/>
              </a:spcBef>
            </a:pPr>
            <a:r>
              <a:rPr lang="en-GB" sz="3200" dirty="0" smtClean="0">
                <a:latin typeface="Arial Rounded MT Bold" panose="020F0704030504030204" pitchFamily="34" charset="0"/>
              </a:rPr>
              <a:t>Does </a:t>
            </a:r>
            <a:r>
              <a:rPr lang="en-GB" sz="3200" dirty="0">
                <a:latin typeface="Arial Rounded MT Bold" panose="020F0704030504030204" pitchFamily="34" charset="0"/>
              </a:rPr>
              <a:t>any of this learning surprise you?</a:t>
            </a:r>
          </a:p>
          <a:p>
            <a:pPr>
              <a:spcBef>
                <a:spcPts val="1200"/>
              </a:spcBef>
            </a:pPr>
            <a:endParaRPr lang="en-GB" sz="3200" dirty="0" smtClean="0">
              <a:latin typeface="Arial Rounded MT Bold" panose="020F0704030504030204" pitchFamily="34" charset="0"/>
            </a:endParaRPr>
          </a:p>
          <a:p>
            <a:pPr>
              <a:spcBef>
                <a:spcPts val="1200"/>
              </a:spcBef>
            </a:pPr>
            <a:r>
              <a:rPr lang="en-GB" sz="3200" dirty="0" smtClean="0">
                <a:latin typeface="Arial Rounded MT Bold" panose="020F0704030504030204" pitchFamily="34" charset="0"/>
              </a:rPr>
              <a:t>How </a:t>
            </a:r>
            <a:r>
              <a:rPr lang="en-GB" sz="3200" dirty="0">
                <a:latin typeface="Arial Rounded MT Bold" panose="020F0704030504030204" pitchFamily="34" charset="0"/>
              </a:rPr>
              <a:t>can you contribute to the ongoing dissemination of the learning from this review</a:t>
            </a:r>
            <a:r>
              <a:rPr lang="en-GB" sz="3200" dirty="0" smtClean="0">
                <a:latin typeface="Arial Rounded MT Bold" panose="020F0704030504030204" pitchFamily="34" charset="0"/>
              </a:rPr>
              <a:t>?</a:t>
            </a:r>
            <a:endParaRPr lang="en-GB" sz="2000" dirty="0" smtClean="0">
              <a:latin typeface="Arial Rounded MT Bold" panose="020F0704030504030204" pitchFamily="34" charset="0"/>
            </a:endParaRPr>
          </a:p>
        </p:txBody>
      </p:sp>
    </p:spTree>
    <p:extLst>
      <p:ext uri="{BB962C8B-B14F-4D97-AF65-F5344CB8AC3E}">
        <p14:creationId xmlns:p14="http://schemas.microsoft.com/office/powerpoint/2010/main" val="2460549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409513" y="411720"/>
            <a:ext cx="9673271" cy="6863417"/>
          </a:xfrm>
          <a:prstGeom prst="rect">
            <a:avLst/>
          </a:prstGeom>
          <a:noFill/>
        </p:spPr>
        <p:txBody>
          <a:bodyPr wrap="square" rtlCol="0">
            <a:spAutoFit/>
          </a:bodyPr>
          <a:lstStyle/>
          <a:p>
            <a:r>
              <a:rPr lang="en-GB" sz="3200" dirty="0" smtClean="0">
                <a:latin typeface="Arial Rounded MT Bold" panose="020F0704030504030204" pitchFamily="34" charset="0"/>
              </a:rPr>
              <a:t>Resources and Links</a:t>
            </a:r>
            <a:endParaRPr lang="en-GB" sz="3200" dirty="0">
              <a:latin typeface="Arial Rounded MT Bold" panose="020F0704030504030204" pitchFamily="34" charset="0"/>
            </a:endParaRPr>
          </a:p>
          <a:p>
            <a:endParaRPr lang="en-GB" sz="3200" dirty="0" smtClean="0">
              <a:latin typeface="Arial Rounded MT Bold" panose="020F0704030504030204" pitchFamily="34" charset="0"/>
            </a:endParaRPr>
          </a:p>
          <a:p>
            <a:r>
              <a:rPr lang="en-GB" sz="2000" dirty="0">
                <a:hlinkClick r:id="rId4"/>
              </a:rPr>
              <a:t>Final-Report-LCSPR-Child-HN_Herefordshire-January-2024.pdf (herefordshiresafeguardingboards.org.uk</a:t>
            </a:r>
            <a:r>
              <a:rPr lang="en-GB" sz="2000" dirty="0" smtClean="0">
                <a:hlinkClick r:id="rId4"/>
              </a:rPr>
              <a:t>)</a:t>
            </a:r>
            <a:endParaRPr lang="en-GB" sz="2000" dirty="0" smtClean="0"/>
          </a:p>
          <a:p>
            <a:endParaRPr lang="en-GB" sz="2000" dirty="0">
              <a:latin typeface="Arial Rounded MT Bold" panose="020F0704030504030204" pitchFamily="34" charset="0"/>
            </a:endParaRPr>
          </a:p>
          <a:p>
            <a:r>
              <a:rPr lang="en-GB" sz="2000" dirty="0">
                <a:hlinkClick r:id="rId5"/>
              </a:rPr>
              <a:t>RRLearningBriefing_DiabetesManagementandCrossBorderIssues_May2023.docx (live.com)</a:t>
            </a:r>
            <a:endParaRPr lang="en-GB" sz="2000" dirty="0" smtClean="0">
              <a:latin typeface="Arial Rounded MT Bold" panose="020F0704030504030204" pitchFamily="34" charset="0"/>
            </a:endParaRPr>
          </a:p>
          <a:p>
            <a:endParaRPr lang="en-GB" sz="2000" dirty="0" smtClean="0">
              <a:latin typeface="Arial Rounded MT Bold" panose="020F0704030504030204" pitchFamily="34" charset="0"/>
            </a:endParaRPr>
          </a:p>
          <a:p>
            <a:r>
              <a:rPr lang="en-GB" sz="2000" u="sng" dirty="0">
                <a:hlinkClick r:id="rId6"/>
              </a:rPr>
              <a:t>Diabetes UK - Know diabetes. Fight diabetes. | Diabetes </a:t>
            </a:r>
            <a:r>
              <a:rPr lang="en-GB" sz="2000" u="sng" dirty="0" smtClean="0">
                <a:hlinkClick r:id="rId6"/>
              </a:rPr>
              <a:t>UK</a:t>
            </a:r>
            <a:endParaRPr lang="en-GB" sz="2000" u="sng" dirty="0" smtClean="0"/>
          </a:p>
          <a:p>
            <a:endParaRPr lang="en-GB" sz="2000" dirty="0"/>
          </a:p>
          <a:p>
            <a:r>
              <a:rPr lang="en-GB" sz="2000" u="sng" dirty="0">
                <a:hlinkClick r:id="rId7"/>
              </a:rPr>
              <a:t>HSCP Voice of the Child Participation </a:t>
            </a:r>
            <a:r>
              <a:rPr lang="en-GB" sz="2000" u="sng" dirty="0" smtClean="0">
                <a:hlinkClick r:id="rId7"/>
              </a:rPr>
              <a:t>Toolkit</a:t>
            </a:r>
            <a:endParaRPr lang="en-GB" sz="2000" u="sng" dirty="0" smtClean="0"/>
          </a:p>
          <a:p>
            <a:endParaRPr lang="en-GB" sz="2000" u="sng" dirty="0" smtClean="0"/>
          </a:p>
          <a:p>
            <a:r>
              <a:rPr lang="en-GB" sz="2000" dirty="0" smtClean="0">
                <a:hlinkClick r:id="rId8"/>
              </a:rPr>
              <a:t>West Midlands Protocol – Protecting Children who Move Across Local Authority Borders</a:t>
            </a:r>
            <a:endParaRPr lang="en-GB" sz="2000" dirty="0" smtClean="0"/>
          </a:p>
          <a:p>
            <a:endParaRPr lang="en-GB" sz="2000" u="sng" dirty="0"/>
          </a:p>
          <a:p>
            <a:r>
              <a:rPr lang="en-GB" sz="2000" dirty="0">
                <a:hlinkClick r:id="rId9"/>
              </a:rPr>
              <a:t>Escalation policy: Resolution of professional disagreements (procedures.org.uk</a:t>
            </a:r>
            <a:r>
              <a:rPr lang="en-GB" sz="2000" dirty="0" smtClean="0">
                <a:hlinkClick r:id="rId9"/>
              </a:rPr>
              <a:t>)</a:t>
            </a:r>
            <a:endParaRPr lang="en-GB" sz="2000" u="sng" dirty="0" smtClean="0"/>
          </a:p>
          <a:p>
            <a:endParaRPr lang="en-GB" sz="2000" dirty="0" smtClean="0"/>
          </a:p>
          <a:p>
            <a:r>
              <a:rPr lang="en-GB" sz="2000" u="sng" dirty="0" smtClean="0">
                <a:hlinkClick r:id="rId10"/>
              </a:rPr>
              <a:t>Disguised </a:t>
            </a:r>
            <a:r>
              <a:rPr lang="en-GB" sz="2000" u="sng" dirty="0">
                <a:hlinkClick r:id="rId10"/>
              </a:rPr>
              <a:t>compliance, coercive control and families who are hostile or resistant to change | West Midlands Safeguarding Children </a:t>
            </a:r>
            <a:r>
              <a:rPr lang="en-GB" sz="2000" u="sng" dirty="0" smtClean="0">
                <a:hlinkClick r:id="rId10"/>
              </a:rPr>
              <a:t>Group</a:t>
            </a:r>
            <a:endParaRPr lang="en-GB" sz="2000" dirty="0" smtClean="0">
              <a:latin typeface="Arial Rounded MT Bold" panose="020F0704030504030204" pitchFamily="34" charset="0"/>
            </a:endParaRPr>
          </a:p>
          <a:p>
            <a:endParaRPr lang="en-GB" sz="2000" dirty="0">
              <a:latin typeface="Arial Rounded MT Bold" panose="020F0704030504030204" pitchFamily="34" charset="0"/>
            </a:endParaRPr>
          </a:p>
          <a:p>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1902550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6309420"/>
          </a:xfrm>
          <a:prstGeom prst="rect">
            <a:avLst/>
          </a:prstGeom>
          <a:noFill/>
        </p:spPr>
        <p:txBody>
          <a:bodyPr wrap="square" rtlCol="0">
            <a:spAutoFit/>
          </a:bodyPr>
          <a:lstStyle/>
          <a:p>
            <a:r>
              <a:rPr lang="en-GB" sz="3200" dirty="0" smtClean="0">
                <a:latin typeface="Arial Rounded MT Bold" panose="020F0704030504030204" pitchFamily="34" charset="0"/>
              </a:rPr>
              <a:t>What is a Local Child Safeguarding Practice Review</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r>
              <a:rPr lang="en-GB" sz="2000" dirty="0" smtClean="0">
                <a:latin typeface="Arial Rounded MT Bold" panose="020F0704030504030204" pitchFamily="34" charset="0"/>
              </a:rPr>
              <a:t>This significant event met the criteria for the HSCP to commission a Local Child Safeguarding Practice Review.</a:t>
            </a:r>
          </a:p>
          <a:p>
            <a:endParaRPr lang="en-GB" sz="2000" dirty="0" smtClean="0">
              <a:latin typeface="Arial Rounded MT Bold" panose="020F0704030504030204" pitchFamily="34" charset="0"/>
            </a:endParaRPr>
          </a:p>
          <a:p>
            <a:r>
              <a:rPr lang="en-GB" sz="2000" b="1" dirty="0" smtClean="0">
                <a:latin typeface="Arial Rounded MT Bold" panose="020F0704030504030204" pitchFamily="34" charset="0"/>
              </a:rPr>
              <a:t>Local Child Safeguarding Practice Reviews (LCSPRs):</a:t>
            </a:r>
          </a:p>
          <a:p>
            <a:r>
              <a:rPr lang="en-GB" sz="2000" dirty="0" smtClean="0">
                <a:latin typeface="Arial Rounded MT Bold" panose="020F0704030504030204" pitchFamily="34" charset="0"/>
              </a:rPr>
              <a:t>Multi-agency learning review, completed when a child dies or is seriously harmed*, and abuse or neglect was known or suspected.</a:t>
            </a:r>
          </a:p>
          <a:p>
            <a:endParaRPr lang="en-GB" sz="2000" dirty="0" smtClean="0">
              <a:latin typeface="Arial Rounded MT Bold" panose="020F0704030504030204" pitchFamily="34" charset="0"/>
            </a:endParaRPr>
          </a:p>
          <a:p>
            <a:r>
              <a:rPr lang="en-GB" sz="2000" dirty="0" smtClean="0">
                <a:latin typeface="Arial Rounded MT Bold" panose="020F0704030504030204" pitchFamily="34" charset="0"/>
              </a:rPr>
              <a:t>*Serious Harm is when a child has sustained a life-threatening injury, and/or likely long-term impairment to their health or development.</a:t>
            </a:r>
            <a:endParaRPr lang="en-GB" sz="2000" dirty="0">
              <a:latin typeface="Arial Rounded MT Bold" panose="020F0704030504030204" pitchFamily="34" charset="0"/>
            </a:endParaRPr>
          </a:p>
          <a:p>
            <a:endParaRPr lang="en-GB" sz="2000" dirty="0" smtClean="0">
              <a:latin typeface="Arial Rounded MT Bold" panose="020F0704030504030204" pitchFamily="34" charset="0"/>
            </a:endParaRPr>
          </a:p>
          <a:p>
            <a:r>
              <a:rPr lang="en-GB" sz="2000" dirty="0">
                <a:latin typeface="Arial Rounded MT Bold" panose="020F0704030504030204" pitchFamily="34" charset="0"/>
              </a:rPr>
              <a:t>The purpose of Review is to: </a:t>
            </a:r>
          </a:p>
          <a:p>
            <a:pPr marL="342900" indent="-342900">
              <a:buFont typeface="Arial" panose="020B0604020202020204" pitchFamily="34" charset="0"/>
              <a:buChar char="•"/>
            </a:pPr>
            <a:r>
              <a:rPr lang="en-GB" sz="2000" dirty="0">
                <a:latin typeface="Arial Rounded MT Bold" panose="020F0704030504030204" pitchFamily="34" charset="0"/>
              </a:rPr>
              <a:t>Establish whether there are any lessons to be learnt </a:t>
            </a:r>
            <a:endParaRPr lang="en-GB" sz="2000" dirty="0" smtClean="0">
              <a:latin typeface="Arial Rounded MT Bold" panose="020F0704030504030204" pitchFamily="34" charset="0"/>
            </a:endParaRPr>
          </a:p>
          <a:p>
            <a:pPr marL="342900" indent="-342900">
              <a:buFont typeface="Arial" panose="020B0604020202020204" pitchFamily="34" charset="0"/>
              <a:buChar char="•"/>
            </a:pPr>
            <a:r>
              <a:rPr lang="en-GB" sz="2000" dirty="0" smtClean="0">
                <a:latin typeface="Arial Rounded MT Bold" panose="020F0704030504030204" pitchFamily="34" charset="0"/>
              </a:rPr>
              <a:t>Identify what should change </a:t>
            </a:r>
            <a:r>
              <a:rPr lang="en-GB" sz="2000" dirty="0">
                <a:latin typeface="Arial Rounded MT Bold" panose="020F0704030504030204" pitchFamily="34" charset="0"/>
              </a:rPr>
              <a:t>as a result of the learning</a:t>
            </a:r>
          </a:p>
          <a:p>
            <a:pPr marL="342900" indent="-342900">
              <a:buFont typeface="Arial" panose="020B0604020202020204" pitchFamily="34" charset="0"/>
              <a:buChar char="•"/>
            </a:pPr>
            <a:r>
              <a:rPr lang="en-GB" sz="2000" dirty="0">
                <a:latin typeface="Arial Rounded MT Bold" panose="020F0704030504030204" pitchFamily="34" charset="0"/>
              </a:rPr>
              <a:t>Try to prevent similar incidents from happening in the future</a:t>
            </a:r>
          </a:p>
          <a:p>
            <a:endParaRPr lang="en-GB" sz="2000" dirty="0" smtClean="0">
              <a:latin typeface="Arial Rounded MT Bold" panose="020F0704030504030204" pitchFamily="34" charset="0"/>
            </a:endParaRPr>
          </a:p>
          <a:p>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2049846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311977" y="137021"/>
            <a:ext cx="9673271" cy="6432530"/>
          </a:xfrm>
          <a:prstGeom prst="rect">
            <a:avLst/>
          </a:prstGeom>
          <a:noFill/>
        </p:spPr>
        <p:txBody>
          <a:bodyPr wrap="square" rtlCol="0">
            <a:spAutoFit/>
          </a:bodyPr>
          <a:lstStyle/>
          <a:p>
            <a:r>
              <a:rPr lang="en-GB" sz="3200" dirty="0" smtClean="0">
                <a:latin typeface="Arial Rounded MT Bold" panose="020F0704030504030204" pitchFamily="34" charset="0"/>
              </a:rPr>
              <a:t>Methodology for LCSPR “Child HN”</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Rapid Review – completed in 15 working days</a:t>
            </a: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Decision to progress to LCSPR</a:t>
            </a:r>
          </a:p>
          <a:p>
            <a:pPr marL="342900" indent="-342900">
              <a:lnSpc>
                <a:spcPct val="150000"/>
              </a:lnSpc>
              <a:buFont typeface="Arial" panose="020B0604020202020204" pitchFamily="34" charset="0"/>
              <a:buChar char="•"/>
            </a:pPr>
            <a:endParaRPr lang="en-GB" sz="2000" dirty="0">
              <a:latin typeface="Arial Rounded MT Bold" panose="020F0704030504030204" pitchFamily="34" charset="0"/>
            </a:endParaRP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Independent Author – Sarah Holtom</a:t>
            </a: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Multi-Agency Review Panel</a:t>
            </a: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Agencies involved with the family in Herefordshire and Worcestershire provided information/analysis their agency’s involvement with the family.</a:t>
            </a: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Practitioner Learning event</a:t>
            </a: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Speaking with the family</a:t>
            </a: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Final report approved by Safeguarding Partners, and submitted to the National Panel for Child Safeguarding Practice Reviews</a:t>
            </a:r>
          </a:p>
          <a:p>
            <a:pPr marL="342900" indent="-342900">
              <a:lnSpc>
                <a:spcPct val="150000"/>
              </a:lnSpc>
              <a:buFont typeface="Arial" panose="020B0604020202020204" pitchFamily="34" charset="0"/>
              <a:buChar char="•"/>
            </a:pPr>
            <a:r>
              <a:rPr lang="en-GB" sz="2000" dirty="0" smtClean="0">
                <a:latin typeface="Arial Rounded MT Bold" panose="020F0704030504030204" pitchFamily="34" charset="0"/>
              </a:rPr>
              <a:t>Report published 18 March 2024</a:t>
            </a:r>
          </a:p>
        </p:txBody>
      </p:sp>
    </p:spTree>
    <p:extLst>
      <p:ext uri="{BB962C8B-B14F-4D97-AF65-F5344CB8AC3E}">
        <p14:creationId xmlns:p14="http://schemas.microsoft.com/office/powerpoint/2010/main" val="1000597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4278094"/>
          </a:xfrm>
          <a:prstGeom prst="rect">
            <a:avLst/>
          </a:prstGeom>
          <a:noFill/>
        </p:spPr>
        <p:txBody>
          <a:bodyPr wrap="square" rtlCol="0">
            <a:spAutoFit/>
          </a:bodyPr>
          <a:lstStyle/>
          <a:p>
            <a:r>
              <a:rPr lang="en-GB" sz="3200" dirty="0" smtClean="0">
                <a:latin typeface="Arial Rounded MT Bold" panose="020F0704030504030204" pitchFamily="34" charset="0"/>
              </a:rPr>
              <a:t>Key questions for the review</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342900" indent="-342900">
              <a:spcBef>
                <a:spcPts val="1200"/>
              </a:spcBef>
              <a:buFont typeface="Arial" panose="020B0604020202020204" pitchFamily="34" charset="0"/>
              <a:buChar char="•"/>
            </a:pPr>
            <a:r>
              <a:rPr lang="en-GB" sz="2000" dirty="0" smtClean="0">
                <a:latin typeface="Arial Rounded MT Bold" panose="020F0704030504030204" pitchFamily="34" charset="0"/>
              </a:rPr>
              <a:t>How </a:t>
            </a:r>
            <a:r>
              <a:rPr lang="en-GB" sz="2000" dirty="0">
                <a:latin typeface="Arial Rounded MT Bold" panose="020F0704030504030204" pitchFamily="34" charset="0"/>
              </a:rPr>
              <a:t>Child HN’s world was understood</a:t>
            </a:r>
            <a:r>
              <a:rPr lang="en-GB" sz="2000" dirty="0" smtClean="0">
                <a:latin typeface="Arial Rounded MT Bold" panose="020F0704030504030204" pitchFamily="34" charset="0"/>
              </a:rPr>
              <a:t>.</a:t>
            </a:r>
            <a:endParaRPr lang="en-GB" sz="2000" dirty="0">
              <a:latin typeface="Arial Rounded MT Bold" panose="020F0704030504030204" pitchFamily="34" charset="0"/>
            </a:endParaRPr>
          </a:p>
          <a:p>
            <a:pPr marL="342900" indent="-342900">
              <a:spcBef>
                <a:spcPts val="1200"/>
              </a:spcBef>
              <a:buFont typeface="Arial" panose="020B0604020202020204" pitchFamily="34" charset="0"/>
              <a:buChar char="•"/>
            </a:pPr>
            <a:r>
              <a:rPr lang="en-GB" sz="2000" dirty="0" smtClean="0">
                <a:latin typeface="Arial Rounded MT Bold" panose="020F0704030504030204" pitchFamily="34" charset="0"/>
              </a:rPr>
              <a:t>How </a:t>
            </a:r>
            <a:r>
              <a:rPr lang="en-GB" sz="2000" dirty="0">
                <a:latin typeface="Arial Rounded MT Bold" panose="020F0704030504030204" pitchFamily="34" charset="0"/>
              </a:rPr>
              <a:t>agencies distinguished between the complexities of unintentional errors in management of health conditions and parental medical neglect.</a:t>
            </a:r>
          </a:p>
          <a:p>
            <a:pPr marL="342900" indent="-342900">
              <a:spcBef>
                <a:spcPts val="1200"/>
              </a:spcBef>
              <a:buFont typeface="Arial" panose="020B0604020202020204" pitchFamily="34" charset="0"/>
              <a:buChar char="•"/>
            </a:pPr>
            <a:r>
              <a:rPr lang="en-GB" sz="2000" dirty="0" smtClean="0">
                <a:latin typeface="Arial Rounded MT Bold" panose="020F0704030504030204" pitchFamily="34" charset="0"/>
              </a:rPr>
              <a:t>How </a:t>
            </a:r>
            <a:r>
              <a:rPr lang="en-GB" sz="2000" dirty="0">
                <a:latin typeface="Arial Rounded MT Bold" panose="020F0704030504030204" pitchFamily="34" charset="0"/>
              </a:rPr>
              <a:t>information was shared between local authority areas and across agencies to keep Child HN safe and meet his needs.</a:t>
            </a:r>
          </a:p>
          <a:p>
            <a:pPr marL="342900" indent="-342900">
              <a:spcBef>
                <a:spcPts val="1200"/>
              </a:spcBef>
              <a:buFont typeface="Arial" panose="020B0604020202020204" pitchFamily="34" charset="0"/>
              <a:buChar char="•"/>
            </a:pPr>
            <a:r>
              <a:rPr lang="en-GB" sz="2000" dirty="0" smtClean="0">
                <a:latin typeface="Arial Rounded MT Bold" panose="020F0704030504030204" pitchFamily="34" charset="0"/>
              </a:rPr>
              <a:t>How </a:t>
            </a:r>
            <a:r>
              <a:rPr lang="en-GB" sz="2000" dirty="0">
                <a:latin typeface="Arial Rounded MT Bold" panose="020F0704030504030204" pitchFamily="34" charset="0"/>
              </a:rPr>
              <a:t>effectively support and services were put in place by agencies to ensure a timely impact on Child HN’s day to day life. </a:t>
            </a:r>
          </a:p>
          <a:p>
            <a:endParaRPr lang="en-GB" sz="2000" dirty="0" smtClean="0">
              <a:latin typeface="Arial Rounded MT Bold" panose="020F0704030504030204" pitchFamily="34" charset="0"/>
            </a:endParaRPr>
          </a:p>
          <a:p>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580818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4708981"/>
          </a:xfrm>
          <a:prstGeom prst="rect">
            <a:avLst/>
          </a:prstGeom>
          <a:noFill/>
        </p:spPr>
        <p:txBody>
          <a:bodyPr wrap="square" rtlCol="0">
            <a:spAutoFit/>
          </a:bodyPr>
          <a:lstStyle/>
          <a:p>
            <a:r>
              <a:rPr lang="en-GB" sz="3200" dirty="0" smtClean="0">
                <a:latin typeface="Arial Rounded MT Bold" panose="020F0704030504030204" pitchFamily="34" charset="0"/>
              </a:rPr>
              <a:t>Practice Learning 1: Understanding the Child’s World</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354013"/>
            <a:r>
              <a:rPr lang="en-GB" sz="2800" dirty="0" smtClean="0"/>
              <a:t>“Child </a:t>
            </a:r>
            <a:r>
              <a:rPr lang="en-GB" sz="2800" dirty="0"/>
              <a:t>HN’s world was not fully understood and his voice/lived experiences missing from most of the records seen. Child HN’s culture and identity needs were not considered, and possibly due to his large stature and physical appearance he was seen as older than his chronological years and assigned more responsibility by his family and professionals</a:t>
            </a:r>
            <a:r>
              <a:rPr lang="en-GB" sz="2800" dirty="0" smtClean="0"/>
              <a:t>.”</a:t>
            </a:r>
            <a:endParaRPr lang="en-GB" sz="2800" dirty="0" smtClean="0">
              <a:latin typeface="Arial Rounded MT Bold" panose="020F0704030504030204" pitchFamily="34" charset="0"/>
            </a:endParaRPr>
          </a:p>
        </p:txBody>
      </p:sp>
    </p:spTree>
    <p:extLst>
      <p:ext uri="{BB962C8B-B14F-4D97-AF65-F5344CB8AC3E}">
        <p14:creationId xmlns:p14="http://schemas.microsoft.com/office/powerpoint/2010/main" val="1291542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5755422"/>
          </a:xfrm>
          <a:prstGeom prst="rect">
            <a:avLst/>
          </a:prstGeom>
          <a:noFill/>
        </p:spPr>
        <p:txBody>
          <a:bodyPr wrap="square" rtlCol="0">
            <a:spAutoFit/>
          </a:bodyPr>
          <a:lstStyle/>
          <a:p>
            <a:r>
              <a:rPr lang="en-GB" sz="3200" dirty="0" smtClean="0">
                <a:latin typeface="Arial Rounded MT Bold" panose="020F0704030504030204" pitchFamily="34" charset="0"/>
              </a:rPr>
              <a:t>Practice Learning 1: Understanding the Child’s World</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endParaRPr lang="en-GB" sz="2000" dirty="0" smtClean="0">
              <a:latin typeface="Arial Rounded MT Bold" panose="020F0704030504030204" pitchFamily="34" charset="0"/>
            </a:endParaRPr>
          </a:p>
          <a:p>
            <a:pPr marL="342900" indent="-342900">
              <a:buFont typeface="Arial" panose="020B0604020202020204" pitchFamily="34" charset="0"/>
              <a:buChar char="•"/>
            </a:pPr>
            <a:r>
              <a:rPr lang="en-GB" sz="2400" dirty="0" smtClean="0"/>
              <a:t>Practitioners need to actively hear what the child has to say or communicate, observe, and understand “what is life like for this child right now.”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This needs to be recorded and clearly inform the plans and support that are put in place.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Adolescent children need additional emotional support when faced with a long-term health diagnosis.</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hlinkClick r:id="rId4"/>
              </a:rPr>
              <a:t>HSCP Voice of the Child Toolkit</a:t>
            </a:r>
            <a:endParaRPr lang="en-GB" sz="2400" dirty="0"/>
          </a:p>
        </p:txBody>
      </p:sp>
    </p:spTree>
    <p:extLst>
      <p:ext uri="{BB962C8B-B14F-4D97-AF65-F5344CB8AC3E}">
        <p14:creationId xmlns:p14="http://schemas.microsoft.com/office/powerpoint/2010/main" val="273962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311977" y="240804"/>
            <a:ext cx="9673271" cy="5570756"/>
          </a:xfrm>
          <a:prstGeom prst="rect">
            <a:avLst/>
          </a:prstGeom>
          <a:noFill/>
        </p:spPr>
        <p:txBody>
          <a:bodyPr wrap="square" rtlCol="0">
            <a:spAutoFit/>
          </a:bodyPr>
          <a:lstStyle/>
          <a:p>
            <a:r>
              <a:rPr lang="en-GB" sz="3200" dirty="0" smtClean="0">
                <a:latin typeface="Arial Rounded MT Bold" panose="020F0704030504030204" pitchFamily="34" charset="0"/>
              </a:rPr>
              <a:t>Practice Learning 2: Working Effectively with Families</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354013"/>
            <a:r>
              <a:rPr lang="en-GB" sz="2800" dirty="0" smtClean="0"/>
              <a:t>“Ms </a:t>
            </a:r>
            <a:r>
              <a:rPr lang="en-GB" sz="2800" dirty="0"/>
              <a:t>HN felt she was not given the right support at the right time by some agencies when they moved to Herefordshire. </a:t>
            </a:r>
            <a:r>
              <a:rPr lang="en-GB" sz="2800" dirty="0" smtClean="0"/>
              <a:t>…It </a:t>
            </a:r>
            <a:r>
              <a:rPr lang="en-GB" sz="2800" dirty="0"/>
              <a:t>would have been stressful for the family moving to a new area and feeling that the help was not available to them. This may have resulted in a loss of trust in certain agencies with a resultant impact on professionals’ ability to build relationships. </a:t>
            </a:r>
            <a:r>
              <a:rPr lang="en-GB" sz="2800" dirty="0" smtClean="0"/>
              <a:t>…This </a:t>
            </a:r>
            <a:r>
              <a:rPr lang="en-GB" sz="2800" dirty="0"/>
              <a:t>resulted in the family feeling “</a:t>
            </a:r>
            <a:r>
              <a:rPr lang="en-GB" sz="2800" i="1" dirty="0"/>
              <a:t>let down</a:t>
            </a:r>
            <a:r>
              <a:rPr lang="en-GB" sz="2800" dirty="0"/>
              <a:t>” by CSC until later in the period under review</a:t>
            </a:r>
            <a:r>
              <a:rPr lang="en-GB" sz="2800" dirty="0" smtClean="0"/>
              <a:t>.”</a:t>
            </a:r>
            <a:endParaRPr lang="en-GB" sz="2800" dirty="0"/>
          </a:p>
        </p:txBody>
      </p:sp>
    </p:spTree>
    <p:extLst>
      <p:ext uri="{BB962C8B-B14F-4D97-AF65-F5344CB8AC3E}">
        <p14:creationId xmlns:p14="http://schemas.microsoft.com/office/powerpoint/2010/main" val="2472791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6186309"/>
          </a:xfrm>
          <a:prstGeom prst="rect">
            <a:avLst/>
          </a:prstGeom>
          <a:noFill/>
        </p:spPr>
        <p:txBody>
          <a:bodyPr wrap="square" rtlCol="0">
            <a:spAutoFit/>
          </a:bodyPr>
          <a:lstStyle/>
          <a:p>
            <a:r>
              <a:rPr lang="en-GB" sz="3200" dirty="0" smtClean="0">
                <a:latin typeface="Arial Rounded MT Bold" panose="020F0704030504030204" pitchFamily="34" charset="0"/>
              </a:rPr>
              <a:t>Mrs HN</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r>
              <a:rPr lang="en-GB" sz="2000" dirty="0" smtClean="0"/>
              <a:t>“Feeling </a:t>
            </a:r>
            <a:r>
              <a:rPr lang="en-GB" sz="2000" dirty="0"/>
              <a:t>“</a:t>
            </a:r>
            <a:r>
              <a:rPr lang="en-GB" sz="2000" i="1" dirty="0"/>
              <a:t>blamed</a:t>
            </a:r>
            <a:r>
              <a:rPr lang="en-GB" sz="2000" dirty="0"/>
              <a:t>” by health and CSC professionals for either not being able to manage her child’s behaviours or not being able to safely give him insulin injections</a:t>
            </a:r>
            <a:r>
              <a:rPr lang="en-GB" sz="2000" dirty="0" smtClean="0"/>
              <a:t>.”</a:t>
            </a:r>
          </a:p>
          <a:p>
            <a:endParaRPr lang="en-GB" sz="2400" dirty="0">
              <a:latin typeface="Arial Rounded MT Bold" panose="020F0704030504030204" pitchFamily="34" charset="0"/>
            </a:endParaRPr>
          </a:p>
          <a:p>
            <a:r>
              <a:rPr lang="en-GB" sz="2000" dirty="0" smtClean="0"/>
              <a:t>“Describing </a:t>
            </a:r>
            <a:r>
              <a:rPr lang="en-GB" sz="2000" dirty="0"/>
              <a:t>how she often felt left</a:t>
            </a:r>
            <a:r>
              <a:rPr lang="en-GB" sz="2000" i="1" dirty="0"/>
              <a:t> “to my own devices”</a:t>
            </a:r>
            <a:r>
              <a:rPr lang="en-GB" sz="2000" dirty="0"/>
              <a:t> to manage her son; his non-compliance with </a:t>
            </a:r>
            <a:r>
              <a:rPr lang="en-GB" sz="2000" dirty="0" smtClean="0"/>
              <a:t>having </a:t>
            </a:r>
            <a:r>
              <a:rPr lang="en-GB" sz="2000" dirty="0"/>
              <a:t>injections and understanding his range of neurodiversity and educational needs</a:t>
            </a:r>
            <a:r>
              <a:rPr lang="en-GB" sz="2000" dirty="0" smtClean="0"/>
              <a:t>.”</a:t>
            </a:r>
          </a:p>
          <a:p>
            <a:endParaRPr lang="en-GB" sz="2000" dirty="0" smtClean="0"/>
          </a:p>
          <a:p>
            <a:r>
              <a:rPr lang="en-GB" sz="2000" dirty="0" smtClean="0"/>
              <a:t>“Feeling </a:t>
            </a:r>
            <a:r>
              <a:rPr lang="en-GB" sz="2000" dirty="0"/>
              <a:t>“</a:t>
            </a:r>
            <a:r>
              <a:rPr lang="en-GB" sz="2000" i="1" dirty="0"/>
              <a:t>petrified</a:t>
            </a:r>
            <a:r>
              <a:rPr lang="en-GB" sz="2000" dirty="0"/>
              <a:t>” her children would be removed from her care if she was seen to do anything “</a:t>
            </a:r>
            <a:r>
              <a:rPr lang="en-GB" sz="2000" i="1" dirty="0"/>
              <a:t>wrong</a:t>
            </a:r>
            <a:r>
              <a:rPr lang="en-GB" sz="2000" dirty="0"/>
              <a:t>” – she knew she was not in a psychologically safe space due to having lived in a world of being controlled and coerced and talked of feeling guilt that her children had always lived in this environment</a:t>
            </a:r>
            <a:r>
              <a:rPr lang="en-GB" sz="2000" dirty="0" smtClean="0"/>
              <a:t>.”</a:t>
            </a:r>
            <a:endParaRPr lang="en-GB" sz="2000" dirty="0"/>
          </a:p>
          <a:p>
            <a:endParaRPr lang="en-GB" sz="2000" dirty="0"/>
          </a:p>
          <a:p>
            <a:r>
              <a:rPr lang="en-GB" sz="2000" i="1" dirty="0"/>
              <a:t>“I’m damned if I do and damned if I don’t.”</a:t>
            </a:r>
            <a:r>
              <a:rPr lang="en-GB" sz="2000" dirty="0"/>
              <a:t> </a:t>
            </a:r>
          </a:p>
          <a:p>
            <a:endParaRPr lang="en-GB" sz="2000" dirty="0" smtClean="0">
              <a:latin typeface="Arial Rounded MT Bold" panose="020F0704030504030204" pitchFamily="34" charset="0"/>
            </a:endParaRPr>
          </a:p>
          <a:p>
            <a:endParaRPr lang="en-GB" sz="2000" dirty="0" smtClean="0">
              <a:latin typeface="Arial Rounded MT Bold" panose="020F0704030504030204" pitchFamily="34" charset="0"/>
            </a:endParaRPr>
          </a:p>
          <a:p>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1159394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10987</TotalTime>
  <Words>2183</Words>
  <Application>Microsoft Office PowerPoint</Application>
  <PresentationFormat>Widescreen</PresentationFormat>
  <Paragraphs>194</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Rounded MT Bold</vt:lpstr>
      <vt:lpstr>Calibri</vt:lpstr>
      <vt:lpstr>Times New Roman</vt:lpstr>
      <vt:lpstr>Trebuchet MS</vt:lpstr>
      <vt:lpstr>Wingdings</vt:lpstr>
      <vt:lpstr>Wingdings 3</vt:lpstr>
      <vt:lpstr>Facet</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Angela (Council)</dc:creator>
  <cp:lastModifiedBy>Wilson, Angela (Council)</cp:lastModifiedBy>
  <cp:revision>439</cp:revision>
  <cp:lastPrinted>2020-11-25T23:15:01Z</cp:lastPrinted>
  <dcterms:created xsi:type="dcterms:W3CDTF">2020-11-04T11:58:36Z</dcterms:created>
  <dcterms:modified xsi:type="dcterms:W3CDTF">2024-04-11T11:39:46Z</dcterms:modified>
</cp:coreProperties>
</file>