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73" r:id="rId6"/>
    <p:sldId id="269" r:id="rId7"/>
    <p:sldId id="272" r:id="rId8"/>
    <p:sldId id="260" r:id="rId9"/>
    <p:sldId id="268" r:id="rId10"/>
    <p:sldId id="263" r:id="rId11"/>
    <p:sldId id="264" r:id="rId12"/>
    <p:sldId id="265" r:id="rId13"/>
    <p:sldId id="266"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F59AB2-10D9-4561-9E8F-4454C8B63D9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316817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59AB2-10D9-4561-9E8F-4454C8B63D9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357639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59AB2-10D9-4561-9E8F-4454C8B63D9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325766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59AB2-10D9-4561-9E8F-4454C8B63D9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248050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F59AB2-10D9-4561-9E8F-4454C8B63D9B}" type="datetimeFigureOut">
              <a:rPr lang="en-GB" smtClean="0"/>
              <a:t>31/10/2023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273244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F59AB2-10D9-4561-9E8F-4454C8B63D9B}"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133051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F59AB2-10D9-4561-9E8F-4454C8B63D9B}" type="datetimeFigureOut">
              <a:rPr lang="en-GB" smtClean="0"/>
              <a:t>31/10/2023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18455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F59AB2-10D9-4561-9E8F-4454C8B63D9B}" type="datetimeFigureOut">
              <a:rPr lang="en-GB" smtClean="0"/>
              <a:t>31/10/2023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126669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59AB2-10D9-4561-9E8F-4454C8B63D9B}" type="datetimeFigureOut">
              <a:rPr lang="en-GB" smtClean="0"/>
              <a:t>31/10/2023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271077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F59AB2-10D9-4561-9E8F-4454C8B63D9B}"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123791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F59AB2-10D9-4561-9E8F-4454C8B63D9B}" type="datetimeFigureOut">
              <a:rPr lang="en-GB" smtClean="0"/>
              <a:t>31/10/2023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E68759-677B-40E9-BE6C-1FDEE4EE89EF}" type="slidenum">
              <a:rPr lang="en-GB" smtClean="0"/>
              <a:t>‹#›</a:t>
            </a:fld>
            <a:endParaRPr lang="en-GB"/>
          </a:p>
        </p:txBody>
      </p:sp>
    </p:spTree>
    <p:extLst>
      <p:ext uri="{BB962C8B-B14F-4D97-AF65-F5344CB8AC3E}">
        <p14:creationId xmlns:p14="http://schemas.microsoft.com/office/powerpoint/2010/main" val="180889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9AB2-10D9-4561-9E8F-4454C8B63D9B}" type="datetimeFigureOut">
              <a:rPr lang="en-GB" smtClean="0"/>
              <a:t>31/10/2023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68759-677B-40E9-BE6C-1FDEE4EE89EF}" type="slidenum">
              <a:rPr lang="en-GB" smtClean="0"/>
              <a:t>‹#›</a:t>
            </a:fld>
            <a:endParaRPr lang="en-GB"/>
          </a:p>
        </p:txBody>
      </p:sp>
    </p:spTree>
    <p:extLst>
      <p:ext uri="{BB962C8B-B14F-4D97-AF65-F5344CB8AC3E}">
        <p14:creationId xmlns:p14="http://schemas.microsoft.com/office/powerpoint/2010/main" val="3975536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ysupportspace.org.uk/moj"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58000"/>
          </a:xfrm>
          <a:prstGeom prst="rect">
            <a:avLst/>
          </a:prstGeom>
          <a:solidFill>
            <a:srgbClr val="E30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228436" y="2662688"/>
            <a:ext cx="10326255" cy="3600986"/>
          </a:xfrm>
          <a:prstGeom prst="rect">
            <a:avLst/>
          </a:prstGeom>
          <a:noFill/>
        </p:spPr>
        <p:txBody>
          <a:bodyPr wrap="square" rtlCol="0">
            <a:spAutoFit/>
          </a:bodyPr>
          <a:lstStyle/>
          <a:p>
            <a:r>
              <a:rPr lang="en-GB" sz="3600" dirty="0" smtClean="0">
                <a:solidFill>
                  <a:schemeClr val="bg1"/>
                </a:solidFill>
                <a:latin typeface="Trebuchet MS" panose="020B0603020202020204" pitchFamily="34" charset="0"/>
              </a:rPr>
              <a:t>Victim Support – Domestic abuse support services </a:t>
            </a:r>
          </a:p>
          <a:p>
            <a:endParaRPr lang="en-GB" sz="3600" dirty="0">
              <a:solidFill>
                <a:schemeClr val="bg1"/>
              </a:solidFill>
              <a:latin typeface="Trebuchet MS" panose="020B0603020202020204" pitchFamily="34" charset="0"/>
            </a:endParaRPr>
          </a:p>
          <a:p>
            <a:r>
              <a:rPr lang="en-GB" sz="2800" dirty="0" smtClean="0">
                <a:solidFill>
                  <a:schemeClr val="bg1"/>
                </a:solidFill>
                <a:latin typeface="Trebuchet MS" panose="020B0603020202020204" pitchFamily="34" charset="0"/>
              </a:rPr>
              <a:t>Wednesday 1</a:t>
            </a:r>
            <a:r>
              <a:rPr lang="en-GB" sz="2800" baseline="30000" dirty="0" smtClean="0">
                <a:solidFill>
                  <a:schemeClr val="bg1"/>
                </a:solidFill>
                <a:latin typeface="Trebuchet MS" panose="020B0603020202020204" pitchFamily="34" charset="0"/>
              </a:rPr>
              <a:t>st</a:t>
            </a:r>
            <a:r>
              <a:rPr lang="en-GB" sz="2800" dirty="0" smtClean="0">
                <a:solidFill>
                  <a:schemeClr val="bg1"/>
                </a:solidFill>
                <a:latin typeface="Trebuchet MS" panose="020B0603020202020204" pitchFamily="34" charset="0"/>
              </a:rPr>
              <a:t> November 2023</a:t>
            </a:r>
          </a:p>
          <a:p>
            <a:endParaRPr lang="en-GB" sz="3600" dirty="0" smtClean="0">
              <a:solidFill>
                <a:schemeClr val="bg1"/>
              </a:solidFill>
              <a:latin typeface="Trebuchet MS" panose="020B0603020202020204" pitchFamily="34" charset="0"/>
            </a:endParaRPr>
          </a:p>
          <a:p>
            <a:endParaRPr lang="en-GB" sz="3600" dirty="0">
              <a:solidFill>
                <a:schemeClr val="bg1"/>
              </a:solidFill>
              <a:latin typeface="Trebuchet MS" panose="020B0603020202020204" pitchFamily="34" charset="0"/>
            </a:endParaRPr>
          </a:p>
          <a:p>
            <a:endParaRPr lang="en-GB" sz="3600" dirty="0">
              <a:solidFill>
                <a:schemeClr val="bg1"/>
              </a:solidFill>
              <a:latin typeface="Trebuchet MS" panose="020B0603020202020204" pitchFamily="34" charset="0"/>
            </a:endParaRPr>
          </a:p>
          <a:p>
            <a:r>
              <a:rPr lang="en-GB" sz="2000" dirty="0" smtClean="0">
                <a:solidFill>
                  <a:schemeClr val="bg1"/>
                </a:solidFill>
                <a:latin typeface="Trebuchet MS" panose="020B0603020202020204" pitchFamily="34" charset="0"/>
              </a:rPr>
              <a:t>Val Comley – </a:t>
            </a:r>
            <a:r>
              <a:rPr lang="en-GB" sz="2000" dirty="0">
                <a:solidFill>
                  <a:schemeClr val="bg1"/>
                </a:solidFill>
                <a:latin typeface="Trebuchet MS" panose="020B0603020202020204" pitchFamily="34" charset="0"/>
              </a:rPr>
              <a:t>T</a:t>
            </a:r>
            <a:r>
              <a:rPr lang="en-GB" sz="2000" dirty="0" smtClean="0">
                <a:solidFill>
                  <a:schemeClr val="bg1"/>
                </a:solidFill>
                <a:latin typeface="Trebuchet MS" panose="020B0603020202020204" pitchFamily="34" charset="0"/>
              </a:rPr>
              <a:t>eam Leader</a:t>
            </a:r>
            <a:endParaRPr lang="en-GB" sz="2000" dirty="0">
              <a:solidFill>
                <a:schemeClr val="bg1"/>
              </a:solidFill>
              <a:latin typeface="Trebuchet MS" panose="020B0603020202020204" pitchFamily="34" charset="0"/>
            </a:endParaRPr>
          </a:p>
        </p:txBody>
      </p:sp>
      <p:pic>
        <p:nvPicPr>
          <p:cNvPr id="6" name="Picture 5" descr="logotypestamp_white.png"/>
          <p:cNvPicPr>
            <a:picLocks noChangeAspect="1"/>
          </p:cNvPicPr>
          <p:nvPr/>
        </p:nvPicPr>
        <p:blipFill>
          <a:blip r:embed="rId2"/>
          <a:stretch>
            <a:fillRect/>
          </a:stretch>
        </p:blipFill>
        <p:spPr>
          <a:xfrm>
            <a:off x="574254" y="342034"/>
            <a:ext cx="1479393" cy="1479393"/>
          </a:xfrm>
          <a:prstGeom prst="rect">
            <a:avLst/>
          </a:prstGeom>
        </p:spPr>
      </p:pic>
      <p:pic>
        <p:nvPicPr>
          <p:cNvPr id="7" name="Picture 6" descr="C:\Users\hamiltonV\AppData\Local\Microsoft\Windows\INetCache\Content.MSO\685475E7.tmp"/>
          <p:cNvPicPr/>
          <p:nvPr/>
        </p:nvPicPr>
        <p:blipFill rotWithShape="1">
          <a:blip r:embed="rId3">
            <a:extLst>
              <a:ext uri="{28A0092B-C50C-407E-A947-70E740481C1C}">
                <a14:useLocalDpi xmlns:a14="http://schemas.microsoft.com/office/drawing/2010/main" val="0"/>
              </a:ext>
            </a:extLst>
          </a:blip>
          <a:srcRect l="16832" t="20965" r="14423" b="17151"/>
          <a:stretch/>
        </p:blipFill>
        <p:spPr bwMode="auto">
          <a:xfrm>
            <a:off x="8284441" y="342034"/>
            <a:ext cx="3086100" cy="1555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440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44500" y="6416675"/>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4500" y="6430446"/>
            <a:ext cx="2480733" cy="261610"/>
          </a:xfrm>
          <a:prstGeom prst="rect">
            <a:avLst/>
          </a:prstGeom>
          <a:noFill/>
        </p:spPr>
        <p:txBody>
          <a:bodyPr wrap="square" lIns="0" rtlCol="0">
            <a:spAutoFit/>
          </a:bodyPr>
          <a:lstStyle/>
          <a:p>
            <a:r>
              <a:rPr lang="en-US" sz="1100" dirty="0" err="1">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4" name="Title 1"/>
          <p:cNvSpPr txBox="1">
            <a:spLocks/>
          </p:cNvSpPr>
          <p:nvPr/>
        </p:nvSpPr>
        <p:spPr>
          <a:xfrm>
            <a:off x="2688937" y="515601"/>
            <a:ext cx="8267700" cy="719999"/>
          </a:xfrm>
          <a:prstGeom prst="rect">
            <a:avLst/>
          </a:prstGeom>
        </p:spPr>
        <p:txBody>
          <a:bodyPr vert="horz"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smtClean="0">
                <a:solidFill>
                  <a:srgbClr val="E30615"/>
                </a:solidFill>
                <a:latin typeface="Trebuchet MS"/>
                <a:cs typeface="Trebuchet MS"/>
              </a:rPr>
              <a:t>Supportline</a:t>
            </a:r>
            <a:endParaRPr lang="en-US" sz="4000" dirty="0">
              <a:solidFill>
                <a:srgbClr val="E30615"/>
              </a:solidFill>
              <a:latin typeface="Trebuchet MS"/>
              <a:cs typeface="Trebuchet MS"/>
            </a:endParaRPr>
          </a:p>
        </p:txBody>
      </p:sp>
      <p:pic>
        <p:nvPicPr>
          <p:cNvPr id="5" name="Picture 4">
            <a:extLst>
              <a:ext uri="{FF2B5EF4-FFF2-40B4-BE49-F238E27FC236}">
                <a16:creationId xmlns:a16="http://schemas.microsoft.com/office/drawing/2014/main" id="{43C5C313-397B-B34D-BF86-A6463D34139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884218" y="5074669"/>
            <a:ext cx="9144000" cy="935078"/>
          </a:xfrm>
          <a:prstGeom prst="rect">
            <a:avLst/>
          </a:prstGeom>
        </p:spPr>
      </p:pic>
      <p:pic>
        <p:nvPicPr>
          <p:cNvPr id="6" name="Picture 5">
            <a:extLst>
              <a:ext uri="{FF2B5EF4-FFF2-40B4-BE49-F238E27FC236}">
                <a16:creationId xmlns:a16="http://schemas.microsoft.com/office/drawing/2014/main" id="{C6E85460-95BC-0144-AFEC-2CE17E960B0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096594" y="1520921"/>
            <a:ext cx="2801508" cy="3268427"/>
          </a:xfrm>
          <a:prstGeom prst="rect">
            <a:avLst/>
          </a:prstGeom>
        </p:spPr>
      </p:pic>
      <p:pic>
        <p:nvPicPr>
          <p:cNvPr id="8" name="Picture 7"/>
          <p:cNvPicPr>
            <a:picLocks noChangeAspect="1"/>
          </p:cNvPicPr>
          <p:nvPr/>
        </p:nvPicPr>
        <p:blipFill>
          <a:blip r:embed="rId4"/>
          <a:stretch>
            <a:fillRect/>
          </a:stretch>
        </p:blipFill>
        <p:spPr>
          <a:xfrm>
            <a:off x="109017" y="0"/>
            <a:ext cx="1481456" cy="1475360"/>
          </a:xfrm>
          <a:prstGeom prst="rect">
            <a:avLst/>
          </a:prstGeom>
        </p:spPr>
      </p:pic>
    </p:spTree>
    <p:extLst>
      <p:ext uri="{BB962C8B-B14F-4D97-AF65-F5344CB8AC3E}">
        <p14:creationId xmlns:p14="http://schemas.microsoft.com/office/powerpoint/2010/main" val="33022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8328" y="357765"/>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FF0000"/>
                </a:solidFill>
                <a:latin typeface="Trebuchet MS" panose="020B0603020202020204" pitchFamily="34" charset="0"/>
              </a:rPr>
              <a:t>Live Chat</a:t>
            </a:r>
            <a:endParaRPr lang="en-GB" sz="4000" dirty="0">
              <a:solidFill>
                <a:srgbClr val="FF0000"/>
              </a:solidFill>
              <a:latin typeface="Trebuchet MS" panose="020B0603020202020204" pitchFamily="34" charset="0"/>
            </a:endParaRPr>
          </a:p>
        </p:txBody>
      </p:sp>
      <p:pic>
        <p:nvPicPr>
          <p:cNvPr id="3" name="Content Placeholder 3"/>
          <p:cNvPicPr>
            <a:picLocks noChangeAspect="1"/>
          </p:cNvPicPr>
          <p:nvPr/>
        </p:nvPicPr>
        <p:blipFill rotWithShape="1">
          <a:blip r:embed="rId2"/>
          <a:srcRect l="464" t="50171" r="71269" b="15040"/>
          <a:stretch/>
        </p:blipFill>
        <p:spPr>
          <a:xfrm>
            <a:off x="6561639" y="1128826"/>
            <a:ext cx="4123778" cy="5231202"/>
          </a:xfrm>
          <a:prstGeom prst="rect">
            <a:avLst/>
          </a:prstGeom>
        </p:spPr>
      </p:pic>
      <p:sp>
        <p:nvSpPr>
          <p:cNvPr id="4" name="TextBox 3"/>
          <p:cNvSpPr txBox="1"/>
          <p:nvPr/>
        </p:nvSpPr>
        <p:spPr>
          <a:xfrm>
            <a:off x="1393237" y="1417638"/>
            <a:ext cx="4232366" cy="4832092"/>
          </a:xfrm>
          <a:prstGeom prst="rect">
            <a:avLst/>
          </a:prstGeom>
          <a:noFill/>
        </p:spPr>
        <p:txBody>
          <a:bodyPr wrap="square" rtlCol="0">
            <a:spAutoFit/>
          </a:bodyPr>
          <a:lstStyle/>
          <a:p>
            <a:r>
              <a:rPr lang="en-US" sz="2400" dirty="0" smtClean="0">
                <a:latin typeface="Trebuchet MS" panose="020B0603020202020204" pitchFamily="34" charset="0"/>
              </a:rPr>
              <a:t>Our 24/7 Live Chat system gives the </a:t>
            </a:r>
            <a:r>
              <a:rPr lang="en-US" sz="2400" dirty="0">
                <a:latin typeface="Trebuchet MS" panose="020B0603020202020204" pitchFamily="34" charset="0"/>
              </a:rPr>
              <a:t>opportunity to talk online safely and in confidence, and to choose what </a:t>
            </a:r>
            <a:r>
              <a:rPr lang="en-US" sz="2400" dirty="0" smtClean="0">
                <a:latin typeface="Trebuchet MS" panose="020B0603020202020204" pitchFamily="34" charset="0"/>
              </a:rPr>
              <a:t>to tell </a:t>
            </a:r>
            <a:r>
              <a:rPr lang="en-US" sz="2400" dirty="0">
                <a:latin typeface="Trebuchet MS" panose="020B0603020202020204" pitchFamily="34" charset="0"/>
              </a:rPr>
              <a:t>us</a:t>
            </a:r>
            <a:r>
              <a:rPr lang="en-US" sz="2400" dirty="0" smtClean="0">
                <a:latin typeface="Trebuchet MS" panose="020B0603020202020204" pitchFamily="34" charset="0"/>
              </a:rPr>
              <a:t>.</a:t>
            </a:r>
          </a:p>
          <a:p>
            <a:endParaRPr lang="en-US" sz="2400" dirty="0">
              <a:latin typeface="Trebuchet MS" panose="020B0603020202020204" pitchFamily="34" charset="0"/>
            </a:endParaRPr>
          </a:p>
          <a:p>
            <a:r>
              <a:rPr lang="en-US" sz="2400" dirty="0" smtClean="0">
                <a:latin typeface="Trebuchet MS" panose="020B0603020202020204" pitchFamily="34" charset="0"/>
              </a:rPr>
              <a:t>Immediate support can be provided via Live Chat and if on-going support is required, the service user’s details can be easily transferred to our local West Midlands service. </a:t>
            </a:r>
            <a:endParaRPr lang="en-US" sz="2400" dirty="0">
              <a:latin typeface="Trebuchet MS" panose="020B0603020202020204" pitchFamily="34" charset="0"/>
            </a:endParaRPr>
          </a:p>
          <a:p>
            <a:endParaRPr lang="en-US" sz="2000" dirty="0">
              <a:latin typeface="Trebuchet MS" panose="020B0603020202020204" pitchFamily="34" charset="0"/>
            </a:endParaRPr>
          </a:p>
        </p:txBody>
      </p:sp>
    </p:spTree>
    <p:extLst>
      <p:ext uri="{BB962C8B-B14F-4D97-AF65-F5344CB8AC3E}">
        <p14:creationId xmlns:p14="http://schemas.microsoft.com/office/powerpoint/2010/main" val="4136029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84137" y="1297404"/>
            <a:ext cx="8280400" cy="187312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b="1" dirty="0" smtClean="0">
              <a:solidFill>
                <a:srgbClr val="3E454B"/>
              </a:solidFill>
              <a:latin typeface="Trebuchet MS" charset="0"/>
              <a:ea typeface="Trebuchet MS" charset="0"/>
              <a:cs typeface="Trebuchet MS" charset="0"/>
            </a:endParaRPr>
          </a:p>
          <a:p>
            <a:pPr marL="0" indent="0">
              <a:buFont typeface="Arial" panose="020B0604020202020204" pitchFamily="34" charset="0"/>
              <a:buNone/>
            </a:pPr>
            <a:r>
              <a:rPr lang="en-US" sz="2000" b="1" dirty="0" smtClean="0">
                <a:solidFill>
                  <a:srgbClr val="3E454B"/>
                </a:solidFill>
                <a:latin typeface="Trebuchet MS" panose="020B0603020202020204" pitchFamily="34" charset="0"/>
                <a:ea typeface="Trebuchet MS" charset="0"/>
                <a:cs typeface="Trebuchet MS" charset="0"/>
                <a:hlinkClick r:id="rId2"/>
              </a:rPr>
              <a:t>My Support Space</a:t>
            </a:r>
            <a:r>
              <a:rPr lang="en-US" sz="2000" dirty="0" smtClean="0">
                <a:solidFill>
                  <a:srgbClr val="3E454B"/>
                </a:solidFill>
                <a:latin typeface="Trebuchet MS" panose="020B0603020202020204" pitchFamily="34" charset="0"/>
                <a:ea typeface="Trebuchet MS" charset="0"/>
                <a:cs typeface="Trebuchet MS" charset="0"/>
                <a:hlinkClick r:id="rId2"/>
              </a:rPr>
              <a:t> </a:t>
            </a:r>
            <a:r>
              <a:rPr lang="en-US" sz="2000" dirty="0" smtClean="0">
                <a:solidFill>
                  <a:srgbClr val="3E454B"/>
                </a:solidFill>
                <a:latin typeface="Trebuchet MS" panose="020B0603020202020204" pitchFamily="34" charset="0"/>
                <a:ea typeface="Trebuchet MS" charset="0"/>
                <a:cs typeface="Trebuchet MS" charset="0"/>
              </a:rPr>
              <a:t>– It's an online resource (produced and owned by VS) designed to help clients manage the impact that crime has had them. It is a free, safe, secure and confidential space which contains interactive guides, videos, techniques, activities and tips.</a:t>
            </a:r>
          </a:p>
          <a:p>
            <a:pPr marL="0" indent="0">
              <a:buFont typeface="Arial" panose="020B0604020202020204" pitchFamily="34" charset="0"/>
              <a:buNone/>
            </a:pPr>
            <a:r>
              <a:rPr lang="en-US" sz="1900" dirty="0" smtClean="0">
                <a:solidFill>
                  <a:srgbClr val="36424A"/>
                </a:solidFill>
                <a:latin typeface="Trebuchet MS" panose="020B0603020202020204" pitchFamily="34" charset="0"/>
              </a:rPr>
              <a:t> </a:t>
            </a:r>
          </a:p>
          <a:p>
            <a:pPr marL="0" indent="0">
              <a:buFont typeface="Arial" panose="020B0604020202020204" pitchFamily="34" charset="0"/>
              <a:buNone/>
            </a:pPr>
            <a:endParaRPr lang="en-US" sz="1900" dirty="0" smtClean="0">
              <a:solidFill>
                <a:srgbClr val="36424A"/>
              </a:solidFill>
              <a:latin typeface="Trebuchet MS" panose="020B0603020202020204" pitchFamily="34" charset="0"/>
            </a:endParaRPr>
          </a:p>
          <a:p>
            <a:pPr marL="0" indent="0">
              <a:buFont typeface="Arial" panose="020B0604020202020204" pitchFamily="34" charset="0"/>
              <a:buNone/>
            </a:pPr>
            <a:endParaRPr lang="en-US" sz="2000" dirty="0" smtClean="0">
              <a:solidFill>
                <a:srgbClr val="3E454B"/>
              </a:solidFill>
              <a:latin typeface="Trebuchet MS" charset="0"/>
              <a:ea typeface="Trebuchet MS" charset="0"/>
              <a:cs typeface="Trebuchet MS" charset="0"/>
            </a:endParaRPr>
          </a:p>
          <a:p>
            <a:pPr marL="0" indent="0">
              <a:buFont typeface="Arial" panose="020B0604020202020204" pitchFamily="34" charset="0"/>
              <a:buNone/>
            </a:pPr>
            <a:endParaRPr lang="en-US" sz="2000" dirty="0" smtClean="0">
              <a:solidFill>
                <a:srgbClr val="3E454B"/>
              </a:solidFill>
              <a:latin typeface="Trebuchet MS" charset="0"/>
              <a:ea typeface="Trebuchet MS" charset="0"/>
              <a:cs typeface="Trebuchet MS" charset="0"/>
            </a:endParaRPr>
          </a:p>
          <a:p>
            <a:pPr marL="0" indent="0">
              <a:buFont typeface="Arial" panose="020B0604020202020204" pitchFamily="34" charset="0"/>
              <a:buNone/>
            </a:pPr>
            <a:endParaRPr lang="en-US" sz="2000" dirty="0" smtClean="0">
              <a:solidFill>
                <a:srgbClr val="3E454B"/>
              </a:solidFill>
              <a:latin typeface="Trebuchet MS" charset="0"/>
              <a:ea typeface="Trebuchet MS" charset="0"/>
              <a:cs typeface="Trebuchet MS" charset="0"/>
            </a:endParaRPr>
          </a:p>
          <a:p>
            <a:pPr marL="0" indent="0">
              <a:buFont typeface="Arial" panose="020B0604020202020204" pitchFamily="34" charset="0"/>
              <a:buNone/>
            </a:pPr>
            <a:endParaRPr lang="en-US" sz="1800" dirty="0">
              <a:solidFill>
                <a:srgbClr val="3E454B"/>
              </a:solidFill>
              <a:latin typeface="Trebuchet MS" charset="0"/>
              <a:ea typeface="Trebuchet MS" charset="0"/>
              <a:cs typeface="Trebuchet MS" charset="0"/>
            </a:endParaRPr>
          </a:p>
        </p:txBody>
      </p:sp>
      <p:sp>
        <p:nvSpPr>
          <p:cNvPr id="4" name="Title 1"/>
          <p:cNvSpPr txBox="1">
            <a:spLocks/>
          </p:cNvSpPr>
          <p:nvPr/>
        </p:nvSpPr>
        <p:spPr>
          <a:xfrm>
            <a:off x="3165764" y="598583"/>
            <a:ext cx="8280400" cy="1260000"/>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30615"/>
                </a:solidFill>
                <a:latin typeface="Trebuchet MS"/>
                <a:cs typeface="Trebuchet MS"/>
              </a:rPr>
              <a:t>Our online support</a:t>
            </a:r>
            <a:endParaRPr lang="en-US" sz="4000" dirty="0">
              <a:solidFill>
                <a:srgbClr val="E30615"/>
              </a:solidFill>
              <a:latin typeface="Trebuchet MS"/>
              <a:cs typeface="Trebuchet MS"/>
            </a:endParaRPr>
          </a:p>
        </p:txBody>
      </p:sp>
      <p:sp>
        <p:nvSpPr>
          <p:cNvPr id="5" name="TextBox 4"/>
          <p:cNvSpPr txBox="1"/>
          <p:nvPr/>
        </p:nvSpPr>
        <p:spPr>
          <a:xfrm>
            <a:off x="8952411" y="6905897"/>
            <a:ext cx="184731" cy="369332"/>
          </a:xfrm>
          <a:prstGeom prst="rect">
            <a:avLst/>
          </a:prstGeom>
          <a:noFill/>
        </p:spPr>
        <p:txBody>
          <a:bodyPr wrap="none" rtlCol="0">
            <a:spAutoFit/>
          </a:bodyPr>
          <a:lstStyle/>
          <a:p>
            <a:endParaRPr lang="en-US" dirty="0"/>
          </a:p>
        </p:txBody>
      </p:sp>
      <p:sp>
        <p:nvSpPr>
          <p:cNvPr id="6" name="Rectangle 5"/>
          <p:cNvSpPr>
            <a:spLocks noChangeArrowheads="1"/>
          </p:cNvSpPr>
          <p:nvPr/>
        </p:nvSpPr>
        <p:spPr bwMode="auto">
          <a:xfrm>
            <a:off x="0" y="-771383"/>
            <a:ext cx="1953479" cy="19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rotWithShape="1">
          <a:blip r:embed="rId3"/>
          <a:srcRect l="-195" t="60297" r="5223" b="7128"/>
          <a:stretch/>
        </p:blipFill>
        <p:spPr>
          <a:xfrm>
            <a:off x="2384137" y="3170524"/>
            <a:ext cx="8129451" cy="3229812"/>
          </a:xfrm>
          <a:prstGeom prst="rect">
            <a:avLst/>
          </a:prstGeom>
        </p:spPr>
      </p:pic>
      <p:pic>
        <p:nvPicPr>
          <p:cNvPr id="8" name="Picture 7"/>
          <p:cNvPicPr>
            <a:picLocks noChangeAspect="1"/>
          </p:cNvPicPr>
          <p:nvPr/>
        </p:nvPicPr>
        <p:blipFill>
          <a:blip r:embed="rId4"/>
          <a:stretch>
            <a:fillRect/>
          </a:stretch>
        </p:blipFill>
        <p:spPr>
          <a:xfrm>
            <a:off x="236011" y="225965"/>
            <a:ext cx="1481456" cy="1475360"/>
          </a:xfrm>
          <a:prstGeom prst="rect">
            <a:avLst/>
          </a:prstGeom>
        </p:spPr>
      </p:pic>
    </p:spTree>
    <p:extLst>
      <p:ext uri="{BB962C8B-B14F-4D97-AF65-F5344CB8AC3E}">
        <p14:creationId xmlns:p14="http://schemas.microsoft.com/office/powerpoint/2010/main" val="1889677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98800" y="625620"/>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FF0000"/>
                </a:solidFill>
                <a:latin typeface="Trebuchet MS" panose="020B0603020202020204" pitchFamily="34" charset="0"/>
              </a:rPr>
              <a:t>My Support Space</a:t>
            </a:r>
            <a:endParaRPr lang="en-GB" sz="4000" dirty="0">
              <a:solidFill>
                <a:srgbClr val="FF0000"/>
              </a:solidFill>
              <a:latin typeface="Trebuchet MS" panose="020B0603020202020204" pitchFamily="34" charset="0"/>
            </a:endParaRPr>
          </a:p>
        </p:txBody>
      </p:sp>
      <p:pic>
        <p:nvPicPr>
          <p:cNvPr id="3" name="Content Placeholder 3"/>
          <p:cNvPicPr>
            <a:picLocks noChangeAspect="1"/>
          </p:cNvPicPr>
          <p:nvPr/>
        </p:nvPicPr>
        <p:blipFill rotWithShape="1">
          <a:blip r:embed="rId2"/>
          <a:srcRect l="52" t="5956" r="1449" b="48511"/>
          <a:stretch/>
        </p:blipFill>
        <p:spPr>
          <a:xfrm>
            <a:off x="2369127" y="1551357"/>
            <a:ext cx="8105146" cy="4628321"/>
          </a:xfrm>
          <a:prstGeom prst="rect">
            <a:avLst/>
          </a:prstGeom>
        </p:spPr>
      </p:pic>
      <p:pic>
        <p:nvPicPr>
          <p:cNvPr id="4" name="Picture 3"/>
          <p:cNvPicPr>
            <a:picLocks noChangeAspect="1"/>
          </p:cNvPicPr>
          <p:nvPr/>
        </p:nvPicPr>
        <p:blipFill>
          <a:blip r:embed="rId3"/>
          <a:stretch>
            <a:fillRect/>
          </a:stretch>
        </p:blipFill>
        <p:spPr>
          <a:xfrm>
            <a:off x="275272" y="197502"/>
            <a:ext cx="1481456" cy="1475360"/>
          </a:xfrm>
          <a:prstGeom prst="rect">
            <a:avLst/>
          </a:prstGeom>
        </p:spPr>
      </p:pic>
    </p:spTree>
    <p:extLst>
      <p:ext uri="{BB962C8B-B14F-4D97-AF65-F5344CB8AC3E}">
        <p14:creationId xmlns:p14="http://schemas.microsoft.com/office/powerpoint/2010/main" val="664431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9236" y="348529"/>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err="1" smtClean="0">
                <a:solidFill>
                  <a:srgbClr val="FF0000"/>
                </a:solidFill>
                <a:latin typeface="Trebuchet MS" panose="020B0603020202020204" pitchFamily="34" charset="0"/>
              </a:rPr>
              <a:t>Silvercloud</a:t>
            </a:r>
            <a:endParaRPr lang="en-GB" sz="4000" dirty="0">
              <a:solidFill>
                <a:srgbClr val="FF0000"/>
              </a:solidFill>
              <a:latin typeface="Trebuchet MS" panose="020B0603020202020204" pitchFamily="34" charset="0"/>
            </a:endParaRPr>
          </a:p>
        </p:txBody>
      </p:sp>
      <p:pic>
        <p:nvPicPr>
          <p:cNvPr id="3" name="Content Placeholder 5"/>
          <p:cNvPicPr>
            <a:picLocks noChangeAspect="1"/>
          </p:cNvPicPr>
          <p:nvPr/>
        </p:nvPicPr>
        <p:blipFill rotWithShape="1">
          <a:blip r:embed="rId2"/>
          <a:srcRect l="52" t="6625" r="1363" b="54844"/>
          <a:stretch/>
        </p:blipFill>
        <p:spPr>
          <a:xfrm>
            <a:off x="2435641" y="1357746"/>
            <a:ext cx="9102795" cy="4767754"/>
          </a:xfrm>
          <a:prstGeom prst="rect">
            <a:avLst/>
          </a:prstGeom>
        </p:spPr>
      </p:pic>
      <p:pic>
        <p:nvPicPr>
          <p:cNvPr id="4" name="Picture 3"/>
          <p:cNvPicPr>
            <a:picLocks noChangeAspect="1"/>
          </p:cNvPicPr>
          <p:nvPr/>
        </p:nvPicPr>
        <p:blipFill>
          <a:blip r:embed="rId3"/>
          <a:stretch>
            <a:fillRect/>
          </a:stretch>
        </p:blipFill>
        <p:spPr>
          <a:xfrm>
            <a:off x="50841" y="108458"/>
            <a:ext cx="1481456" cy="1475360"/>
          </a:xfrm>
          <a:prstGeom prst="rect">
            <a:avLst/>
          </a:prstGeom>
        </p:spPr>
      </p:pic>
    </p:spTree>
    <p:extLst>
      <p:ext uri="{BB962C8B-B14F-4D97-AF65-F5344CB8AC3E}">
        <p14:creationId xmlns:p14="http://schemas.microsoft.com/office/powerpoint/2010/main" val="2956995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6858000"/>
          </a:xfrm>
          <a:prstGeom prst="rect">
            <a:avLst/>
          </a:prstGeom>
          <a:solidFill>
            <a:srgbClr val="E306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59C13D-D773-BE40-B56A-E76A8139B54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63536" y="343137"/>
            <a:ext cx="1554647" cy="1554647"/>
          </a:xfrm>
          <a:prstGeom prst="rect">
            <a:avLst/>
          </a:prstGeom>
        </p:spPr>
      </p:pic>
      <p:pic>
        <p:nvPicPr>
          <p:cNvPr id="6" name="Picture 5" descr="C:\Users\hamiltonV\AppData\Local\Microsoft\Windows\INetCache\Content.MSO\685475E7.tmp"/>
          <p:cNvPicPr/>
          <p:nvPr/>
        </p:nvPicPr>
        <p:blipFill rotWithShape="1">
          <a:blip r:embed="rId3">
            <a:extLst>
              <a:ext uri="{28A0092B-C50C-407E-A947-70E740481C1C}">
                <a14:useLocalDpi xmlns:a14="http://schemas.microsoft.com/office/drawing/2010/main" val="0"/>
              </a:ext>
            </a:extLst>
          </a:blip>
          <a:srcRect l="16832" t="20965" r="14423" b="17151"/>
          <a:stretch/>
        </p:blipFill>
        <p:spPr bwMode="auto">
          <a:xfrm>
            <a:off x="8192077" y="342034"/>
            <a:ext cx="3086100" cy="1555750"/>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3639127" y="3112655"/>
            <a:ext cx="4922982" cy="1200329"/>
          </a:xfrm>
          <a:prstGeom prst="rect">
            <a:avLst/>
          </a:prstGeom>
          <a:noFill/>
        </p:spPr>
        <p:txBody>
          <a:bodyPr wrap="square" rtlCol="0">
            <a:spAutoFit/>
          </a:bodyPr>
          <a:lstStyle/>
          <a:p>
            <a:r>
              <a:rPr lang="en-GB" sz="7200" dirty="0" smtClean="0">
                <a:solidFill>
                  <a:schemeClr val="bg1"/>
                </a:solidFill>
                <a:latin typeface="Trebuchet MS" panose="020B0603020202020204" pitchFamily="34" charset="0"/>
              </a:rPr>
              <a:t>Thank you</a:t>
            </a:r>
            <a:endParaRPr lang="en-GB" sz="72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35372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8642" y="1612562"/>
            <a:ext cx="9227127" cy="4955106"/>
          </a:xfrm>
        </p:spPr>
        <p:txBody>
          <a:bodyPr vert="horz" lIns="0" tIns="0" rIns="0" bIns="0" rtlCol="0">
            <a:noAutofit/>
          </a:bodyPr>
          <a:lstStyle/>
          <a:p>
            <a:pPr marL="0" indent="0">
              <a:spcAft>
                <a:spcPts val="1200"/>
              </a:spcAft>
              <a:buNone/>
            </a:pPr>
            <a:r>
              <a:rPr lang="en-GB" sz="2000" b="1" dirty="0">
                <a:solidFill>
                  <a:srgbClr val="3E454B"/>
                </a:solidFill>
                <a:latin typeface="Trebuchet MS" charset="0"/>
                <a:ea typeface="Trebuchet MS" charset="0"/>
                <a:cs typeface="Trebuchet MS" charset="0"/>
              </a:rPr>
              <a:t>VS is the leading independent victims’ charity in England and Wales. We </a:t>
            </a:r>
            <a:r>
              <a:rPr lang="en-US" sz="2000" b="1" dirty="0">
                <a:solidFill>
                  <a:srgbClr val="3E454B"/>
                </a:solidFill>
                <a:latin typeface="Trebuchet MS" charset="0"/>
                <a:ea typeface="Trebuchet MS" charset="0"/>
                <a:cs typeface="Trebuchet MS" charset="0"/>
              </a:rPr>
              <a:t>provide free and confidential support to anyone affected by crime and traumatic events</a:t>
            </a:r>
            <a:r>
              <a:rPr lang="en-GB" sz="2000" b="1" dirty="0">
                <a:solidFill>
                  <a:srgbClr val="3E454B"/>
                </a:solidFill>
                <a:latin typeface="Trebuchet MS" charset="0"/>
                <a:ea typeface="Trebuchet MS" charset="0"/>
                <a:cs typeface="Trebuchet MS" charset="0"/>
              </a:rPr>
              <a:t>. </a:t>
            </a:r>
          </a:p>
          <a:p>
            <a:pPr marL="0" indent="0">
              <a:spcAft>
                <a:spcPts val="600"/>
              </a:spcAft>
              <a:buNone/>
            </a:pPr>
            <a:r>
              <a:rPr lang="en-GB" sz="2000" b="1" dirty="0">
                <a:solidFill>
                  <a:srgbClr val="3E454B"/>
                </a:solidFill>
                <a:latin typeface="Trebuchet MS" charset="0"/>
                <a:ea typeface="Trebuchet MS" charset="0"/>
                <a:cs typeface="Trebuchet MS" charset="0"/>
              </a:rPr>
              <a:t>We are independent of the police and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local authorities but work with them and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the whole of the criminal justice system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and other relevant bodies to improve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services for victims and provide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much needed support.</a:t>
            </a:r>
          </a:p>
        </p:txBody>
      </p:sp>
      <p:sp>
        <p:nvSpPr>
          <p:cNvPr id="15" name="Title 1"/>
          <p:cNvSpPr txBox="1">
            <a:spLocks/>
          </p:cNvSpPr>
          <p:nvPr/>
        </p:nvSpPr>
        <p:spPr>
          <a:xfrm>
            <a:off x="2842491" y="453593"/>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E30615"/>
                </a:solidFill>
                <a:latin typeface="Trebuchet MS"/>
                <a:cs typeface="Trebuchet MS"/>
              </a:rPr>
              <a:t>Who are we?</a:t>
            </a:r>
          </a:p>
        </p:txBody>
      </p:sp>
      <p:sp>
        <p:nvSpPr>
          <p:cNvPr id="16" name="TextBox 15"/>
          <p:cNvSpPr txBox="1"/>
          <p:nvPr/>
        </p:nvSpPr>
        <p:spPr>
          <a:xfrm>
            <a:off x="10476412" y="6905897"/>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9DD97B60-FAB7-0841-A302-49AFD630A794}"/>
              </a:ext>
            </a:extLst>
          </p:cNvPr>
          <p:cNvPicPr>
            <a:picLocks noChangeAspect="1"/>
          </p:cNvPicPr>
          <p:nvPr/>
        </p:nvPicPr>
        <p:blipFill>
          <a:blip r:embed="rId2"/>
          <a:stretch>
            <a:fillRect/>
          </a:stretch>
        </p:blipFill>
        <p:spPr>
          <a:xfrm>
            <a:off x="7630498" y="3955655"/>
            <a:ext cx="3350916" cy="1020348"/>
          </a:xfrm>
          <a:prstGeom prst="rect">
            <a:avLst/>
          </a:prstGeom>
        </p:spPr>
      </p:pic>
      <p:pic>
        <p:nvPicPr>
          <p:cNvPr id="10" name="Picture 9">
            <a:extLst>
              <a:ext uri="{FF2B5EF4-FFF2-40B4-BE49-F238E27FC236}">
                <a16:creationId xmlns:a16="http://schemas.microsoft.com/office/drawing/2014/main" id="{3207BD75-746C-0347-B968-A16B2DBB070E}"/>
              </a:ext>
            </a:extLst>
          </p:cNvPr>
          <p:cNvPicPr>
            <a:picLocks noChangeAspect="1"/>
          </p:cNvPicPr>
          <p:nvPr/>
        </p:nvPicPr>
        <p:blipFill>
          <a:blip r:embed="rId3"/>
          <a:stretch>
            <a:fillRect/>
          </a:stretch>
        </p:blipFill>
        <p:spPr>
          <a:xfrm>
            <a:off x="8476923" y="2649805"/>
            <a:ext cx="2504491" cy="973969"/>
          </a:xfrm>
          <a:prstGeom prst="rect">
            <a:avLst/>
          </a:prstGeom>
        </p:spPr>
      </p:pic>
      <p:pic>
        <p:nvPicPr>
          <p:cNvPr id="12" name="Picture 11">
            <a:extLst>
              <a:ext uri="{FF2B5EF4-FFF2-40B4-BE49-F238E27FC236}">
                <a16:creationId xmlns:a16="http://schemas.microsoft.com/office/drawing/2014/main" id="{6F442ADD-2684-8C4A-B370-E6224286198D}"/>
              </a:ext>
            </a:extLst>
          </p:cNvPr>
          <p:cNvPicPr>
            <a:picLocks noChangeAspect="1"/>
          </p:cNvPicPr>
          <p:nvPr/>
        </p:nvPicPr>
        <p:blipFill>
          <a:blip r:embed="rId4"/>
          <a:stretch>
            <a:fillRect/>
          </a:stretch>
        </p:blipFill>
        <p:spPr>
          <a:xfrm>
            <a:off x="6855356" y="4431594"/>
            <a:ext cx="4394454" cy="1716040"/>
          </a:xfrm>
          <a:prstGeom prst="rect">
            <a:avLst/>
          </a:prstGeom>
        </p:spPr>
      </p:pic>
      <p:pic>
        <p:nvPicPr>
          <p:cNvPr id="14" name="Picture 13" descr="logotypestamp_white.png"/>
          <p:cNvPicPr>
            <a:picLocks noChangeAspect="1"/>
          </p:cNvPicPr>
          <p:nvPr/>
        </p:nvPicPr>
        <p:blipFill>
          <a:blip r:embed="rId5"/>
          <a:stretch>
            <a:fillRect/>
          </a:stretch>
        </p:blipFill>
        <p:spPr>
          <a:xfrm>
            <a:off x="158618" y="210415"/>
            <a:ext cx="1479393" cy="1479393"/>
          </a:xfrm>
          <a:prstGeom prst="rect">
            <a:avLst/>
          </a:prstGeom>
        </p:spPr>
      </p:pic>
      <p:sp>
        <p:nvSpPr>
          <p:cNvPr id="2" name="TextBox 1"/>
          <p:cNvSpPr txBox="1"/>
          <p:nvPr/>
        </p:nvSpPr>
        <p:spPr>
          <a:xfrm>
            <a:off x="2028642" y="4781782"/>
            <a:ext cx="4302712" cy="1015663"/>
          </a:xfrm>
          <a:prstGeom prst="rect">
            <a:avLst/>
          </a:prstGeom>
          <a:noFill/>
        </p:spPr>
        <p:txBody>
          <a:bodyPr wrap="square" rtlCol="0">
            <a:spAutoFit/>
          </a:bodyPr>
          <a:lstStyle/>
          <a:p>
            <a:r>
              <a:rPr lang="en-GB" sz="2000" b="1" dirty="0" smtClean="0">
                <a:latin typeface="Trebuchet MS" panose="020B0603020202020204" pitchFamily="34" charset="0"/>
              </a:rPr>
              <a:t>VS West Mercia covers Herefordshire, Worcestershire, Shropshire and Telford &amp; Wrekin </a:t>
            </a:r>
            <a:endParaRPr lang="en-GB" sz="2000" b="1" dirty="0">
              <a:latin typeface="Trebuchet MS" panose="020B0603020202020204" pitchFamily="34" charset="0"/>
            </a:endParaRPr>
          </a:p>
        </p:txBody>
      </p:sp>
    </p:spTree>
    <p:extLst>
      <p:ext uri="{BB962C8B-B14F-4D97-AF65-F5344CB8AC3E}">
        <p14:creationId xmlns:p14="http://schemas.microsoft.com/office/powerpoint/2010/main" val="2724770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349883" y="1883725"/>
            <a:ext cx="8267700" cy="2789340"/>
          </a:xfrm>
          <a:prstGeom prst="rect">
            <a:avLst/>
          </a:prstGeom>
          <a:ln w="38100">
            <a:noFill/>
          </a:ln>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smtClean="0">
              <a:latin typeface="Trebuchet MS"/>
              <a:cs typeface="Trebuchet MS"/>
            </a:endParaRPr>
          </a:p>
          <a:p>
            <a:pPr algn="l"/>
            <a:r>
              <a:rPr lang="en-US" sz="2000" dirty="0" smtClean="0">
                <a:latin typeface="Trebuchet MS"/>
                <a:cs typeface="Trebuchet MS"/>
              </a:rPr>
              <a:t>An advocate works with people to make them feel safer and more secure and supports them to identify and voice their own needs.</a:t>
            </a:r>
          </a:p>
          <a:p>
            <a:pPr algn="l"/>
            <a:endParaRPr lang="en-US" sz="2000" dirty="0" smtClean="0">
              <a:latin typeface="Trebuchet MS"/>
              <a:cs typeface="Trebuchet MS"/>
            </a:endParaRPr>
          </a:p>
          <a:p>
            <a:pPr algn="l"/>
            <a:r>
              <a:rPr lang="en-US" sz="2000" dirty="0" smtClean="0">
                <a:latin typeface="Trebuchet MS"/>
                <a:cs typeface="Trebuchet MS"/>
              </a:rPr>
              <a:t>Advocates work with people to ensure they are aware of and understand their rights and the services they are entitled to and supports them to secure their rights and to obtain services required. </a:t>
            </a:r>
            <a:endParaRPr lang="en-US" sz="2000" dirty="0">
              <a:latin typeface="Trebuchet MS"/>
              <a:cs typeface="Trebuchet MS"/>
            </a:endParaRPr>
          </a:p>
        </p:txBody>
      </p:sp>
      <p:sp>
        <p:nvSpPr>
          <p:cNvPr id="7" name="Title 1"/>
          <p:cNvSpPr txBox="1">
            <a:spLocks/>
          </p:cNvSpPr>
          <p:nvPr/>
        </p:nvSpPr>
        <p:spPr>
          <a:xfrm>
            <a:off x="2026611" y="1044752"/>
            <a:ext cx="11012056" cy="1260000"/>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E30615"/>
                </a:solidFill>
                <a:latin typeface="Trebuchet MS"/>
                <a:cs typeface="Trebuchet MS"/>
              </a:rPr>
              <a:t>What is an Independent Victim Advocate (IVA)?</a:t>
            </a:r>
            <a:endParaRPr lang="en-US" sz="3600" dirty="0">
              <a:solidFill>
                <a:srgbClr val="E30615"/>
              </a:solidFill>
              <a:latin typeface="Trebuchet MS"/>
              <a:cs typeface="Trebuchet MS"/>
            </a:endParaRPr>
          </a:p>
        </p:txBody>
      </p:sp>
      <p:sp>
        <p:nvSpPr>
          <p:cNvPr id="8" name="TextBox 7"/>
          <p:cNvSpPr txBox="1"/>
          <p:nvPr/>
        </p:nvSpPr>
        <p:spPr>
          <a:xfrm>
            <a:off x="8952411" y="6905897"/>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203410" y="333645"/>
            <a:ext cx="1481456" cy="1475360"/>
          </a:xfrm>
          <a:prstGeom prst="rect">
            <a:avLst/>
          </a:prstGeom>
        </p:spPr>
      </p:pic>
    </p:spTree>
    <p:extLst>
      <p:ext uri="{BB962C8B-B14F-4D97-AF65-F5344CB8AC3E}">
        <p14:creationId xmlns:p14="http://schemas.microsoft.com/office/powerpoint/2010/main" val="1859802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8011" y="1030100"/>
            <a:ext cx="9869055" cy="5139869"/>
          </a:xfrm>
          <a:prstGeom prst="rect">
            <a:avLst/>
          </a:prstGeom>
        </p:spPr>
        <p:txBody>
          <a:bodyPr wrap="square">
            <a:spAutoFit/>
          </a:bodyPr>
          <a:lstStyle/>
          <a:p>
            <a:pPr>
              <a:buFont typeface="Arial" pitchFamily="34" charset="0"/>
              <a:buNone/>
            </a:pPr>
            <a:r>
              <a:rPr lang="en-US" altLang="en-US" sz="2400" dirty="0" smtClean="0">
                <a:solidFill>
                  <a:srgbClr val="FF0000"/>
                </a:solidFill>
                <a:latin typeface="Trebuchet MS" pitchFamily="34" charset="0"/>
                <a:ea typeface="ＭＳ Ｐゴシック" pitchFamily="34" charset="-128"/>
                <a:cs typeface="Arial" pitchFamily="34" charset="0"/>
              </a:rPr>
              <a:t>Victim Support offers a broad range of services, we provide support and information by phone and in person. Including: </a:t>
            </a:r>
          </a:p>
          <a:p>
            <a:pPr>
              <a:buFont typeface="Arial" pitchFamily="34" charset="0"/>
              <a:buNone/>
            </a:pPr>
            <a:endParaRPr lang="en-US" altLang="en-US" sz="2000" dirty="0" smtClean="0">
              <a:solidFill>
                <a:srgbClr val="FF0000"/>
              </a:solidFill>
              <a:latin typeface="Trebuchet MS" pitchFamily="34" charset="0"/>
              <a:ea typeface="ＭＳ Ｐゴシック" pitchFamily="34" charset="-128"/>
              <a:cs typeface="Arial" pitchFamily="34" charset="0"/>
            </a:endParaRP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Helvetica Neue Light"/>
              </a:rPr>
              <a:t>Emotional and practical support to victims, their families or friends</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Helvetica Neue Light"/>
              </a:rPr>
              <a:t>Safety planning</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Helvetica Neue Light"/>
              </a:rPr>
              <a:t>Information about </a:t>
            </a:r>
            <a:r>
              <a:rPr lang="en-US" altLang="en-US" sz="2000" dirty="0" smtClean="0">
                <a:latin typeface="Trebuchet MS" pitchFamily="34" charset="0"/>
                <a:ea typeface="ＭＳ Ｐゴシック" pitchFamily="34" charset="-128"/>
                <a:cs typeface="Calibri" pitchFamily="34" charset="0"/>
              </a:rPr>
              <a:t>police/court procedures/The Victim’s Code</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Advice on personal safety &amp; home security </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Support writing the Victim Personal Statement</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Visual Evidence for Victims – Taking photos of injuries/ criminal damage for victims who are not ready to speak with the police. (over 18 only)</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An independent person to talk to in confidence</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Information on further support available, signposting or commissioning</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Information on Criminal Injuries Compensation entitlement</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Restorative Justice</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Hate crime engagement</a:t>
            </a:r>
          </a:p>
          <a:p>
            <a:pPr marL="1257300" lvl="2" indent="-342900">
              <a:buClr>
                <a:srgbClr val="FF0000"/>
              </a:buClr>
              <a:buFont typeface="Wingdings" panose="05000000000000000000" pitchFamily="2" charset="2"/>
              <a:buChar char="§"/>
            </a:pPr>
            <a:r>
              <a:rPr lang="en-US" altLang="en-US" sz="2000" dirty="0" smtClean="0">
                <a:latin typeface="Trebuchet MS" pitchFamily="34" charset="0"/>
                <a:ea typeface="ＭＳ Ｐゴシック" pitchFamily="34" charset="-128"/>
                <a:cs typeface="Calibri" pitchFamily="34" charset="0"/>
              </a:rPr>
              <a:t>Independent modern slavery advocacy</a:t>
            </a:r>
          </a:p>
        </p:txBody>
      </p:sp>
      <p:pic>
        <p:nvPicPr>
          <p:cNvPr id="3" name="Picture 2" descr="logotypestamp_white.png"/>
          <p:cNvPicPr>
            <a:picLocks noChangeAspect="1"/>
          </p:cNvPicPr>
          <p:nvPr/>
        </p:nvPicPr>
        <p:blipFill>
          <a:blip r:embed="rId2"/>
          <a:stretch>
            <a:fillRect/>
          </a:stretch>
        </p:blipFill>
        <p:spPr>
          <a:xfrm>
            <a:off x="158618" y="210415"/>
            <a:ext cx="1479393" cy="1479393"/>
          </a:xfrm>
          <a:prstGeom prst="rect">
            <a:avLst/>
          </a:prstGeom>
        </p:spPr>
      </p:pic>
    </p:spTree>
    <p:extLst>
      <p:ext uri="{BB962C8B-B14F-4D97-AF65-F5344CB8AC3E}">
        <p14:creationId xmlns:p14="http://schemas.microsoft.com/office/powerpoint/2010/main" val="42801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8727" y="944418"/>
            <a:ext cx="9744364" cy="5355312"/>
          </a:xfrm>
          <a:prstGeom prst="rect">
            <a:avLst/>
          </a:prstGeom>
          <a:noFill/>
        </p:spPr>
        <p:txBody>
          <a:bodyPr wrap="square" rtlCol="0">
            <a:spAutoFit/>
          </a:bodyPr>
          <a:lstStyle/>
          <a:p>
            <a:r>
              <a:rPr lang="en-GB" sz="3600" b="1" dirty="0" smtClean="0">
                <a:solidFill>
                  <a:srgbClr val="FF0000"/>
                </a:solidFill>
                <a:latin typeface="Trebuchet MS" panose="020B0603020202020204" pitchFamily="34" charset="0"/>
              </a:rPr>
              <a:t>Visual Evidence for Victims (VEV)</a:t>
            </a:r>
          </a:p>
          <a:p>
            <a:endParaRPr lang="en-GB" sz="2000" dirty="0">
              <a:latin typeface="Trebuchet MS" panose="020B0603020202020204" pitchFamily="34" charset="0"/>
            </a:endParaRPr>
          </a:p>
          <a:p>
            <a:r>
              <a:rPr lang="en-GB" sz="2200" dirty="0" smtClean="0">
                <a:latin typeface="Trebuchet MS" panose="020B0603020202020204" pitchFamily="34" charset="0"/>
              </a:rPr>
              <a:t>This service is available to victims who are not ready to report the crime to the police</a:t>
            </a:r>
          </a:p>
          <a:p>
            <a:endParaRPr lang="en-GB" sz="2200" dirty="0" smtClean="0">
              <a:latin typeface="Trebuchet MS" panose="020B0603020202020204" pitchFamily="34" charset="0"/>
            </a:endParaRPr>
          </a:p>
          <a:p>
            <a:r>
              <a:rPr lang="en-GB" sz="2200" dirty="0" smtClean="0">
                <a:latin typeface="Trebuchet MS" panose="020B0603020202020204" pitchFamily="34" charset="0"/>
              </a:rPr>
              <a:t>We will take photographs of their injuries and digitally store the images for up to 6 years</a:t>
            </a:r>
          </a:p>
          <a:p>
            <a:endParaRPr lang="en-GB" sz="2200" dirty="0" smtClean="0">
              <a:latin typeface="Trebuchet MS" panose="020B0603020202020204" pitchFamily="34" charset="0"/>
            </a:endParaRPr>
          </a:p>
          <a:p>
            <a:r>
              <a:rPr lang="en-GB" sz="2200" dirty="0" smtClean="0">
                <a:latin typeface="Trebuchet MS" panose="020B0603020202020204" pitchFamily="34" charset="0"/>
              </a:rPr>
              <a:t>The client can request their images at any point and they can be used as evidence in court</a:t>
            </a:r>
          </a:p>
          <a:p>
            <a:endParaRPr lang="en-GB" sz="2200" dirty="0" smtClean="0">
              <a:latin typeface="Trebuchet MS" panose="020B0603020202020204" pitchFamily="34" charset="0"/>
            </a:endParaRPr>
          </a:p>
          <a:p>
            <a:r>
              <a:rPr lang="en-GB" sz="2200" dirty="0" smtClean="0">
                <a:latin typeface="Trebuchet MS" panose="020B0603020202020204" pitchFamily="34" charset="0"/>
              </a:rPr>
              <a:t>The West Mercia team are trained to take these images so they are admissible in court</a:t>
            </a:r>
          </a:p>
          <a:p>
            <a:endParaRPr lang="en-GB" sz="2200" dirty="0" smtClean="0">
              <a:latin typeface="Trebuchet MS" panose="020B0603020202020204" pitchFamily="34" charset="0"/>
            </a:endParaRPr>
          </a:p>
          <a:p>
            <a:r>
              <a:rPr lang="en-GB" sz="2200" dirty="0" smtClean="0">
                <a:latin typeface="Trebuchet MS" panose="020B0603020202020204" pitchFamily="34" charset="0"/>
              </a:rPr>
              <a:t>We have the full support of the police service with this project</a:t>
            </a:r>
            <a:endParaRPr lang="en-GB" sz="2200" dirty="0">
              <a:latin typeface="Trebuchet MS" panose="020B0603020202020204" pitchFamily="34" charset="0"/>
            </a:endParaRPr>
          </a:p>
        </p:txBody>
      </p:sp>
      <p:pic>
        <p:nvPicPr>
          <p:cNvPr id="3" name="Picture 2"/>
          <p:cNvPicPr>
            <a:picLocks noChangeAspect="1"/>
          </p:cNvPicPr>
          <p:nvPr/>
        </p:nvPicPr>
        <p:blipFill>
          <a:blip r:embed="rId2"/>
          <a:stretch>
            <a:fillRect/>
          </a:stretch>
        </p:blipFill>
        <p:spPr>
          <a:xfrm>
            <a:off x="155199" y="206738"/>
            <a:ext cx="1481456" cy="1475360"/>
          </a:xfrm>
          <a:prstGeom prst="rect">
            <a:avLst/>
          </a:prstGeom>
        </p:spPr>
      </p:pic>
    </p:spTree>
    <p:extLst>
      <p:ext uri="{BB962C8B-B14F-4D97-AF65-F5344CB8AC3E}">
        <p14:creationId xmlns:p14="http://schemas.microsoft.com/office/powerpoint/2010/main" val="852115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smtClean="0">
                <a:solidFill>
                  <a:srgbClr val="FF0000"/>
                </a:solidFill>
                <a:latin typeface="Trebuchet MS" panose="020B0603020202020204" pitchFamily="34" charset="0"/>
              </a:rPr>
              <a:t>Referral process</a:t>
            </a:r>
            <a:endParaRPr lang="en-GB" sz="4000" dirty="0">
              <a:solidFill>
                <a:srgbClr val="FF0000"/>
              </a:solidFill>
              <a:latin typeface="Trebuchet MS" panose="020B0603020202020204" pitchFamily="34" charset="0"/>
            </a:endParaRPr>
          </a:p>
        </p:txBody>
      </p:sp>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2698" t="580" r="18202" b="-1"/>
          <a:stretch/>
        </p:blipFill>
        <p:spPr>
          <a:xfrm>
            <a:off x="8318931" y="429680"/>
            <a:ext cx="3766782" cy="3323882"/>
          </a:xfrm>
          <a:prstGeom prst="rect">
            <a:avLst/>
          </a:prstGeom>
        </p:spPr>
      </p:pic>
      <p:sp>
        <p:nvSpPr>
          <p:cNvPr id="4" name="TextBox 3"/>
          <p:cNvSpPr txBox="1"/>
          <p:nvPr/>
        </p:nvSpPr>
        <p:spPr>
          <a:xfrm>
            <a:off x="457199" y="1417638"/>
            <a:ext cx="7861731" cy="4708981"/>
          </a:xfrm>
          <a:prstGeom prst="rect">
            <a:avLst/>
          </a:prstGeom>
          <a:noFill/>
        </p:spPr>
        <p:txBody>
          <a:bodyPr wrap="square" rtlCol="0">
            <a:spAutoFit/>
          </a:bodyPr>
          <a:lstStyle/>
          <a:p>
            <a:r>
              <a:rPr lang="en-GB" sz="2000" dirty="0" smtClean="0">
                <a:latin typeface="Trebuchet MS" panose="020B0603020202020204" pitchFamily="34" charset="0"/>
              </a:rPr>
              <a:t>Referrals for all crimes can be self-referral via our website, our NCC or by calling our West Mercia phone number. Referrals also reach us if the victim has called the Victim Advice Line.</a:t>
            </a:r>
          </a:p>
          <a:p>
            <a:endParaRPr lang="en-GB" sz="2000" dirty="0">
              <a:latin typeface="Trebuchet MS" panose="020B0603020202020204" pitchFamily="34" charset="0"/>
            </a:endParaRPr>
          </a:p>
          <a:p>
            <a:r>
              <a:rPr lang="en-GB" sz="2000" dirty="0" smtClean="0">
                <a:latin typeface="Trebuchet MS" panose="020B0603020202020204" pitchFamily="34" charset="0"/>
              </a:rPr>
              <a:t>The case will then be created onto our case management system and allocated to one of the Independent Victim Advocates (IVA) to establish contact.</a:t>
            </a:r>
          </a:p>
          <a:p>
            <a:endParaRPr lang="en-GB" sz="2000" dirty="0">
              <a:latin typeface="Trebuchet MS" panose="020B0603020202020204" pitchFamily="34" charset="0"/>
            </a:endParaRPr>
          </a:p>
          <a:p>
            <a:r>
              <a:rPr lang="en-GB" sz="2000" dirty="0" smtClean="0">
                <a:latin typeface="Trebuchet MS" panose="020B0603020202020204" pitchFamily="34" charset="0"/>
              </a:rPr>
              <a:t>Within 48 Hours of receiving a domestic abuse referral we will have attempted to call the client. We attempt three times over 5 days. If the referral is external we go back to that referring agency to inform them we have not been able to contact the client.</a:t>
            </a:r>
          </a:p>
          <a:p>
            <a:endParaRPr lang="en-GB" sz="2000" dirty="0">
              <a:latin typeface="Trebuchet MS" panose="020B0603020202020204" pitchFamily="34" charset="0"/>
            </a:endParaRPr>
          </a:p>
          <a:p>
            <a:r>
              <a:rPr lang="en-GB" sz="2000" dirty="0">
                <a:latin typeface="Trebuchet MS" panose="020B0603020202020204" pitchFamily="34" charset="0"/>
              </a:rPr>
              <a:t>For other crimes, we contact the client within 7 days.</a:t>
            </a:r>
          </a:p>
          <a:p>
            <a:endParaRPr lang="en-GB" sz="2000" dirty="0" smtClean="0">
              <a:latin typeface="Trebuchet MS" panose="020B0603020202020204" pitchFamily="34" charset="0"/>
            </a:endParaRPr>
          </a:p>
        </p:txBody>
      </p:sp>
    </p:spTree>
    <p:extLst>
      <p:ext uri="{BB962C8B-B14F-4D97-AF65-F5344CB8AC3E}">
        <p14:creationId xmlns:p14="http://schemas.microsoft.com/office/powerpoint/2010/main" val="3898470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FF0000"/>
                </a:solidFill>
                <a:latin typeface="Trebuchet MS" panose="020B0603020202020204" pitchFamily="34" charset="0"/>
              </a:rPr>
              <a:t>Referral process continued</a:t>
            </a:r>
            <a:endParaRPr lang="en-GB" sz="4000" dirty="0">
              <a:solidFill>
                <a:srgbClr val="FF0000"/>
              </a:solidFill>
              <a:latin typeface="Trebuchet MS" panose="020B0603020202020204" pitchFamily="34" charset="0"/>
            </a:endParaRPr>
          </a:p>
        </p:txBody>
      </p:sp>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2698" t="580" r="18202" b="-1"/>
          <a:stretch/>
        </p:blipFill>
        <p:spPr>
          <a:xfrm>
            <a:off x="8318931" y="429680"/>
            <a:ext cx="3766782" cy="3323882"/>
          </a:xfrm>
          <a:prstGeom prst="rect">
            <a:avLst/>
          </a:prstGeom>
        </p:spPr>
      </p:pic>
      <p:sp>
        <p:nvSpPr>
          <p:cNvPr id="4" name="TextBox 3"/>
          <p:cNvSpPr txBox="1"/>
          <p:nvPr/>
        </p:nvSpPr>
        <p:spPr>
          <a:xfrm>
            <a:off x="457200" y="937406"/>
            <a:ext cx="7861731" cy="5632311"/>
          </a:xfrm>
          <a:prstGeom prst="rect">
            <a:avLst/>
          </a:prstGeom>
          <a:noFill/>
        </p:spPr>
        <p:txBody>
          <a:bodyPr wrap="square" rtlCol="0">
            <a:spAutoFit/>
          </a:bodyPr>
          <a:lstStyle/>
          <a:p>
            <a:r>
              <a:rPr lang="en-GB" sz="2000" dirty="0" smtClean="0">
                <a:latin typeface="Trebuchet MS" panose="020B0603020202020204" pitchFamily="34" charset="0"/>
              </a:rPr>
              <a:t>All externally referred DA cases should have the DASH attached.</a:t>
            </a:r>
          </a:p>
          <a:p>
            <a:endParaRPr lang="en-GB" sz="2000" dirty="0" smtClean="0">
              <a:latin typeface="Trebuchet MS" panose="020B0603020202020204" pitchFamily="34" charset="0"/>
            </a:endParaRPr>
          </a:p>
          <a:p>
            <a:r>
              <a:rPr lang="en-GB" sz="2000" dirty="0" smtClean="0">
                <a:latin typeface="Trebuchet MS" panose="020B0603020202020204" pitchFamily="34" charset="0"/>
              </a:rPr>
              <a:t>We will always do another DASH with our clients as soon as we can. Sometimes, it is not possible to do a DASH straight away for a variety of reasons so we will endeavour instead to ask the 5 Critical Questions. We will also do an ISSP (individual support and safety plan).</a:t>
            </a:r>
          </a:p>
          <a:p>
            <a:endParaRPr lang="en-GB" sz="2000" dirty="0" smtClean="0">
              <a:latin typeface="Trebuchet MS" panose="020B0603020202020204" pitchFamily="34" charset="0"/>
            </a:endParaRPr>
          </a:p>
          <a:p>
            <a:r>
              <a:rPr lang="en-GB" sz="2000" dirty="0" smtClean="0">
                <a:latin typeface="Trebuchet MS" panose="020B0603020202020204" pitchFamily="34" charset="0"/>
              </a:rPr>
              <a:t>We only work with low to medium risk. Clients scoring 14 or higher on the DASH will be referred to MARAC.</a:t>
            </a:r>
          </a:p>
          <a:p>
            <a:endParaRPr lang="en-GB" sz="2000" dirty="0">
              <a:latin typeface="Trebuchet MS" panose="020B0603020202020204" pitchFamily="34" charset="0"/>
            </a:endParaRPr>
          </a:p>
          <a:p>
            <a:r>
              <a:rPr lang="en-GB" sz="2000" dirty="0" smtClean="0">
                <a:latin typeface="Trebuchet MS" panose="020B0603020202020204" pitchFamily="34" charset="0"/>
              </a:rPr>
              <a:t>We review all of our cases and will complete another DASH at 4 – 6 weeks. We also complete a DASH at case closure.</a:t>
            </a:r>
          </a:p>
          <a:p>
            <a:endParaRPr lang="en-GB" sz="2000" dirty="0" smtClean="0">
              <a:latin typeface="Trebuchet MS" panose="020B0603020202020204" pitchFamily="34" charset="0"/>
            </a:endParaRPr>
          </a:p>
          <a:p>
            <a:r>
              <a:rPr lang="en-GB" sz="2000" dirty="0" smtClean="0">
                <a:latin typeface="Trebuchet MS" panose="020B0603020202020204" pitchFamily="34" charset="0"/>
              </a:rPr>
              <a:t>We will continue to offer phone support to the client however until their case is heard at MARAC and whilst they are waiting for an IDVA. Once they referred to a specialist service and/or are then allocated to an IDVA, our support will cease.</a:t>
            </a:r>
          </a:p>
        </p:txBody>
      </p:sp>
    </p:spTree>
    <p:extLst>
      <p:ext uri="{BB962C8B-B14F-4D97-AF65-F5344CB8AC3E}">
        <p14:creationId xmlns:p14="http://schemas.microsoft.com/office/powerpoint/2010/main" val="1947875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78796" y="1304562"/>
            <a:ext cx="5400331" cy="4968875"/>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sz="2400" dirty="0" smtClean="0">
              <a:solidFill>
                <a:srgbClr val="36424A"/>
              </a:solidFill>
              <a:latin typeface="Trebuchet MS"/>
              <a:cs typeface="Trebuchet MS"/>
            </a:endParaRPr>
          </a:p>
          <a:p>
            <a:pPr marL="0">
              <a:spcAft>
                <a:spcPts val="1200"/>
              </a:spcAft>
              <a:buClr>
                <a:srgbClr val="FF0000"/>
              </a:buClr>
              <a:buFont typeface="Wingdings" panose="05000000000000000000" pitchFamily="2" charset="2"/>
              <a:buChar char="§"/>
            </a:pPr>
            <a:r>
              <a:rPr lang="en-US" sz="2400" dirty="0" smtClean="0">
                <a:solidFill>
                  <a:srgbClr val="36424A"/>
                </a:solidFill>
                <a:latin typeface="Trebuchet MS"/>
                <a:cs typeface="Arial"/>
              </a:rPr>
              <a:t>MARAC meetings</a:t>
            </a:r>
          </a:p>
          <a:p>
            <a:pPr marL="0">
              <a:spcAft>
                <a:spcPts val="1200"/>
              </a:spcAft>
              <a:buClr>
                <a:srgbClr val="FF0000"/>
              </a:buClr>
              <a:buFont typeface="Wingdings" panose="05000000000000000000" pitchFamily="2" charset="2"/>
              <a:buChar char="§"/>
            </a:pPr>
            <a:r>
              <a:rPr lang="en-US" sz="2400" dirty="0" smtClean="0">
                <a:solidFill>
                  <a:srgbClr val="36424A"/>
                </a:solidFill>
                <a:latin typeface="Trebuchet MS"/>
                <a:cs typeface="Arial"/>
              </a:rPr>
              <a:t>Multi-agency partnership working</a:t>
            </a:r>
          </a:p>
          <a:p>
            <a:pPr marL="0">
              <a:spcAft>
                <a:spcPts val="1200"/>
              </a:spcAft>
              <a:buClr>
                <a:srgbClr val="FF0000"/>
              </a:buClr>
              <a:buFont typeface="Wingdings" panose="05000000000000000000" pitchFamily="2" charset="2"/>
              <a:buChar char="§"/>
            </a:pPr>
            <a:r>
              <a:rPr lang="en-US" sz="2400" dirty="0" smtClean="0">
                <a:solidFill>
                  <a:srgbClr val="36424A"/>
                </a:solidFill>
                <a:latin typeface="Trebuchet MS"/>
                <a:cs typeface="Arial"/>
              </a:rPr>
              <a:t>Outreach</a:t>
            </a:r>
          </a:p>
          <a:p>
            <a:pPr marL="0">
              <a:spcAft>
                <a:spcPts val="1200"/>
              </a:spcAft>
              <a:buClr>
                <a:srgbClr val="FF0000"/>
              </a:buClr>
              <a:buFont typeface="Wingdings" panose="05000000000000000000" pitchFamily="2" charset="2"/>
              <a:buChar char="§"/>
            </a:pPr>
            <a:r>
              <a:rPr lang="en-US" sz="2400" dirty="0" smtClean="0">
                <a:solidFill>
                  <a:srgbClr val="36424A"/>
                </a:solidFill>
                <a:latin typeface="Trebuchet MS"/>
                <a:cs typeface="Arial"/>
              </a:rPr>
              <a:t>Awareness raising</a:t>
            </a:r>
          </a:p>
          <a:p>
            <a:pPr marL="0">
              <a:spcAft>
                <a:spcPts val="1200"/>
              </a:spcAft>
              <a:buClr>
                <a:srgbClr val="FF0000"/>
              </a:buClr>
              <a:buFont typeface="Wingdings" panose="05000000000000000000" pitchFamily="2" charset="2"/>
              <a:buChar char="§"/>
            </a:pPr>
            <a:r>
              <a:rPr lang="en-US" sz="2400" dirty="0" smtClean="0">
                <a:solidFill>
                  <a:srgbClr val="36424A"/>
                </a:solidFill>
                <a:latin typeface="Trebuchet MS"/>
                <a:cs typeface="Arial"/>
              </a:rPr>
              <a:t>Education and training</a:t>
            </a:r>
          </a:p>
          <a:p>
            <a:pPr marL="0">
              <a:spcAft>
                <a:spcPts val="1200"/>
              </a:spcAft>
              <a:buFont typeface="Arial" panose="020B0604020202020204" pitchFamily="34" charset="0"/>
              <a:buNone/>
            </a:pPr>
            <a:endParaRPr lang="en-US" sz="2000" b="1" dirty="0" smtClean="0">
              <a:solidFill>
                <a:srgbClr val="36424A"/>
              </a:solidFill>
              <a:latin typeface="Trebuchet MS"/>
              <a:cs typeface="Arial"/>
            </a:endParaRPr>
          </a:p>
          <a:p>
            <a:pPr marL="0">
              <a:spcAft>
                <a:spcPts val="1200"/>
              </a:spcAft>
              <a:buFont typeface="Arial" panose="020B0604020202020204" pitchFamily="34" charset="0"/>
              <a:buNone/>
            </a:pPr>
            <a:endParaRPr lang="en-US" sz="2000" dirty="0" smtClean="0">
              <a:solidFill>
                <a:srgbClr val="262C31"/>
              </a:solidFill>
              <a:latin typeface="Arial"/>
              <a:cs typeface="Arial"/>
            </a:endParaRPr>
          </a:p>
          <a:p>
            <a:endParaRPr lang="en-US" sz="2000" dirty="0"/>
          </a:p>
        </p:txBody>
      </p:sp>
      <p:sp>
        <p:nvSpPr>
          <p:cNvPr id="8" name="Title 1"/>
          <p:cNvSpPr txBox="1">
            <a:spLocks/>
          </p:cNvSpPr>
          <p:nvPr/>
        </p:nvSpPr>
        <p:spPr>
          <a:xfrm>
            <a:off x="444500" y="441325"/>
            <a:ext cx="11535064" cy="719999"/>
          </a:xfrm>
          <a:prstGeom prst="rect">
            <a:avLst/>
          </a:prstGeom>
        </p:spPr>
        <p:txBody>
          <a:bodyPr vert="horz"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E30615"/>
                </a:solidFill>
                <a:latin typeface="Trebuchet MS"/>
                <a:cs typeface="Trebuchet MS"/>
              </a:rPr>
              <a:t>Working collaboratively for victims of domestic abuse</a:t>
            </a:r>
            <a:endParaRPr lang="en-US" sz="3600" dirty="0">
              <a:solidFill>
                <a:srgbClr val="E30615"/>
              </a:solidFill>
              <a:latin typeface="Trebuchet MS"/>
              <a:cs typeface="Trebuchet MS"/>
            </a:endParaRPr>
          </a:p>
        </p:txBody>
      </p:sp>
      <p:pic>
        <p:nvPicPr>
          <p:cNvPr id="9" name="Picture 8">
            <a:extLst>
              <a:ext uri="{FF2B5EF4-FFF2-40B4-BE49-F238E27FC236}">
                <a16:creationId xmlns:a16="http://schemas.microsoft.com/office/drawing/2014/main" id="{A010712F-FA28-CD4C-A1AC-9DC3DC0121D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521669" y="1694127"/>
            <a:ext cx="3745540" cy="3716594"/>
          </a:xfrm>
          <a:prstGeom prst="rect">
            <a:avLst/>
          </a:prstGeom>
        </p:spPr>
      </p:pic>
    </p:spTree>
    <p:extLst>
      <p:ext uri="{BB962C8B-B14F-4D97-AF65-F5344CB8AC3E}">
        <p14:creationId xmlns:p14="http://schemas.microsoft.com/office/powerpoint/2010/main" val="175728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99164" y="78263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rgbClr val="FF0000"/>
                </a:solidFill>
                <a:latin typeface="Trebuchet MS" panose="020B0603020202020204" pitchFamily="34" charset="0"/>
              </a:rPr>
              <a:t>Monitoring outcomes:</a:t>
            </a:r>
            <a:endParaRPr lang="en-GB" sz="4000" dirty="0">
              <a:solidFill>
                <a:srgbClr val="FF0000"/>
              </a:solidFill>
              <a:latin typeface="Trebuchet MS" panose="020B0603020202020204" pitchFamily="34" charset="0"/>
            </a:endParaRPr>
          </a:p>
        </p:txBody>
      </p:sp>
      <p:sp>
        <p:nvSpPr>
          <p:cNvPr id="3" name="Content Placeholder 2"/>
          <p:cNvSpPr txBox="1">
            <a:spLocks/>
          </p:cNvSpPr>
          <p:nvPr/>
        </p:nvSpPr>
        <p:spPr>
          <a:xfrm>
            <a:off x="951345" y="1720274"/>
            <a:ext cx="10977419" cy="4782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buFont typeface="Wingdings" panose="05000000000000000000" pitchFamily="2" charset="2"/>
              <a:buChar char="§"/>
            </a:pPr>
            <a:r>
              <a:rPr lang="en-GB" sz="2000" dirty="0" smtClean="0">
                <a:latin typeface="Trebuchet MS" panose="020B0603020202020204" pitchFamily="34" charset="0"/>
              </a:rPr>
              <a:t>Perception of safety</a:t>
            </a:r>
          </a:p>
          <a:p>
            <a:pPr>
              <a:buClr>
                <a:srgbClr val="FF0000"/>
              </a:buClr>
              <a:buFont typeface="Wingdings" panose="05000000000000000000" pitchFamily="2" charset="2"/>
              <a:buChar char="§"/>
            </a:pPr>
            <a:r>
              <a:rPr lang="en-GB" sz="2000" dirty="0" smtClean="0">
                <a:latin typeface="Trebuchet MS" panose="020B0603020202020204" pitchFamily="34" charset="0"/>
              </a:rPr>
              <a:t>Ability to cope with everyday life</a:t>
            </a:r>
          </a:p>
          <a:p>
            <a:pPr>
              <a:buClr>
                <a:srgbClr val="FF0000"/>
              </a:buClr>
              <a:buFont typeface="Wingdings" panose="05000000000000000000" pitchFamily="2" charset="2"/>
              <a:buChar char="§"/>
            </a:pPr>
            <a:r>
              <a:rPr lang="en-GB" sz="2000" dirty="0" smtClean="0">
                <a:latin typeface="Trebuchet MS" panose="020B0603020202020204" pitchFamily="34" charset="0"/>
              </a:rPr>
              <a:t>Improved </a:t>
            </a:r>
            <a:r>
              <a:rPr lang="en-GB" sz="2200" dirty="0" smtClean="0">
                <a:latin typeface="Trebuchet MS" panose="020B0603020202020204" pitchFamily="34" charset="0"/>
              </a:rPr>
              <a:t>health</a:t>
            </a:r>
            <a:r>
              <a:rPr lang="en-GB" sz="2000" dirty="0" smtClean="0">
                <a:latin typeface="Trebuchet MS" panose="020B0603020202020204" pitchFamily="34" charset="0"/>
              </a:rPr>
              <a:t> and wellbeing</a:t>
            </a:r>
          </a:p>
          <a:p>
            <a:pPr>
              <a:buClr>
                <a:srgbClr val="FF0000"/>
              </a:buClr>
              <a:buFont typeface="Wingdings" panose="05000000000000000000" pitchFamily="2" charset="2"/>
              <a:buChar char="§"/>
            </a:pPr>
            <a:r>
              <a:rPr lang="en-GB" sz="2000" dirty="0" smtClean="0">
                <a:latin typeface="Trebuchet MS" panose="020B0603020202020204" pitchFamily="34" charset="0"/>
              </a:rPr>
              <a:t>Feeling informed</a:t>
            </a:r>
          </a:p>
          <a:p>
            <a:pPr>
              <a:buClr>
                <a:srgbClr val="FF0000"/>
              </a:buClr>
              <a:buFont typeface="Wingdings" panose="05000000000000000000" pitchFamily="2" charset="2"/>
              <a:buChar char="§"/>
            </a:pPr>
            <a:r>
              <a:rPr lang="en-GB" sz="2000" dirty="0" smtClean="0">
                <a:latin typeface="Trebuchet MS" panose="020B0603020202020204" pitchFamily="34" charset="0"/>
              </a:rPr>
              <a:t>Reintegration </a:t>
            </a:r>
          </a:p>
          <a:p>
            <a:pPr>
              <a:buClr>
                <a:srgbClr val="FF0000"/>
              </a:buClr>
              <a:buFont typeface="Wingdings" panose="05000000000000000000" pitchFamily="2" charset="2"/>
              <a:buChar char="§"/>
            </a:pPr>
            <a:r>
              <a:rPr lang="en-GB" sz="2000" dirty="0" smtClean="0">
                <a:latin typeface="Trebuchet MS" panose="020B0603020202020204" pitchFamily="34" charset="0"/>
              </a:rPr>
              <a:t>Navigating the CJS</a:t>
            </a:r>
          </a:p>
          <a:p>
            <a:endParaRPr lang="en-GB" sz="2000" dirty="0" smtClean="0">
              <a:latin typeface="Trebuchet MS" panose="020B0603020202020204" pitchFamily="34" charset="0"/>
            </a:endParaRPr>
          </a:p>
          <a:p>
            <a:pPr marL="0" indent="0">
              <a:buFont typeface="Arial" panose="020B0604020202020204" pitchFamily="34" charset="0"/>
              <a:buNone/>
            </a:pPr>
            <a:r>
              <a:rPr lang="en-GB" sz="2000" dirty="0" smtClean="0">
                <a:latin typeface="Trebuchet MS" panose="020B0603020202020204" pitchFamily="34" charset="0"/>
              </a:rPr>
              <a:t>With the IVA led discussion, clients are asked to score themselves on a scale of 0-10 for each of the above areas of their recovery. </a:t>
            </a:r>
          </a:p>
          <a:p>
            <a:pPr marL="0" indent="0">
              <a:buFont typeface="Arial" panose="020B0604020202020204" pitchFamily="34" charset="0"/>
              <a:buNone/>
            </a:pPr>
            <a:r>
              <a:rPr lang="en-GB" sz="2000" dirty="0" smtClean="0">
                <a:latin typeface="Trebuchet MS" panose="020B0603020202020204" pitchFamily="34" charset="0"/>
              </a:rPr>
              <a:t>A survey is completed at initial contact to ascertain where on the scale the victim feels they are. As the case will be reviewed at 4 – 6 weeks, we will then complete an interim survey and then complete a final one upon case closure. This gives the client an idea of how support has benefitted them and how they have recovered.</a:t>
            </a:r>
            <a:endParaRPr lang="en-GB" dirty="0">
              <a:latin typeface="Trebuchet MS" panose="020B0603020202020204" pitchFamily="34" charset="0"/>
            </a:endParaRPr>
          </a:p>
        </p:txBody>
      </p:sp>
      <p:pic>
        <p:nvPicPr>
          <p:cNvPr id="4" name="Picture 3"/>
          <p:cNvPicPr>
            <a:picLocks noChangeAspect="1"/>
          </p:cNvPicPr>
          <p:nvPr/>
        </p:nvPicPr>
        <p:blipFill>
          <a:blip r:embed="rId2"/>
          <a:stretch>
            <a:fillRect/>
          </a:stretch>
        </p:blipFill>
        <p:spPr>
          <a:xfrm>
            <a:off x="136727" y="124840"/>
            <a:ext cx="1481456" cy="1475360"/>
          </a:xfrm>
          <a:prstGeom prst="rect">
            <a:avLst/>
          </a:prstGeom>
        </p:spPr>
      </p:pic>
    </p:spTree>
    <p:extLst>
      <p:ext uri="{BB962C8B-B14F-4D97-AF65-F5344CB8AC3E}">
        <p14:creationId xmlns:p14="http://schemas.microsoft.com/office/powerpoint/2010/main" val="2471554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920</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Calibri</vt:lpstr>
      <vt:lpstr>Calibri Light</vt:lpstr>
      <vt:lpstr>Helvetica Neue Light</vt:lpstr>
      <vt:lpstr>Segoe UI</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Victim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Comley</dc:creator>
  <cp:lastModifiedBy>Valerie Comley</cp:lastModifiedBy>
  <cp:revision>21</cp:revision>
  <dcterms:created xsi:type="dcterms:W3CDTF">2023-10-25T14:38:22Z</dcterms:created>
  <dcterms:modified xsi:type="dcterms:W3CDTF">2023-10-31T15:16:00Z</dcterms:modified>
</cp:coreProperties>
</file>