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1" r:id="rId5"/>
  </p:sldMasterIdLst>
  <p:sldIdLst>
    <p:sldId id="257" r:id="rId6"/>
    <p:sldId id="258" r:id="rId7"/>
    <p:sldId id="259" r:id="rId8"/>
    <p:sldId id="266" r:id="rId9"/>
    <p:sldId id="261" r:id="rId10"/>
    <p:sldId id="262" r:id="rId11"/>
    <p:sldId id="263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79"/>
  </p:normalViewPr>
  <p:slideViewPr>
    <p:cSldViewPr snapToGrid="0" snapToObjects="1">
      <p:cViewPr varScale="1">
        <p:scale>
          <a:sx n="69" d="100"/>
          <a:sy n="69" d="100"/>
        </p:scale>
        <p:origin x="122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5506" y="1825625"/>
            <a:ext cx="4299347" cy="420042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4226352" cy="420042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15504" y="317885"/>
            <a:ext cx="8638062" cy="5715656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1079292" y="2144593"/>
            <a:ext cx="3857857" cy="1815778"/>
          </a:xfrm>
          <a:prstGeom prst="rect">
            <a:avLst/>
          </a:prstGeom>
          <a:solidFill>
            <a:srgbClr val="FFCA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217357" y="1705908"/>
            <a:ext cx="5190800" cy="2706302"/>
            <a:chOff x="-899414" y="1705901"/>
            <a:chExt cx="6921067" cy="2706302"/>
          </a:xfrm>
        </p:grpSpPr>
        <p:sp>
          <p:nvSpPr>
            <p:cNvPr id="10" name="Rectangle 9"/>
            <p:cNvSpPr/>
            <p:nvPr userDrawn="1"/>
          </p:nvSpPr>
          <p:spPr>
            <a:xfrm>
              <a:off x="-899414" y="1705901"/>
              <a:ext cx="6921067" cy="45719"/>
            </a:xfrm>
            <a:prstGeom prst="rect">
              <a:avLst/>
            </a:prstGeom>
            <a:solidFill>
              <a:srgbClr val="FFCA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3128031" y="4375259"/>
              <a:ext cx="2880000" cy="36000"/>
            </a:xfrm>
            <a:prstGeom prst="rect">
              <a:avLst/>
            </a:prstGeom>
            <a:solidFill>
              <a:srgbClr val="FFCA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5985652" y="1715620"/>
              <a:ext cx="36000" cy="2696583"/>
            </a:xfrm>
            <a:prstGeom prst="rect">
              <a:avLst/>
            </a:prstGeom>
            <a:solidFill>
              <a:srgbClr val="FFCA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</p:spTree>
    <p:extLst>
      <p:ext uri="{BB962C8B-B14F-4D97-AF65-F5344CB8AC3E}">
        <p14:creationId xmlns:p14="http://schemas.microsoft.com/office/powerpoint/2010/main" val="4148397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5506" y="365129"/>
            <a:ext cx="863999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5503" y="1825627"/>
            <a:ext cx="8640000" cy="4206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2597" y="6283139"/>
            <a:ext cx="2711647" cy="378226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215503" y="6031688"/>
            <a:ext cx="8640000" cy="134937"/>
          </a:xfrm>
          <a:prstGeom prst="rect">
            <a:avLst/>
          </a:prstGeom>
          <a:solidFill>
            <a:srgbClr val="FFCA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311" y="6338504"/>
            <a:ext cx="2031841" cy="311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1506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5" r:id="rId2"/>
    <p:sldLayoutId id="2147483668" r:id="rId3"/>
    <p:sldLayoutId id="2147483674" r:id="rId4"/>
  </p:sldLayoutIdLst>
  <p:timing>
    <p:tnLst>
      <p:par>
        <p:cTn id="1" dur="indefinite" restart="never" nodeType="tmRoot"/>
      </p:par>
    </p:tnLst>
  </p:timing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89" indent="-228589" algn="l" defTabSz="914354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66" indent="-228589" algn="l" defTabSz="914354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42" indent="-228589" algn="l" defTabSz="914354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20" indent="-228589" algn="l" defTabSz="914354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98" indent="-228589" algn="l" defTabSz="914354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72817" y="2271596"/>
            <a:ext cx="362446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 smtClean="0"/>
              <a:t>Adult </a:t>
            </a:r>
            <a:r>
              <a:rPr lang="en-GB" b="1" dirty="0"/>
              <a:t>Social Care’s Role in Countering Domestic </a:t>
            </a:r>
            <a:r>
              <a:rPr lang="en-GB" b="1" dirty="0" smtClean="0"/>
              <a:t>Abuse</a:t>
            </a:r>
            <a:endParaRPr lang="en-US" altLang="en-US" dirty="0" smtClean="0">
              <a:latin typeface="Lato" charset="0"/>
              <a:ea typeface="Lato" charset="0"/>
              <a:cs typeface="Lato" charset="0"/>
            </a:endParaRPr>
          </a:p>
          <a:p>
            <a:endParaRPr lang="en-US" altLang="en-US" dirty="0">
              <a:latin typeface="Lato" charset="0"/>
              <a:ea typeface="Lato" charset="0"/>
              <a:cs typeface="Lato" charset="0"/>
            </a:endParaRPr>
          </a:p>
          <a:p>
            <a:endParaRPr lang="en-US" altLang="en-US" dirty="0">
              <a:latin typeface="Lato" charset="0"/>
              <a:ea typeface="Lato" charset="0"/>
              <a:cs typeface="Lato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Lato" charset="0"/>
              </a:rPr>
              <a:t>April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86180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There is More Than One Type of Domestic Abuse!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The media focus on domestic abuse within: </a:t>
            </a:r>
          </a:p>
          <a:p>
            <a:pPr lvl="1"/>
            <a:r>
              <a:rPr lang="en-GB" dirty="0" smtClean="0"/>
              <a:t>A family with working </a:t>
            </a:r>
            <a:r>
              <a:rPr lang="en-GB" dirty="0"/>
              <a:t>age </a:t>
            </a:r>
            <a:r>
              <a:rPr lang="en-GB" dirty="0" smtClean="0"/>
              <a:t>parents; </a:t>
            </a:r>
            <a:endParaRPr lang="en-GB" dirty="0"/>
          </a:p>
          <a:p>
            <a:pPr lvl="1"/>
            <a:r>
              <a:rPr lang="en-GB" dirty="0"/>
              <a:t>school age children and </a:t>
            </a:r>
          </a:p>
          <a:p>
            <a:pPr lvl="1"/>
            <a:r>
              <a:rPr lang="en-GB" dirty="0"/>
              <a:t>perpetrator is male partner or ex- partner</a:t>
            </a:r>
          </a:p>
          <a:p>
            <a:pPr lvl="1"/>
            <a:r>
              <a:rPr lang="en-GB" dirty="0"/>
              <a:t>explicit violence that is escalating</a:t>
            </a:r>
          </a:p>
          <a:p>
            <a:r>
              <a:rPr lang="en-GB" dirty="0"/>
              <a:t>Adult Social Care (ASC) will occasionally encounter this, say, with people with a physical disability in a relationship</a:t>
            </a:r>
          </a:p>
          <a:p>
            <a:r>
              <a:rPr lang="en-GB" dirty="0"/>
              <a:t>BUT ASC is more likely to find Domestic Abuse (DA) in different situations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04002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Older Woman and her Husband/Partner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If it has been a long term relationship there may have been DA in the past and the woman has developed coping strategies:</a:t>
            </a:r>
          </a:p>
          <a:p>
            <a:pPr lvl="1"/>
            <a:r>
              <a:rPr lang="en-GB" dirty="0"/>
              <a:t>Staying with daughter</a:t>
            </a:r>
          </a:p>
          <a:p>
            <a:pPr lvl="1"/>
            <a:r>
              <a:rPr lang="en-GB" dirty="0"/>
              <a:t>Visiting her sister</a:t>
            </a:r>
          </a:p>
          <a:p>
            <a:pPr lvl="1"/>
            <a:endParaRPr lang="en-GB" dirty="0"/>
          </a:p>
          <a:p>
            <a:r>
              <a:rPr lang="en-GB" dirty="0"/>
              <a:t>If the woman develops care and support needs</a:t>
            </a:r>
          </a:p>
          <a:p>
            <a:pPr lvl="1"/>
            <a:r>
              <a:rPr lang="en-GB" dirty="0"/>
              <a:t>The development of the care needs could be resented by partner</a:t>
            </a:r>
          </a:p>
          <a:p>
            <a:pPr lvl="1"/>
            <a:r>
              <a:rPr lang="en-GB" dirty="0"/>
              <a:t>The woman may no longer be able to employ her coping strategies she has relied on (e.g. daughter’s home involves lots of stairs; sister dies)</a:t>
            </a:r>
          </a:p>
          <a:p>
            <a:pPr lvl="1"/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37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05165" y="582067"/>
            <a:ext cx="774930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/>
              <a:t>The nature of the DA could be different: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800" dirty="0"/>
              <a:t>Withholding food and drink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800" dirty="0"/>
              <a:t>Misuse of medication (hiding it in food)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800" dirty="0"/>
              <a:t>Mocking the victim when she is incontinent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800" dirty="0"/>
              <a:t>The nature of physical aggression does not need to be intense – a push</a:t>
            </a:r>
            <a:r>
              <a:rPr lang="en-GB" sz="2800" dirty="0" smtClean="0"/>
              <a:t>!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GB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b="1" dirty="0" smtClean="0"/>
              <a:t>The Dynamic Risk is that the ability of the survivor to protect themselves is changing whilst their dependency </a:t>
            </a:r>
            <a:r>
              <a:rPr lang="en-GB" sz="2800" b="1" smtClean="0"/>
              <a:t>is increasing.</a:t>
            </a:r>
            <a:endParaRPr lang="en-GB" sz="2800" b="1" dirty="0"/>
          </a:p>
        </p:txBody>
      </p:sp>
    </p:spTree>
    <p:extLst>
      <p:ext uri="{BB962C8B-B14F-4D97-AF65-F5344CB8AC3E}">
        <p14:creationId xmlns:p14="http://schemas.microsoft.com/office/powerpoint/2010/main" val="37224158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/>
              <a:t>Ano</a:t>
            </a:r>
            <a:r>
              <a:rPr lang="en-GB" b="1" dirty="0" smtClean="0"/>
              <a:t>ther </a:t>
            </a:r>
            <a:r>
              <a:rPr lang="en-GB" b="1" dirty="0"/>
              <a:t>Type of Domestic Abuse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/>
              <a:t>Adult son or grandson or (very occasionally) daughter is perpetrator</a:t>
            </a:r>
          </a:p>
          <a:p>
            <a:r>
              <a:rPr lang="en-GB" dirty="0"/>
              <a:t>Can be against both parents or just one</a:t>
            </a:r>
          </a:p>
          <a:p>
            <a:r>
              <a:rPr lang="en-GB" dirty="0"/>
              <a:t>In Herefordshire over 50 % of murders involve adult son / grandson murdering a parent</a:t>
            </a:r>
          </a:p>
          <a:p>
            <a:r>
              <a:rPr lang="en-GB" dirty="0"/>
              <a:t>Large number of parents experiencing DA from </a:t>
            </a:r>
            <a:r>
              <a:rPr lang="en-GB" dirty="0" smtClean="0"/>
              <a:t>adult son’s </a:t>
            </a:r>
            <a:r>
              <a:rPr lang="en-GB" dirty="0"/>
              <a:t>/grandson’s.</a:t>
            </a:r>
          </a:p>
          <a:p>
            <a:r>
              <a:rPr lang="en-GB" dirty="0"/>
              <a:t>The </a:t>
            </a:r>
            <a:r>
              <a:rPr lang="en-GB" dirty="0" smtClean="0"/>
              <a:t>perpetrator spends </a:t>
            </a:r>
            <a:r>
              <a:rPr lang="en-GB" dirty="0"/>
              <a:t>significant time at parents.</a:t>
            </a:r>
          </a:p>
          <a:p>
            <a:r>
              <a:rPr lang="en-GB" dirty="0"/>
              <a:t>The older person may be on cusp of having care and support needs</a:t>
            </a:r>
          </a:p>
          <a:p>
            <a:r>
              <a:rPr lang="en-GB" dirty="0"/>
              <a:t>The perpetrator often has a mix of mental health issues/addiction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51765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Customers Where We Have </a:t>
            </a:r>
            <a:r>
              <a:rPr lang="en-GB" b="1" dirty="0" smtClean="0"/>
              <a:t>Involvement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Safeguarding Concern Opened</a:t>
            </a:r>
            <a:endParaRPr lang="en-GB" dirty="0"/>
          </a:p>
          <a:p>
            <a:r>
              <a:rPr lang="en-GB" dirty="0"/>
              <a:t>This </a:t>
            </a:r>
            <a:r>
              <a:rPr lang="en-GB" dirty="0" smtClean="0"/>
              <a:t>will</a:t>
            </a:r>
            <a:r>
              <a:rPr lang="en-GB" dirty="0" smtClean="0"/>
              <a:t> </a:t>
            </a:r>
            <a:r>
              <a:rPr lang="en-GB" dirty="0"/>
              <a:t>result in a range of inter-agency discussion</a:t>
            </a:r>
          </a:p>
          <a:p>
            <a:pPr lvl="1"/>
            <a:r>
              <a:rPr lang="en-GB" dirty="0"/>
              <a:t>Safeguarding Team liaise with police in all concerns involving DA</a:t>
            </a:r>
          </a:p>
          <a:p>
            <a:pPr lvl="1"/>
            <a:r>
              <a:rPr lang="en-GB" dirty="0"/>
              <a:t>Will discuss with care agency (even if self funding) – it’s important they are consulted</a:t>
            </a:r>
          </a:p>
          <a:p>
            <a:pPr lvl="1"/>
            <a:r>
              <a:rPr lang="en-GB" dirty="0"/>
              <a:t>Victim will be </a:t>
            </a:r>
            <a:r>
              <a:rPr lang="en-GB" dirty="0" smtClean="0"/>
              <a:t>consulted (when safe route identified)</a:t>
            </a:r>
            <a:endParaRPr lang="en-GB" dirty="0"/>
          </a:p>
          <a:p>
            <a:pPr lvl="1"/>
            <a:r>
              <a:rPr lang="en-GB" dirty="0"/>
              <a:t>If high risk will </a:t>
            </a:r>
            <a:r>
              <a:rPr lang="en-GB" dirty="0" smtClean="0"/>
              <a:t>be referred to</a:t>
            </a:r>
            <a:r>
              <a:rPr lang="en-GB" dirty="0" smtClean="0"/>
              <a:t> </a:t>
            </a:r>
            <a:r>
              <a:rPr lang="en-GB" dirty="0"/>
              <a:t>Multi Agency Risk Assessment Conference (MARAC)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19789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Safety Planning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If short term involvement then safety planning may be key aspect before disengaging</a:t>
            </a:r>
          </a:p>
          <a:p>
            <a:pPr lvl="1"/>
            <a:r>
              <a:rPr lang="en-GB" sz="2800" dirty="0"/>
              <a:t>Consider telecare even if no risk of falls</a:t>
            </a:r>
          </a:p>
          <a:p>
            <a:pPr lvl="1"/>
            <a:r>
              <a:rPr lang="en-GB" sz="2800" dirty="0"/>
              <a:t>Can we get agreement from GP surgery that customer will always be invited in </a:t>
            </a:r>
            <a:r>
              <a:rPr lang="en-GB" sz="2800" dirty="0" smtClean="0"/>
              <a:t>(no </a:t>
            </a:r>
            <a:r>
              <a:rPr lang="en-GB" sz="2800" dirty="0"/>
              <a:t>video consultations) to maximise face to face </a:t>
            </a:r>
            <a:r>
              <a:rPr lang="en-GB" sz="2800" dirty="0" smtClean="0"/>
              <a:t>contact</a:t>
            </a:r>
          </a:p>
          <a:p>
            <a:pPr lvl="1"/>
            <a:r>
              <a:rPr lang="en-GB" sz="2800" dirty="0"/>
              <a:t>Can the customer build up a suitcase of clothes; toiletries and </a:t>
            </a:r>
            <a:r>
              <a:rPr lang="en-GB" sz="2800" b="1" dirty="0"/>
              <a:t>meds</a:t>
            </a:r>
            <a:r>
              <a:rPr lang="en-GB" sz="2800" dirty="0"/>
              <a:t> at a daughter’s/son’s?</a:t>
            </a:r>
          </a:p>
          <a:p>
            <a:pPr lvl="1"/>
            <a:endParaRPr lang="en-GB" sz="28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49170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/>
              <a:t>Care and Support Needs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GB" sz="2800" dirty="0" smtClean="0"/>
              <a:t>Victims/ survivors with care and support needs Adult Social Care will assess </a:t>
            </a:r>
          </a:p>
          <a:p>
            <a:pPr lvl="1"/>
            <a:r>
              <a:rPr lang="en-GB" sz="2800" dirty="0" smtClean="0"/>
              <a:t>Require free consent of the survivor</a:t>
            </a:r>
          </a:p>
          <a:p>
            <a:pPr lvl="1"/>
            <a:r>
              <a:rPr lang="en-GB" sz="2800" dirty="0" smtClean="0"/>
              <a:t>Everyone is financially assessed and may be charged for services received following the assessment.</a:t>
            </a:r>
            <a:endParaRPr lang="en-GB" sz="2800" dirty="0"/>
          </a:p>
          <a:p>
            <a:pPr lvl="1"/>
            <a:endParaRPr lang="en-GB" sz="2800" dirty="0"/>
          </a:p>
          <a:p>
            <a:pPr marL="457177" lvl="1" indent="0">
              <a:buNone/>
            </a:pPr>
            <a:endParaRPr lang="en-GB" sz="28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72931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Herefordshire Council 2018">
      <a:dk1>
        <a:srgbClr val="282E2B"/>
      </a:dk1>
      <a:lt1>
        <a:srgbClr val="FFFFFF"/>
      </a:lt1>
      <a:dk2>
        <a:srgbClr val="FFC937"/>
      </a:dk2>
      <a:lt2>
        <a:srgbClr val="FFFFFF"/>
      </a:lt2>
      <a:accent1>
        <a:srgbClr val="FFC937"/>
      </a:accent1>
      <a:accent2>
        <a:srgbClr val="FFFFFF"/>
      </a:accent2>
      <a:accent3>
        <a:srgbClr val="A7216D"/>
      </a:accent3>
      <a:accent4>
        <a:srgbClr val="F16A37"/>
      </a:accent4>
      <a:accent5>
        <a:srgbClr val="282E2B"/>
      </a:accent5>
      <a:accent6>
        <a:srgbClr val="EC2048"/>
      </a:accent6>
      <a:hlink>
        <a:srgbClr val="0099CB"/>
      </a:hlink>
      <a:folHlink>
        <a:srgbClr val="F16A37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erpoint standard template [Read-Only]" id="{BB4CD428-F40A-4EBC-AF53-D8EFE8954CE0}" vid="{AAF95C98-63B4-4D65-B7E8-51955936C888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URL xmlns="D87CCC82-C056-4092-9ED9-09B330353CB9">
      <Url>http://hcintranet.herefordshire.gov.uk/cs/Branding/Powerpoint%20standard%20template.potx</Url>
      <Description>Download</Description>
    </URL>
    <Document_x0020_type xmlns="D87CCC82-C056-4092-9ED9-09B330353CB9">PowerPoint</Document_x0020_type>
    <Template_x0020_name xmlns="D87CCC82-C056-4092-9ED9-09B330353CB9">Powerpoint standard template</Template_x0020_name>
    <_dlc_DocId xmlns="cb458052-48cf-4613-af83-9df506ae481f">WJY5HXHPQ6FR-508408854-7</_dlc_DocId>
    <_dlc_DocIdUrl xmlns="cb458052-48cf-4613-af83-9df506ae481f">
      <Url>http://hcintranet.herefordshire.gov.uk/cs/_layouts/15/DocIdRedir.aspx?ID=WJY5HXHPQ6FR-508408854-7</Url>
      <Description>WJY5HXHPQ6FR-508408854-7</Description>
    </_dlc_DocIdUrl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86BEC8C5696D34889BE0A99AA2C9309" ma:contentTypeVersion="1" ma:contentTypeDescription="Create a new document." ma:contentTypeScope="" ma:versionID="94ee2f3588f8a8d6782175473e3dbb01">
  <xsd:schema xmlns:xsd="http://www.w3.org/2001/XMLSchema" xmlns:xs="http://www.w3.org/2001/XMLSchema" xmlns:p="http://schemas.microsoft.com/office/2006/metadata/properties" xmlns:ns2="D87CCC82-C056-4092-9ED9-09B330353CB9" xmlns:ns3="58222f46-cdd5-49dc-9cc8-a6db721e7e08" xmlns:ns4="cb458052-48cf-4613-af83-9df506ae481f" targetNamespace="http://schemas.microsoft.com/office/2006/metadata/properties" ma:root="true" ma:fieldsID="cd981a85bf84669e54acd8f219ed8469" ns2:_="" ns3:_="" ns4:_="">
    <xsd:import namespace="D87CCC82-C056-4092-9ED9-09B330353CB9"/>
    <xsd:import namespace="58222f46-cdd5-49dc-9cc8-a6db721e7e08"/>
    <xsd:import namespace="cb458052-48cf-4613-af83-9df506ae481f"/>
    <xsd:element name="properties">
      <xsd:complexType>
        <xsd:sequence>
          <xsd:element name="documentManagement">
            <xsd:complexType>
              <xsd:all>
                <xsd:element ref="ns2:Template_x0020_name" minOccurs="0"/>
                <xsd:element ref="ns2:URL" minOccurs="0"/>
                <xsd:element ref="ns2:Document_x0020_type" minOccurs="0"/>
                <xsd:element ref="ns3:SharedWithUsers" minOccurs="0"/>
                <xsd:element ref="ns4:_dlc_DocId" minOccurs="0"/>
                <xsd:element ref="ns4:_dlc_DocIdUrl" minOccurs="0"/>
                <xsd:element ref="ns4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87CCC82-C056-4092-9ED9-09B330353CB9" elementFormDefault="qualified">
    <xsd:import namespace="http://schemas.microsoft.com/office/2006/documentManagement/types"/>
    <xsd:import namespace="http://schemas.microsoft.com/office/infopath/2007/PartnerControls"/>
    <xsd:element name="Template_x0020_name" ma:index="8" nillable="true" ma:displayName="Template name" ma:internalName="Template_x0020_name">
      <xsd:simpleType>
        <xsd:restriction base="dms:Text">
          <xsd:maxLength value="255"/>
        </xsd:restriction>
      </xsd:simpleType>
    </xsd:element>
    <xsd:element name="URL" ma:index="9" nillable="true" ma:displayName="URL" ma:format="Hyperlink" ma:internalName="URL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Document_x0020_type" ma:index="10" nillable="true" ma:displayName="Document type" ma:internalName="Document_x0020_type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8222f46-cdd5-49dc-9cc8-a6db721e7e08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458052-48cf-4613-af83-9df506ae481f" elementFormDefault="qualified">
    <xsd:import namespace="http://schemas.microsoft.com/office/2006/documentManagement/types"/>
    <xsd:import namespace="http://schemas.microsoft.com/office/infopath/2007/PartnerControls"/>
    <xsd:element name="_dlc_DocId" ma:index="12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3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4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01ECD9B-B471-4161-A3D2-CBBDED43CBA3}">
  <ds:schemaRefs>
    <ds:schemaRef ds:uri="http://purl.org/dc/terms/"/>
    <ds:schemaRef ds:uri="http://schemas.microsoft.com/office/2006/documentManagement/types"/>
    <ds:schemaRef ds:uri="http://purl.org/dc/dcmitype/"/>
    <ds:schemaRef ds:uri="58222f46-cdd5-49dc-9cc8-a6db721e7e08"/>
    <ds:schemaRef ds:uri="D87CCC82-C056-4092-9ED9-09B330353CB9"/>
    <ds:schemaRef ds:uri="http://purl.org/dc/elements/1.1/"/>
    <ds:schemaRef ds:uri="http://schemas.microsoft.com/office/2006/metadata/properties"/>
    <ds:schemaRef ds:uri="cb458052-48cf-4613-af83-9df506ae481f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EAC7C60B-4E5B-4060-9459-2A6071A5874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87CCC82-C056-4092-9ED9-09B330353CB9"/>
    <ds:schemaRef ds:uri="58222f46-cdd5-49dc-9cc8-a6db721e7e08"/>
    <ds:schemaRef ds:uri="cb458052-48cf-4613-af83-9df506ae481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95FF8F0-D167-4342-A68D-7F490D8F61BB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06406637-28FC-4200-9DC6-A148D4D7E8B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Powerpoint standard template</Template>
  <TotalTime>42</TotalTime>
  <Words>491</Words>
  <Application>Microsoft Office PowerPoint</Application>
  <PresentationFormat>On-screen Show (4:3)</PresentationFormat>
  <Paragraphs>52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Lato</vt:lpstr>
      <vt:lpstr>Office Theme</vt:lpstr>
      <vt:lpstr>PowerPoint Presentation</vt:lpstr>
      <vt:lpstr>There is More Than One Type of Domestic Abuse!</vt:lpstr>
      <vt:lpstr>Older Woman and her Husband/Partner</vt:lpstr>
      <vt:lpstr>PowerPoint Presentation</vt:lpstr>
      <vt:lpstr>Another Type of Domestic Abuse</vt:lpstr>
      <vt:lpstr>Customers Where We Have Involvement</vt:lpstr>
      <vt:lpstr>Safety Planning</vt:lpstr>
      <vt:lpstr>Care and Support Needs</vt:lpstr>
    </vt:vector>
  </TitlesOfParts>
  <Company>Hoople Ltd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Maclean, Iain</dc:creator>
  <cp:lastModifiedBy>Maclean, Iain</cp:lastModifiedBy>
  <cp:revision>5</cp:revision>
  <dcterms:created xsi:type="dcterms:W3CDTF">2023-04-06T07:45:40Z</dcterms:created>
  <dcterms:modified xsi:type="dcterms:W3CDTF">2023-09-06T10:56:43Z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rder">
    <vt:r8>700</vt:r8>
  </property>
  <property fmtid="{D5CDD505-2E9C-101B-9397-08002B2CF9AE}" pid="3" name="FileDirRef">
    <vt:lpwstr>sites/council/communications/Branding</vt:lpwstr>
  </property>
  <property fmtid="{D5CDD505-2E9C-101B-9397-08002B2CF9AE}" pid="4" name="Year">
    <vt:lpwstr/>
  </property>
  <property fmtid="{D5CDD505-2E9C-101B-9397-08002B2CF9AE}" pid="5" name="ContentTypeId">
    <vt:lpwstr>0x010100286BEC8C5696D34889BE0A99AA2C9309</vt:lpwstr>
  </property>
  <property fmtid="{D5CDD505-2E9C-101B-9397-08002B2CF9AE}" pid="6" name="FileLeafRef">
    <vt:lpwstr>Powerpoint standard template.potx</vt:lpwstr>
  </property>
  <property fmtid="{D5CDD505-2E9C-101B-9397-08002B2CF9AE}" pid="7" name="Publication:">
    <vt:lpwstr/>
  </property>
  <property fmtid="{D5CDD505-2E9C-101B-9397-08002B2CF9AE}" pid="8" name="FSObjType">
    <vt:lpwstr>0</vt:lpwstr>
  </property>
  <property fmtid="{D5CDD505-2E9C-101B-9397-08002B2CF9AE}" pid="9" name="_dlc_DocIdItemGuid">
    <vt:lpwstr>dbcdaf5e-b50e-47a1-9005-d0c3e26dc377</vt:lpwstr>
  </property>
  <property fmtid="{D5CDD505-2E9C-101B-9397-08002B2CF9AE}" pid="10" name="Division">
    <vt:lpwstr>299;#Design|c65c5619-539f-4304-904b-2cbcb750c49f</vt:lpwstr>
  </property>
</Properties>
</file>