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5"/>
  </p:sldMasterIdLst>
  <p:notesMasterIdLst>
    <p:notesMasterId r:id="rId27"/>
  </p:notesMasterIdLst>
  <p:handoutMasterIdLst>
    <p:handoutMasterId r:id="rId28"/>
  </p:handoutMasterIdLst>
  <p:sldIdLst>
    <p:sldId id="302" r:id="rId6"/>
    <p:sldId id="307" r:id="rId7"/>
    <p:sldId id="267" r:id="rId8"/>
    <p:sldId id="266" r:id="rId9"/>
    <p:sldId id="271" r:id="rId10"/>
    <p:sldId id="275" r:id="rId11"/>
    <p:sldId id="277" r:id="rId12"/>
    <p:sldId id="298" r:id="rId13"/>
    <p:sldId id="299" r:id="rId14"/>
    <p:sldId id="300" r:id="rId15"/>
    <p:sldId id="324" r:id="rId16"/>
    <p:sldId id="325" r:id="rId17"/>
    <p:sldId id="303" r:id="rId18"/>
    <p:sldId id="313" r:id="rId19"/>
    <p:sldId id="315" r:id="rId20"/>
    <p:sldId id="316" r:id="rId21"/>
    <p:sldId id="289" r:id="rId22"/>
    <p:sldId id="317" r:id="rId23"/>
    <p:sldId id="310" r:id="rId24"/>
    <p:sldId id="318" r:id="rId25"/>
    <p:sldId id="312"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E"/>
    <a:srgbClr val="FFFF99"/>
    <a:srgbClr val="FFFFCC"/>
    <a:srgbClr val="FFCA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3" autoAdjust="0"/>
    <p:restoredTop sz="85000" autoAdjust="0"/>
  </p:normalViewPr>
  <p:slideViewPr>
    <p:cSldViewPr snapToGrid="0" snapToObjects="1">
      <p:cViewPr varScale="1">
        <p:scale>
          <a:sx n="69" d="100"/>
          <a:sy n="69" d="100"/>
        </p:scale>
        <p:origin x="1148" y="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F55306-172C-4198-B7BA-32BA4F2D928D}"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B39C76F5-298B-4115-B694-8BFC836EBA10}">
      <dgm:prSet phldrT="[Text]" custT="1"/>
      <dgm:spPr>
        <a:solidFill>
          <a:srgbClr val="00B0F0"/>
        </a:solidFill>
      </dgm:spPr>
      <dgm:t>
        <a:bodyPr/>
        <a:lstStyle/>
        <a:p>
          <a:r>
            <a:rPr lang="en-US" sz="2400" dirty="0" smtClean="0"/>
            <a:t>Early help Co-Ordinator </a:t>
          </a:r>
          <a:endParaRPr lang="en-US" sz="2400" dirty="0"/>
        </a:p>
      </dgm:t>
    </dgm:pt>
    <dgm:pt modelId="{02D19DF9-10BB-4D5C-9519-4A792B22A062}" type="parTrans" cxnId="{F8804B38-302A-47E4-8CC0-F39A08827E81}">
      <dgm:prSet/>
      <dgm:spPr/>
      <dgm:t>
        <a:bodyPr/>
        <a:lstStyle/>
        <a:p>
          <a:endParaRPr lang="en-US"/>
        </a:p>
      </dgm:t>
    </dgm:pt>
    <dgm:pt modelId="{05B00838-F007-4C96-BCC9-83FBC0612D2D}" type="sibTrans" cxnId="{F8804B38-302A-47E4-8CC0-F39A08827E81}">
      <dgm:prSet/>
      <dgm:spPr/>
      <dgm:t>
        <a:bodyPr/>
        <a:lstStyle/>
        <a:p>
          <a:endParaRPr lang="en-US"/>
        </a:p>
      </dgm:t>
    </dgm:pt>
    <dgm:pt modelId="{71F2BA4A-C25A-4A1C-A8F5-08DDFE6F4252}">
      <dgm:prSet phldrT="[Text]"/>
      <dgm:spPr/>
      <dgm:t>
        <a:bodyPr/>
        <a:lstStyle/>
        <a:p>
          <a:r>
            <a:rPr lang="en-GB" dirty="0" smtClean="0"/>
            <a:t>Complete early help assessments (EHAs) with families</a:t>
          </a:r>
          <a:endParaRPr lang="en-US" dirty="0"/>
        </a:p>
      </dgm:t>
    </dgm:pt>
    <dgm:pt modelId="{B7338B6D-4A12-45F0-83B8-35B08AD5172B}" type="parTrans" cxnId="{A5F4F654-9334-47BD-A7C5-BFD081BD39FE}">
      <dgm:prSet/>
      <dgm:spPr/>
      <dgm:t>
        <a:bodyPr/>
        <a:lstStyle/>
        <a:p>
          <a:endParaRPr lang="en-US"/>
        </a:p>
      </dgm:t>
    </dgm:pt>
    <dgm:pt modelId="{F113C4EF-AE7A-4E7F-9435-055FB372C626}" type="sibTrans" cxnId="{A5F4F654-9334-47BD-A7C5-BFD081BD39FE}">
      <dgm:prSet/>
      <dgm:spPr/>
      <dgm:t>
        <a:bodyPr/>
        <a:lstStyle/>
        <a:p>
          <a:endParaRPr lang="en-US"/>
        </a:p>
      </dgm:t>
    </dgm:pt>
    <dgm:pt modelId="{7894AE49-7110-472D-9980-4D9C4747FC01}">
      <dgm:prSet phldrT="[Text]"/>
      <dgm:spPr/>
      <dgm:t>
        <a:bodyPr/>
        <a:lstStyle/>
        <a:p>
          <a:r>
            <a:rPr lang="en-GB" dirty="0" smtClean="0"/>
            <a:t>Process EHA’s and send referrals to appropriate agencies (including step down EHAs from social care)</a:t>
          </a:r>
          <a:endParaRPr lang="en-US" dirty="0"/>
        </a:p>
      </dgm:t>
    </dgm:pt>
    <dgm:pt modelId="{543672EE-250E-4EB8-8A1B-99B057E94667}" type="parTrans" cxnId="{85A0ADDC-AF0C-458C-BBDA-F7A7D23F2D8F}">
      <dgm:prSet/>
      <dgm:spPr/>
      <dgm:t>
        <a:bodyPr/>
        <a:lstStyle/>
        <a:p>
          <a:endParaRPr lang="en-US"/>
        </a:p>
      </dgm:t>
    </dgm:pt>
    <dgm:pt modelId="{31186299-9EE6-4E51-A24D-9DA5760551B2}" type="sibTrans" cxnId="{85A0ADDC-AF0C-458C-BBDA-F7A7D23F2D8F}">
      <dgm:prSet/>
      <dgm:spPr/>
      <dgm:t>
        <a:bodyPr/>
        <a:lstStyle/>
        <a:p>
          <a:endParaRPr lang="en-US"/>
        </a:p>
      </dgm:t>
    </dgm:pt>
    <dgm:pt modelId="{B0DDD5D3-F943-40DD-B1E5-67B2455B8F72}">
      <dgm:prSet phldrT="[Text]"/>
      <dgm:spPr/>
      <dgm:t>
        <a:bodyPr/>
        <a:lstStyle/>
        <a:p>
          <a:r>
            <a:rPr lang="en-GB" dirty="0" smtClean="0"/>
            <a:t>Give advice and guidance to families and professionals about support services</a:t>
          </a:r>
          <a:endParaRPr lang="en-US" dirty="0"/>
        </a:p>
      </dgm:t>
    </dgm:pt>
    <dgm:pt modelId="{775B3084-5777-40DA-8791-23FF6E085DFF}" type="parTrans" cxnId="{CF39B4D9-6A99-4CDB-9513-E6A3E89597FE}">
      <dgm:prSet/>
      <dgm:spPr/>
      <dgm:t>
        <a:bodyPr/>
        <a:lstStyle/>
        <a:p>
          <a:endParaRPr lang="en-US"/>
        </a:p>
      </dgm:t>
    </dgm:pt>
    <dgm:pt modelId="{DFA64FC2-2544-4F3F-97C2-5433101C582B}" type="sibTrans" cxnId="{CF39B4D9-6A99-4CDB-9513-E6A3E89597FE}">
      <dgm:prSet/>
      <dgm:spPr/>
      <dgm:t>
        <a:bodyPr/>
        <a:lstStyle/>
        <a:p>
          <a:endParaRPr lang="en-US"/>
        </a:p>
      </dgm:t>
    </dgm:pt>
    <dgm:pt modelId="{A3208FF0-0E76-479F-AE21-4EC134CB224E}">
      <dgm:prSet phldrT="[Text]"/>
      <dgm:spPr/>
      <dgm:t>
        <a:bodyPr/>
        <a:lstStyle/>
        <a:p>
          <a:r>
            <a:rPr lang="en-GB" dirty="0" smtClean="0"/>
            <a:t>Track progress of EHA’s and close them when support has been completed</a:t>
          </a:r>
          <a:endParaRPr lang="en-US" dirty="0"/>
        </a:p>
      </dgm:t>
    </dgm:pt>
    <dgm:pt modelId="{330600EA-AF21-4BDD-942B-B5DD2ECA931F}" type="parTrans" cxnId="{B178CF3B-0336-4A37-B874-A25136FDDC7A}">
      <dgm:prSet/>
      <dgm:spPr/>
      <dgm:t>
        <a:bodyPr/>
        <a:lstStyle/>
        <a:p>
          <a:endParaRPr lang="en-US"/>
        </a:p>
      </dgm:t>
    </dgm:pt>
    <dgm:pt modelId="{66F813E7-35EB-409F-8E9C-3B6BC41746C1}" type="sibTrans" cxnId="{B178CF3B-0336-4A37-B874-A25136FDDC7A}">
      <dgm:prSet/>
      <dgm:spPr/>
      <dgm:t>
        <a:bodyPr/>
        <a:lstStyle/>
        <a:p>
          <a:endParaRPr lang="en-US"/>
        </a:p>
      </dgm:t>
    </dgm:pt>
    <dgm:pt modelId="{E1739AD3-75F1-4B30-BFCA-0884F0DE6E81}">
      <dgm:prSet phldrT="[Text]"/>
      <dgm:spPr/>
      <dgm:t>
        <a:bodyPr/>
        <a:lstStyle/>
        <a:p>
          <a:endParaRPr lang="en-US"/>
        </a:p>
      </dgm:t>
    </dgm:pt>
    <dgm:pt modelId="{7635BAA2-4FEC-4401-AE18-1CCAB1C031CA}" type="parTrans" cxnId="{D6A995FE-2EA5-4264-83E9-9D7CC79768A8}">
      <dgm:prSet/>
      <dgm:spPr/>
      <dgm:t>
        <a:bodyPr/>
        <a:lstStyle/>
        <a:p>
          <a:endParaRPr lang="en-US"/>
        </a:p>
      </dgm:t>
    </dgm:pt>
    <dgm:pt modelId="{87AC4497-A2AA-496C-944A-B0DE37AB4FC7}" type="sibTrans" cxnId="{D6A995FE-2EA5-4264-83E9-9D7CC79768A8}">
      <dgm:prSet/>
      <dgm:spPr/>
      <dgm:t>
        <a:bodyPr/>
        <a:lstStyle/>
        <a:p>
          <a:endParaRPr lang="en-US"/>
        </a:p>
      </dgm:t>
    </dgm:pt>
    <dgm:pt modelId="{8F4558C4-6914-41CB-B3B5-508D4B18E5E1}">
      <dgm:prSet phldrT="[Text]"/>
      <dgm:spPr/>
      <dgm:t>
        <a:bodyPr/>
        <a:lstStyle/>
        <a:p>
          <a:endParaRPr lang="en-US"/>
        </a:p>
      </dgm:t>
    </dgm:pt>
    <dgm:pt modelId="{B706638A-68D9-46C3-86E8-6DD557B882A1}" type="parTrans" cxnId="{C2A13458-A016-40A6-A5A7-C2274DB573BF}">
      <dgm:prSet/>
      <dgm:spPr/>
      <dgm:t>
        <a:bodyPr/>
        <a:lstStyle/>
        <a:p>
          <a:endParaRPr lang="en-US"/>
        </a:p>
      </dgm:t>
    </dgm:pt>
    <dgm:pt modelId="{2D825FF0-1463-4050-91E1-29ED741D870B}" type="sibTrans" cxnId="{C2A13458-A016-40A6-A5A7-C2274DB573BF}">
      <dgm:prSet/>
      <dgm:spPr/>
      <dgm:t>
        <a:bodyPr/>
        <a:lstStyle/>
        <a:p>
          <a:endParaRPr lang="en-US"/>
        </a:p>
      </dgm:t>
    </dgm:pt>
    <dgm:pt modelId="{ADFD0EF6-6639-42DD-A1B0-D8E3BDDB211D}">
      <dgm:prSet phldrT="[Text]"/>
      <dgm:spPr/>
      <dgm:t>
        <a:bodyPr/>
        <a:lstStyle/>
        <a:p>
          <a:endParaRPr lang="en-US"/>
        </a:p>
      </dgm:t>
    </dgm:pt>
    <dgm:pt modelId="{E77108DC-EBF4-4947-9C85-47FB8CC479BA}" type="parTrans" cxnId="{BB009FDD-276C-4D3F-B217-B67204DDC750}">
      <dgm:prSet/>
      <dgm:spPr/>
      <dgm:t>
        <a:bodyPr/>
        <a:lstStyle/>
        <a:p>
          <a:endParaRPr lang="en-US"/>
        </a:p>
      </dgm:t>
    </dgm:pt>
    <dgm:pt modelId="{11878F64-412A-4E4C-9754-B32FF7FA0791}" type="sibTrans" cxnId="{BB009FDD-276C-4D3F-B217-B67204DDC750}">
      <dgm:prSet/>
      <dgm:spPr/>
      <dgm:t>
        <a:bodyPr/>
        <a:lstStyle/>
        <a:p>
          <a:endParaRPr lang="en-US"/>
        </a:p>
      </dgm:t>
    </dgm:pt>
    <dgm:pt modelId="{99050873-0DB2-4817-8E06-B89FE1C8A8B5}">
      <dgm:prSet phldrT="[Text]"/>
      <dgm:spPr/>
      <dgm:t>
        <a:bodyPr/>
        <a:lstStyle/>
        <a:p>
          <a:endParaRPr lang="en-US"/>
        </a:p>
      </dgm:t>
    </dgm:pt>
    <dgm:pt modelId="{1E44281A-4E0E-49D9-A73F-80B0C5350C11}" type="parTrans" cxnId="{6DC8A025-615E-490E-AF15-8F2E4FF9DA79}">
      <dgm:prSet/>
      <dgm:spPr/>
      <dgm:t>
        <a:bodyPr/>
        <a:lstStyle/>
        <a:p>
          <a:endParaRPr lang="en-US"/>
        </a:p>
      </dgm:t>
    </dgm:pt>
    <dgm:pt modelId="{5A7F2912-9D08-4460-8FDE-0351AE48F81A}" type="sibTrans" cxnId="{6DC8A025-615E-490E-AF15-8F2E4FF9DA79}">
      <dgm:prSet/>
      <dgm:spPr/>
      <dgm:t>
        <a:bodyPr/>
        <a:lstStyle/>
        <a:p>
          <a:endParaRPr lang="en-US"/>
        </a:p>
      </dgm:t>
    </dgm:pt>
    <dgm:pt modelId="{6073624C-DE72-4A6E-A2D9-146217B2D0E1}">
      <dgm:prSet phldrT="[Text]"/>
      <dgm:spPr/>
      <dgm:t>
        <a:bodyPr/>
        <a:lstStyle/>
        <a:p>
          <a:r>
            <a:rPr lang="en-GB" dirty="0" smtClean="0"/>
            <a:t>Support professionals to complete EHAs</a:t>
          </a:r>
          <a:endParaRPr lang="en-US" dirty="0"/>
        </a:p>
      </dgm:t>
    </dgm:pt>
    <dgm:pt modelId="{CD6EBB4F-48EE-4636-9740-9E874B9FC8A7}" type="parTrans" cxnId="{4CAF14E8-F834-442C-9DCD-55ABBC0D6E67}">
      <dgm:prSet/>
      <dgm:spPr/>
      <dgm:t>
        <a:bodyPr/>
        <a:lstStyle/>
        <a:p>
          <a:endParaRPr lang="en-US"/>
        </a:p>
      </dgm:t>
    </dgm:pt>
    <dgm:pt modelId="{9C48662B-A981-4B8E-BA79-95D0DD65DF27}" type="sibTrans" cxnId="{4CAF14E8-F834-442C-9DCD-55ABBC0D6E67}">
      <dgm:prSet/>
      <dgm:spPr/>
      <dgm:t>
        <a:bodyPr/>
        <a:lstStyle/>
        <a:p>
          <a:endParaRPr lang="en-US"/>
        </a:p>
      </dgm:t>
    </dgm:pt>
    <dgm:pt modelId="{E1C7B7FA-7461-4A10-AC92-330DFB98D37D}">
      <dgm:prSet phldrT="[Text]"/>
      <dgm:spPr/>
      <dgm:t>
        <a:bodyPr/>
        <a:lstStyle/>
        <a:p>
          <a:r>
            <a:rPr lang="en-GB" dirty="0" smtClean="0"/>
            <a:t>Follow up on cases screened at level 3 via the CHAT team</a:t>
          </a:r>
          <a:endParaRPr lang="en-US" dirty="0"/>
        </a:p>
      </dgm:t>
    </dgm:pt>
    <dgm:pt modelId="{C74EDA23-B1FB-4EEC-B2F1-A44F50828935}" type="parTrans" cxnId="{C3BF1CEC-335E-47D3-A0E0-8D0D717973B2}">
      <dgm:prSet/>
      <dgm:spPr/>
      <dgm:t>
        <a:bodyPr/>
        <a:lstStyle/>
        <a:p>
          <a:endParaRPr lang="en-US"/>
        </a:p>
      </dgm:t>
    </dgm:pt>
    <dgm:pt modelId="{31507DC7-56B0-48A3-913F-D5D50FF91C83}" type="sibTrans" cxnId="{C3BF1CEC-335E-47D3-A0E0-8D0D717973B2}">
      <dgm:prSet/>
      <dgm:spPr/>
      <dgm:t>
        <a:bodyPr/>
        <a:lstStyle/>
        <a:p>
          <a:endParaRPr lang="en-US"/>
        </a:p>
      </dgm:t>
    </dgm:pt>
    <dgm:pt modelId="{93196E96-803C-4C37-889F-8F548421E8E5}" type="pres">
      <dgm:prSet presAssocID="{A1F55306-172C-4198-B7BA-32BA4F2D928D}" presName="Name0" presStyleCnt="0">
        <dgm:presLayoutVars>
          <dgm:chMax val="1"/>
          <dgm:chPref val="1"/>
          <dgm:dir/>
          <dgm:animOne val="branch"/>
          <dgm:animLvl val="lvl"/>
        </dgm:presLayoutVars>
      </dgm:prSet>
      <dgm:spPr/>
      <dgm:t>
        <a:bodyPr/>
        <a:lstStyle/>
        <a:p>
          <a:endParaRPr lang="en-US"/>
        </a:p>
      </dgm:t>
    </dgm:pt>
    <dgm:pt modelId="{AC025F18-3506-4565-8968-F98D9158E3A5}" type="pres">
      <dgm:prSet presAssocID="{B39C76F5-298B-4115-B694-8BFC836EBA10}" presName="Parent" presStyleLbl="node0" presStyleIdx="0" presStyleCnt="1">
        <dgm:presLayoutVars>
          <dgm:chMax val="6"/>
          <dgm:chPref val="6"/>
        </dgm:presLayoutVars>
      </dgm:prSet>
      <dgm:spPr/>
      <dgm:t>
        <a:bodyPr/>
        <a:lstStyle/>
        <a:p>
          <a:endParaRPr lang="en-US"/>
        </a:p>
      </dgm:t>
    </dgm:pt>
    <dgm:pt modelId="{C1F8A40E-12DB-4AB9-8F72-1B3884147825}" type="pres">
      <dgm:prSet presAssocID="{71F2BA4A-C25A-4A1C-A8F5-08DDFE6F4252}" presName="Accent1" presStyleCnt="0"/>
      <dgm:spPr/>
    </dgm:pt>
    <dgm:pt modelId="{E6096407-9DBF-46B8-840F-5DB2DA8B9B44}" type="pres">
      <dgm:prSet presAssocID="{71F2BA4A-C25A-4A1C-A8F5-08DDFE6F4252}" presName="Accent" presStyleLbl="bgShp" presStyleIdx="0" presStyleCnt="6"/>
      <dgm:spPr/>
    </dgm:pt>
    <dgm:pt modelId="{7A8B24B1-0CAF-4479-A6FD-B3900D5E0943}" type="pres">
      <dgm:prSet presAssocID="{71F2BA4A-C25A-4A1C-A8F5-08DDFE6F4252}" presName="Child1" presStyleLbl="node1" presStyleIdx="0" presStyleCnt="6" custScaleX="99586" custScaleY="97473" custLinFactNeighborX="915" custLinFactNeighborY="3024">
        <dgm:presLayoutVars>
          <dgm:chMax val="0"/>
          <dgm:chPref val="0"/>
          <dgm:bulletEnabled val="1"/>
        </dgm:presLayoutVars>
      </dgm:prSet>
      <dgm:spPr/>
      <dgm:t>
        <a:bodyPr/>
        <a:lstStyle/>
        <a:p>
          <a:endParaRPr lang="en-US"/>
        </a:p>
      </dgm:t>
    </dgm:pt>
    <dgm:pt modelId="{208AC49C-19D4-478D-8844-E7FE90BC5471}" type="pres">
      <dgm:prSet presAssocID="{7894AE49-7110-472D-9980-4D9C4747FC01}" presName="Accent2" presStyleCnt="0"/>
      <dgm:spPr/>
    </dgm:pt>
    <dgm:pt modelId="{335E50CA-2B3A-4335-BECD-5B7528B0900E}" type="pres">
      <dgm:prSet presAssocID="{7894AE49-7110-472D-9980-4D9C4747FC01}" presName="Accent" presStyleLbl="bgShp" presStyleIdx="1" presStyleCnt="6"/>
      <dgm:spPr/>
    </dgm:pt>
    <dgm:pt modelId="{A07FCFDC-BEEE-4C0F-97BC-94695A5AD1B7}" type="pres">
      <dgm:prSet presAssocID="{7894AE49-7110-472D-9980-4D9C4747FC01}" presName="Child2" presStyleLbl="node1" presStyleIdx="1" presStyleCnt="6" custScaleX="106603" custScaleY="106887" custLinFactNeighborX="2094" custLinFactNeighborY="-2902">
        <dgm:presLayoutVars>
          <dgm:chMax val="0"/>
          <dgm:chPref val="0"/>
          <dgm:bulletEnabled val="1"/>
        </dgm:presLayoutVars>
      </dgm:prSet>
      <dgm:spPr/>
      <dgm:t>
        <a:bodyPr/>
        <a:lstStyle/>
        <a:p>
          <a:endParaRPr lang="en-US"/>
        </a:p>
      </dgm:t>
    </dgm:pt>
    <dgm:pt modelId="{183FB058-9D46-4C10-BB53-4594DC473376}" type="pres">
      <dgm:prSet presAssocID="{B0DDD5D3-F943-40DD-B1E5-67B2455B8F72}" presName="Accent3" presStyleCnt="0"/>
      <dgm:spPr/>
    </dgm:pt>
    <dgm:pt modelId="{2EAD44FD-C3FB-4D8E-BCFE-7D754BACC3A9}" type="pres">
      <dgm:prSet presAssocID="{B0DDD5D3-F943-40DD-B1E5-67B2455B8F72}" presName="Accent" presStyleLbl="bgShp" presStyleIdx="2" presStyleCnt="6"/>
      <dgm:spPr/>
    </dgm:pt>
    <dgm:pt modelId="{596D8D85-C929-4A81-A2AB-3D23957357BC}" type="pres">
      <dgm:prSet presAssocID="{B0DDD5D3-F943-40DD-B1E5-67B2455B8F72}" presName="Child3" presStyleLbl="node1" presStyleIdx="2" presStyleCnt="6" custScaleX="105558" custScaleY="109657" custLinFactNeighborX="523" custLinFactNeighborY="-1">
        <dgm:presLayoutVars>
          <dgm:chMax val="0"/>
          <dgm:chPref val="0"/>
          <dgm:bulletEnabled val="1"/>
        </dgm:presLayoutVars>
      </dgm:prSet>
      <dgm:spPr/>
      <dgm:t>
        <a:bodyPr/>
        <a:lstStyle/>
        <a:p>
          <a:endParaRPr lang="en-US"/>
        </a:p>
      </dgm:t>
    </dgm:pt>
    <dgm:pt modelId="{A87E4988-0FC7-415D-B1A2-009A728B7337}" type="pres">
      <dgm:prSet presAssocID="{E1C7B7FA-7461-4A10-AC92-330DFB98D37D}" presName="Accent4" presStyleCnt="0"/>
      <dgm:spPr/>
    </dgm:pt>
    <dgm:pt modelId="{00015F05-F769-4BF8-BE55-42D6AB9CDE73}" type="pres">
      <dgm:prSet presAssocID="{E1C7B7FA-7461-4A10-AC92-330DFB98D37D}" presName="Accent" presStyleLbl="bgShp" presStyleIdx="3" presStyleCnt="6"/>
      <dgm:spPr/>
    </dgm:pt>
    <dgm:pt modelId="{A6EBF773-46A2-459A-B1AC-F61D1EB49489}" type="pres">
      <dgm:prSet presAssocID="{E1C7B7FA-7461-4A10-AC92-330DFB98D37D}" presName="Child4" presStyleLbl="node1" presStyleIdx="3" presStyleCnt="6" custScaleX="106312" custScaleY="94545" custLinFactNeighborX="392" custLinFactNeighborY="-4053">
        <dgm:presLayoutVars>
          <dgm:chMax val="0"/>
          <dgm:chPref val="0"/>
          <dgm:bulletEnabled val="1"/>
        </dgm:presLayoutVars>
      </dgm:prSet>
      <dgm:spPr/>
      <dgm:t>
        <a:bodyPr/>
        <a:lstStyle/>
        <a:p>
          <a:endParaRPr lang="en-US"/>
        </a:p>
      </dgm:t>
    </dgm:pt>
    <dgm:pt modelId="{DC680CDE-6F42-47C4-93CE-14EB8E636FF7}" type="pres">
      <dgm:prSet presAssocID="{A3208FF0-0E76-479F-AE21-4EC134CB224E}" presName="Accent5" presStyleCnt="0"/>
      <dgm:spPr/>
    </dgm:pt>
    <dgm:pt modelId="{3BCC36FF-E423-4175-A6AB-6BD4339EAC30}" type="pres">
      <dgm:prSet presAssocID="{A3208FF0-0E76-479F-AE21-4EC134CB224E}" presName="Accent" presStyleLbl="bgShp" presStyleIdx="4" presStyleCnt="6"/>
      <dgm:spPr/>
    </dgm:pt>
    <dgm:pt modelId="{E2825AD8-6536-4EF6-A0A1-523F4A0B09D0}" type="pres">
      <dgm:prSet presAssocID="{A3208FF0-0E76-479F-AE21-4EC134CB224E}" presName="Child5" presStyleLbl="node1" presStyleIdx="4" presStyleCnt="6" custScaleY="101442" custLinFactNeighborX="-523" custLinFactNeighborY="0">
        <dgm:presLayoutVars>
          <dgm:chMax val="0"/>
          <dgm:chPref val="0"/>
          <dgm:bulletEnabled val="1"/>
        </dgm:presLayoutVars>
      </dgm:prSet>
      <dgm:spPr/>
      <dgm:t>
        <a:bodyPr/>
        <a:lstStyle/>
        <a:p>
          <a:endParaRPr lang="en-US"/>
        </a:p>
      </dgm:t>
    </dgm:pt>
    <dgm:pt modelId="{93DA2AA9-42A2-4536-A87A-BF752BF75AEE}" type="pres">
      <dgm:prSet presAssocID="{6073624C-DE72-4A6E-A2D9-146217B2D0E1}" presName="Accent6" presStyleCnt="0"/>
      <dgm:spPr/>
    </dgm:pt>
    <dgm:pt modelId="{D93FFF45-D6A4-4C44-90AA-D8EC241FDA7C}" type="pres">
      <dgm:prSet presAssocID="{6073624C-DE72-4A6E-A2D9-146217B2D0E1}" presName="Accent" presStyleLbl="bgShp" presStyleIdx="5" presStyleCnt="6"/>
      <dgm:spPr/>
    </dgm:pt>
    <dgm:pt modelId="{E7578B38-C929-4B0D-90E4-E9E99B5ABAA9}" type="pres">
      <dgm:prSet presAssocID="{6073624C-DE72-4A6E-A2D9-146217B2D0E1}" presName="Child6" presStyleLbl="node1" presStyleIdx="5" presStyleCnt="6">
        <dgm:presLayoutVars>
          <dgm:chMax val="0"/>
          <dgm:chPref val="0"/>
          <dgm:bulletEnabled val="1"/>
        </dgm:presLayoutVars>
      </dgm:prSet>
      <dgm:spPr/>
      <dgm:t>
        <a:bodyPr/>
        <a:lstStyle/>
        <a:p>
          <a:endParaRPr lang="en-US"/>
        </a:p>
      </dgm:t>
    </dgm:pt>
  </dgm:ptLst>
  <dgm:cxnLst>
    <dgm:cxn modelId="{C2A13458-A016-40A6-A5A7-C2274DB573BF}" srcId="{B39C76F5-298B-4115-B694-8BFC836EBA10}" destId="{8F4558C4-6914-41CB-B3B5-508D4B18E5E1}" srcOrd="9" destOrd="0" parTransId="{B706638A-68D9-46C3-86E8-6DD557B882A1}" sibTransId="{2D825FF0-1463-4050-91E1-29ED741D870B}"/>
    <dgm:cxn modelId="{69415122-E3A5-4701-9099-01BFE7582FBC}" type="presOf" srcId="{B39C76F5-298B-4115-B694-8BFC836EBA10}" destId="{AC025F18-3506-4565-8968-F98D9158E3A5}" srcOrd="0" destOrd="0" presId="urn:microsoft.com/office/officeart/2011/layout/HexagonRadial"/>
    <dgm:cxn modelId="{BB009FDD-276C-4D3F-B217-B67204DDC750}" srcId="{B39C76F5-298B-4115-B694-8BFC836EBA10}" destId="{ADFD0EF6-6639-42DD-A1B0-D8E3BDDB211D}" srcOrd="8" destOrd="0" parTransId="{E77108DC-EBF4-4947-9C85-47FB8CC479BA}" sibTransId="{11878F64-412A-4E4C-9754-B32FF7FA0791}"/>
    <dgm:cxn modelId="{F8804B38-302A-47E4-8CC0-F39A08827E81}" srcId="{A1F55306-172C-4198-B7BA-32BA4F2D928D}" destId="{B39C76F5-298B-4115-B694-8BFC836EBA10}" srcOrd="0" destOrd="0" parTransId="{02D19DF9-10BB-4D5C-9519-4A792B22A062}" sibTransId="{05B00838-F007-4C96-BCC9-83FBC0612D2D}"/>
    <dgm:cxn modelId="{A5F4F654-9334-47BD-A7C5-BFD081BD39FE}" srcId="{B39C76F5-298B-4115-B694-8BFC836EBA10}" destId="{71F2BA4A-C25A-4A1C-A8F5-08DDFE6F4252}" srcOrd="0" destOrd="0" parTransId="{B7338B6D-4A12-45F0-83B8-35B08AD5172B}" sibTransId="{F113C4EF-AE7A-4E7F-9435-055FB372C626}"/>
    <dgm:cxn modelId="{85A0ADDC-AF0C-458C-BBDA-F7A7D23F2D8F}" srcId="{B39C76F5-298B-4115-B694-8BFC836EBA10}" destId="{7894AE49-7110-472D-9980-4D9C4747FC01}" srcOrd="1" destOrd="0" parTransId="{543672EE-250E-4EB8-8A1B-99B057E94667}" sibTransId="{31186299-9EE6-4E51-A24D-9DA5760551B2}"/>
    <dgm:cxn modelId="{4492EA41-9EBF-4530-A03A-BF23B3B81594}" type="presOf" srcId="{6073624C-DE72-4A6E-A2D9-146217B2D0E1}" destId="{E7578B38-C929-4B0D-90E4-E9E99B5ABAA9}" srcOrd="0" destOrd="0" presId="urn:microsoft.com/office/officeart/2011/layout/HexagonRadial"/>
    <dgm:cxn modelId="{2F49F33E-AD79-4E8C-848B-617C9E4F0505}" type="presOf" srcId="{7894AE49-7110-472D-9980-4D9C4747FC01}" destId="{A07FCFDC-BEEE-4C0F-97BC-94695A5AD1B7}" srcOrd="0" destOrd="0" presId="urn:microsoft.com/office/officeart/2011/layout/HexagonRadial"/>
    <dgm:cxn modelId="{CF39B4D9-6A99-4CDB-9513-E6A3E89597FE}" srcId="{B39C76F5-298B-4115-B694-8BFC836EBA10}" destId="{B0DDD5D3-F943-40DD-B1E5-67B2455B8F72}" srcOrd="2" destOrd="0" parTransId="{775B3084-5777-40DA-8791-23FF6E085DFF}" sibTransId="{DFA64FC2-2544-4F3F-97C2-5433101C582B}"/>
    <dgm:cxn modelId="{C3BF1CEC-335E-47D3-A0E0-8D0D717973B2}" srcId="{B39C76F5-298B-4115-B694-8BFC836EBA10}" destId="{E1C7B7FA-7461-4A10-AC92-330DFB98D37D}" srcOrd="3" destOrd="0" parTransId="{C74EDA23-B1FB-4EEC-B2F1-A44F50828935}" sibTransId="{31507DC7-56B0-48A3-913F-D5D50FF91C83}"/>
    <dgm:cxn modelId="{92BA11A6-4463-445C-9059-61B046725A0D}" type="presOf" srcId="{71F2BA4A-C25A-4A1C-A8F5-08DDFE6F4252}" destId="{7A8B24B1-0CAF-4479-A6FD-B3900D5E0943}" srcOrd="0" destOrd="0" presId="urn:microsoft.com/office/officeart/2011/layout/HexagonRadial"/>
    <dgm:cxn modelId="{D6A995FE-2EA5-4264-83E9-9D7CC79768A8}" srcId="{B39C76F5-298B-4115-B694-8BFC836EBA10}" destId="{E1739AD3-75F1-4B30-BFCA-0884F0DE6E81}" srcOrd="7" destOrd="0" parTransId="{7635BAA2-4FEC-4401-AE18-1CCAB1C031CA}" sibTransId="{87AC4497-A2AA-496C-944A-B0DE37AB4FC7}"/>
    <dgm:cxn modelId="{7DE42607-3460-4F2F-94FB-D67532F78EFE}" type="presOf" srcId="{E1C7B7FA-7461-4A10-AC92-330DFB98D37D}" destId="{A6EBF773-46A2-459A-B1AC-F61D1EB49489}" srcOrd="0" destOrd="0" presId="urn:microsoft.com/office/officeart/2011/layout/HexagonRadial"/>
    <dgm:cxn modelId="{B178CF3B-0336-4A37-B874-A25136FDDC7A}" srcId="{B39C76F5-298B-4115-B694-8BFC836EBA10}" destId="{A3208FF0-0E76-479F-AE21-4EC134CB224E}" srcOrd="4" destOrd="0" parTransId="{330600EA-AF21-4BDD-942B-B5DD2ECA931F}" sibTransId="{66F813E7-35EB-409F-8E9C-3B6BC41746C1}"/>
    <dgm:cxn modelId="{4CAF14E8-F834-442C-9DCD-55ABBC0D6E67}" srcId="{B39C76F5-298B-4115-B694-8BFC836EBA10}" destId="{6073624C-DE72-4A6E-A2D9-146217B2D0E1}" srcOrd="5" destOrd="0" parTransId="{CD6EBB4F-48EE-4636-9740-9E874B9FC8A7}" sibTransId="{9C48662B-A981-4B8E-BA79-95D0DD65DF27}"/>
    <dgm:cxn modelId="{CE4712BF-9671-4DE7-AE9C-F74B12656367}" type="presOf" srcId="{A1F55306-172C-4198-B7BA-32BA4F2D928D}" destId="{93196E96-803C-4C37-889F-8F548421E8E5}" srcOrd="0" destOrd="0" presId="urn:microsoft.com/office/officeart/2011/layout/HexagonRadial"/>
    <dgm:cxn modelId="{82026682-6B08-4707-B439-D931AC657258}" type="presOf" srcId="{B0DDD5D3-F943-40DD-B1E5-67B2455B8F72}" destId="{596D8D85-C929-4A81-A2AB-3D23957357BC}" srcOrd="0" destOrd="0" presId="urn:microsoft.com/office/officeart/2011/layout/HexagonRadial"/>
    <dgm:cxn modelId="{6DC8A025-615E-490E-AF15-8F2E4FF9DA79}" srcId="{B39C76F5-298B-4115-B694-8BFC836EBA10}" destId="{99050873-0DB2-4817-8E06-B89FE1C8A8B5}" srcOrd="6" destOrd="0" parTransId="{1E44281A-4E0E-49D9-A73F-80B0C5350C11}" sibTransId="{5A7F2912-9D08-4460-8FDE-0351AE48F81A}"/>
    <dgm:cxn modelId="{87B5D165-CD66-461A-89EB-8DA7FD4FDA73}" type="presOf" srcId="{A3208FF0-0E76-479F-AE21-4EC134CB224E}" destId="{E2825AD8-6536-4EF6-A0A1-523F4A0B09D0}" srcOrd="0" destOrd="0" presId="urn:microsoft.com/office/officeart/2011/layout/HexagonRadial"/>
    <dgm:cxn modelId="{DE7E7F1E-9F5E-4156-BAE8-29683F1C73B0}" type="presParOf" srcId="{93196E96-803C-4C37-889F-8F548421E8E5}" destId="{AC025F18-3506-4565-8968-F98D9158E3A5}" srcOrd="0" destOrd="0" presId="urn:microsoft.com/office/officeart/2011/layout/HexagonRadial"/>
    <dgm:cxn modelId="{B6DE9565-393E-4D54-93E7-EF313D7FFFB2}" type="presParOf" srcId="{93196E96-803C-4C37-889F-8F548421E8E5}" destId="{C1F8A40E-12DB-4AB9-8F72-1B3884147825}" srcOrd="1" destOrd="0" presId="urn:microsoft.com/office/officeart/2011/layout/HexagonRadial"/>
    <dgm:cxn modelId="{6B377C76-9713-49FE-9AA0-4C2AB0BAFCC3}" type="presParOf" srcId="{C1F8A40E-12DB-4AB9-8F72-1B3884147825}" destId="{E6096407-9DBF-46B8-840F-5DB2DA8B9B44}" srcOrd="0" destOrd="0" presId="urn:microsoft.com/office/officeart/2011/layout/HexagonRadial"/>
    <dgm:cxn modelId="{B76BA9E4-AC3D-4956-AF9B-1AFF6F1B71FB}" type="presParOf" srcId="{93196E96-803C-4C37-889F-8F548421E8E5}" destId="{7A8B24B1-0CAF-4479-A6FD-B3900D5E0943}" srcOrd="2" destOrd="0" presId="urn:microsoft.com/office/officeart/2011/layout/HexagonRadial"/>
    <dgm:cxn modelId="{276AB233-2D25-40ED-9F95-B9EDBE63A412}" type="presParOf" srcId="{93196E96-803C-4C37-889F-8F548421E8E5}" destId="{208AC49C-19D4-478D-8844-E7FE90BC5471}" srcOrd="3" destOrd="0" presId="urn:microsoft.com/office/officeart/2011/layout/HexagonRadial"/>
    <dgm:cxn modelId="{7480D329-B04B-468A-AD1A-DAEA93AE5E65}" type="presParOf" srcId="{208AC49C-19D4-478D-8844-E7FE90BC5471}" destId="{335E50CA-2B3A-4335-BECD-5B7528B0900E}" srcOrd="0" destOrd="0" presId="urn:microsoft.com/office/officeart/2011/layout/HexagonRadial"/>
    <dgm:cxn modelId="{DA0A28B2-60C7-4D3C-9607-C3362EF80E80}" type="presParOf" srcId="{93196E96-803C-4C37-889F-8F548421E8E5}" destId="{A07FCFDC-BEEE-4C0F-97BC-94695A5AD1B7}" srcOrd="4" destOrd="0" presId="urn:microsoft.com/office/officeart/2011/layout/HexagonRadial"/>
    <dgm:cxn modelId="{B393491E-90FE-4373-BE80-34C2CCFB0BD0}" type="presParOf" srcId="{93196E96-803C-4C37-889F-8F548421E8E5}" destId="{183FB058-9D46-4C10-BB53-4594DC473376}" srcOrd="5" destOrd="0" presId="urn:microsoft.com/office/officeart/2011/layout/HexagonRadial"/>
    <dgm:cxn modelId="{E0077642-57A2-4895-8A29-0BAB612AAB08}" type="presParOf" srcId="{183FB058-9D46-4C10-BB53-4594DC473376}" destId="{2EAD44FD-C3FB-4D8E-BCFE-7D754BACC3A9}" srcOrd="0" destOrd="0" presId="urn:microsoft.com/office/officeart/2011/layout/HexagonRadial"/>
    <dgm:cxn modelId="{C11D7CE4-EED9-4F0B-B9F0-4C5140C78FB7}" type="presParOf" srcId="{93196E96-803C-4C37-889F-8F548421E8E5}" destId="{596D8D85-C929-4A81-A2AB-3D23957357BC}" srcOrd="6" destOrd="0" presId="urn:microsoft.com/office/officeart/2011/layout/HexagonRadial"/>
    <dgm:cxn modelId="{BA9A67D1-5868-4E4C-99A8-C4808B2BB534}" type="presParOf" srcId="{93196E96-803C-4C37-889F-8F548421E8E5}" destId="{A87E4988-0FC7-415D-B1A2-009A728B7337}" srcOrd="7" destOrd="0" presId="urn:microsoft.com/office/officeart/2011/layout/HexagonRadial"/>
    <dgm:cxn modelId="{1CFD217A-F4C0-4CE5-9E84-A8F722D35625}" type="presParOf" srcId="{A87E4988-0FC7-415D-B1A2-009A728B7337}" destId="{00015F05-F769-4BF8-BE55-42D6AB9CDE73}" srcOrd="0" destOrd="0" presId="urn:microsoft.com/office/officeart/2011/layout/HexagonRadial"/>
    <dgm:cxn modelId="{429A7182-F55B-45DA-8262-600CE59EC14A}" type="presParOf" srcId="{93196E96-803C-4C37-889F-8F548421E8E5}" destId="{A6EBF773-46A2-459A-B1AC-F61D1EB49489}" srcOrd="8" destOrd="0" presId="urn:microsoft.com/office/officeart/2011/layout/HexagonRadial"/>
    <dgm:cxn modelId="{F2197036-0CB7-4336-B2FC-72F8C8BF2FB5}" type="presParOf" srcId="{93196E96-803C-4C37-889F-8F548421E8E5}" destId="{DC680CDE-6F42-47C4-93CE-14EB8E636FF7}" srcOrd="9" destOrd="0" presId="urn:microsoft.com/office/officeart/2011/layout/HexagonRadial"/>
    <dgm:cxn modelId="{9311A82F-4455-4F7A-BFC1-27130899DDC9}" type="presParOf" srcId="{DC680CDE-6F42-47C4-93CE-14EB8E636FF7}" destId="{3BCC36FF-E423-4175-A6AB-6BD4339EAC30}" srcOrd="0" destOrd="0" presId="urn:microsoft.com/office/officeart/2011/layout/HexagonRadial"/>
    <dgm:cxn modelId="{4FB068FC-30FA-46AA-94D3-F81AD5B7FF10}" type="presParOf" srcId="{93196E96-803C-4C37-889F-8F548421E8E5}" destId="{E2825AD8-6536-4EF6-A0A1-523F4A0B09D0}" srcOrd="10" destOrd="0" presId="urn:microsoft.com/office/officeart/2011/layout/HexagonRadial"/>
    <dgm:cxn modelId="{A4E381AB-64BC-42D8-B2A3-6E33AFE1FC21}" type="presParOf" srcId="{93196E96-803C-4C37-889F-8F548421E8E5}" destId="{93DA2AA9-42A2-4536-A87A-BF752BF75AEE}" srcOrd="11" destOrd="0" presId="urn:microsoft.com/office/officeart/2011/layout/HexagonRadial"/>
    <dgm:cxn modelId="{A0BE97FA-9BD2-4607-92CF-A03AEE07039F}" type="presParOf" srcId="{93DA2AA9-42A2-4536-A87A-BF752BF75AEE}" destId="{D93FFF45-D6A4-4C44-90AA-D8EC241FDA7C}" srcOrd="0" destOrd="0" presId="urn:microsoft.com/office/officeart/2011/layout/HexagonRadial"/>
    <dgm:cxn modelId="{4CFCEC37-E64E-4B8A-B8E5-ADC3F956755B}" type="presParOf" srcId="{93196E96-803C-4C37-889F-8F548421E8E5}" destId="{E7578B38-C929-4B0D-90E4-E9E99B5ABAA9}"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25F18-3506-4565-8968-F98D9158E3A5}">
      <dsp:nvSpPr>
        <dsp:cNvPr id="0" name=""/>
        <dsp:cNvSpPr/>
      </dsp:nvSpPr>
      <dsp:spPr>
        <a:xfrm>
          <a:off x="4086293" y="1917550"/>
          <a:ext cx="2421318" cy="2094538"/>
        </a:xfrm>
        <a:prstGeom prst="hexagon">
          <a:avLst>
            <a:gd name="adj" fmla="val 28570"/>
            <a:gd name="vf" fmla="val 11547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Early help Co-Ordinator </a:t>
          </a:r>
          <a:endParaRPr lang="en-US" sz="2400" kern="1200" dirty="0"/>
        </a:p>
      </dsp:txBody>
      <dsp:txXfrm>
        <a:off x="4487539" y="2264644"/>
        <a:ext cx="1618826" cy="1400350"/>
      </dsp:txXfrm>
    </dsp:sp>
    <dsp:sp modelId="{335E50CA-2B3A-4335-BECD-5B7528B0900E}">
      <dsp:nvSpPr>
        <dsp:cNvPr id="0" name=""/>
        <dsp:cNvSpPr/>
      </dsp:nvSpPr>
      <dsp:spPr>
        <a:xfrm>
          <a:off x="5602504" y="915455"/>
          <a:ext cx="913556" cy="78714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8B24B1-0CAF-4479-A6FD-B3900D5E0943}">
      <dsp:nvSpPr>
        <dsp:cNvPr id="0" name=""/>
        <dsp:cNvSpPr/>
      </dsp:nvSpPr>
      <dsp:spPr>
        <a:xfrm>
          <a:off x="4331595" y="86165"/>
          <a:ext cx="1976038" cy="167323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Complete early help assessments (EHAs) with families</a:t>
          </a:r>
          <a:endParaRPr lang="en-US" sz="1200" kern="1200" dirty="0"/>
        </a:p>
      </dsp:txBody>
      <dsp:txXfrm>
        <a:off x="4655612" y="360530"/>
        <a:ext cx="1328004" cy="1124503"/>
      </dsp:txXfrm>
    </dsp:sp>
    <dsp:sp modelId="{2EAD44FD-C3FB-4D8E-BCFE-7D754BACC3A9}">
      <dsp:nvSpPr>
        <dsp:cNvPr id="0" name=""/>
        <dsp:cNvSpPr/>
      </dsp:nvSpPr>
      <dsp:spPr>
        <a:xfrm>
          <a:off x="6668695" y="2387005"/>
          <a:ext cx="913556" cy="78714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7FCFDC-BEEE-4C0F-97BC-94695A5AD1B7}">
      <dsp:nvSpPr>
        <dsp:cNvPr id="0" name=""/>
        <dsp:cNvSpPr/>
      </dsp:nvSpPr>
      <dsp:spPr>
        <a:xfrm>
          <a:off x="6105162" y="959469"/>
          <a:ext cx="2115273" cy="1834835"/>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Process EHA’s and send referrals to appropriate agencies (including step down EHAs from social care)</a:t>
          </a:r>
          <a:endParaRPr lang="en-US" sz="1200" kern="1200" dirty="0"/>
        </a:p>
      </dsp:txBody>
      <dsp:txXfrm>
        <a:off x="6456172" y="1263943"/>
        <a:ext cx="1413253" cy="1225887"/>
      </dsp:txXfrm>
    </dsp:sp>
    <dsp:sp modelId="{00015F05-F769-4BF8-BE55-42D6AB9CDE73}">
      <dsp:nvSpPr>
        <dsp:cNvPr id="0" name=""/>
        <dsp:cNvSpPr/>
      </dsp:nvSpPr>
      <dsp:spPr>
        <a:xfrm>
          <a:off x="5928050" y="4048109"/>
          <a:ext cx="913556" cy="78714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6D8D85-C929-4A81-A2AB-3D23957357BC}">
      <dsp:nvSpPr>
        <dsp:cNvPr id="0" name=""/>
        <dsp:cNvSpPr/>
      </dsp:nvSpPr>
      <dsp:spPr>
        <a:xfrm>
          <a:off x="6084357" y="3061135"/>
          <a:ext cx="2094537" cy="1882385"/>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Give advice and guidance to families and professionals about support services</a:t>
          </a:r>
          <a:endParaRPr lang="en-US" sz="1200" kern="1200" dirty="0"/>
        </a:p>
      </dsp:txBody>
      <dsp:txXfrm>
        <a:off x="6440528" y="3381230"/>
        <a:ext cx="1382195" cy="1242195"/>
      </dsp:txXfrm>
    </dsp:sp>
    <dsp:sp modelId="{3BCC36FF-E423-4175-A6AB-6BD4339EAC30}">
      <dsp:nvSpPr>
        <dsp:cNvPr id="0" name=""/>
        <dsp:cNvSpPr/>
      </dsp:nvSpPr>
      <dsp:spPr>
        <a:xfrm>
          <a:off x="4090799" y="4220538"/>
          <a:ext cx="913556" cy="78714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EBF773-46A2-459A-B1AC-F61D1EB49489}">
      <dsp:nvSpPr>
        <dsp:cNvPr id="0" name=""/>
        <dsp:cNvSpPr/>
      </dsp:nvSpPr>
      <dsp:spPr>
        <a:xfrm>
          <a:off x="4254487" y="4178297"/>
          <a:ext cx="2109499" cy="1622970"/>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Follow up on cases screened at level 3 via the CHAT team</a:t>
          </a:r>
          <a:endParaRPr lang="en-US" sz="1200" kern="1200" dirty="0"/>
        </a:p>
      </dsp:txBody>
      <dsp:txXfrm>
        <a:off x="4584839" y="4432458"/>
        <a:ext cx="1448795" cy="1114648"/>
      </dsp:txXfrm>
    </dsp:sp>
    <dsp:sp modelId="{D93FFF45-D6A4-4C44-90AA-D8EC241FDA7C}">
      <dsp:nvSpPr>
        <dsp:cNvPr id="0" name=""/>
        <dsp:cNvSpPr/>
      </dsp:nvSpPr>
      <dsp:spPr>
        <a:xfrm>
          <a:off x="3007148" y="2749578"/>
          <a:ext cx="913556" cy="78714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825AD8-6536-4EF6-A0A1-523F4A0B09D0}">
      <dsp:nvSpPr>
        <dsp:cNvPr id="0" name=""/>
        <dsp:cNvSpPr/>
      </dsp:nvSpPr>
      <dsp:spPr>
        <a:xfrm>
          <a:off x="2470715" y="3132843"/>
          <a:ext cx="1984253" cy="1741365"/>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Track progress of EHA’s and close them when support has been completed</a:t>
          </a:r>
          <a:endParaRPr lang="en-US" sz="1200" kern="1200" dirty="0"/>
        </a:p>
      </dsp:txBody>
      <dsp:txXfrm>
        <a:off x="2802146" y="3423704"/>
        <a:ext cx="1321391" cy="1159643"/>
      </dsp:txXfrm>
    </dsp:sp>
    <dsp:sp modelId="{E7578B38-C929-4B0D-90E4-E9E99B5ABAA9}">
      <dsp:nvSpPr>
        <dsp:cNvPr id="0" name=""/>
        <dsp:cNvSpPr/>
      </dsp:nvSpPr>
      <dsp:spPr>
        <a:xfrm>
          <a:off x="2481093" y="1066035"/>
          <a:ext cx="1984253" cy="1716611"/>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Support professionals to complete EHAs</a:t>
          </a:r>
          <a:endParaRPr lang="en-US" sz="1200" kern="1200" dirty="0"/>
        </a:p>
      </dsp:txBody>
      <dsp:txXfrm>
        <a:off x="2809926" y="1350514"/>
        <a:ext cx="1326587" cy="1147653"/>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1D6285EF-A1A6-C242-B827-BE80CE6EA321}" type="datetimeFigureOut">
              <a:rPr lang="en-US"/>
              <a:pPr>
                <a:defRPr/>
              </a:pPr>
              <a:t>9/5/2023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B2208635-890F-744B-91FD-3E41B7CA0D63}" type="slidenum">
              <a:rPr lang="en-US"/>
              <a:pPr>
                <a:defRPr/>
              </a:pPr>
              <a:t>‹#›</a:t>
            </a:fld>
            <a:endParaRPr lang="en-US"/>
          </a:p>
        </p:txBody>
      </p:sp>
    </p:spTree>
    <p:extLst>
      <p:ext uri="{BB962C8B-B14F-4D97-AF65-F5344CB8AC3E}">
        <p14:creationId xmlns:p14="http://schemas.microsoft.com/office/powerpoint/2010/main" val="676227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EAF7A47A-15F4-7A44-B64B-5A854E0265E6}" type="datetimeFigureOut">
              <a:rPr lang="en-US"/>
              <a:pPr>
                <a:defRPr/>
              </a:pPr>
              <a:t>9/5/2023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E4D0764B-A43C-D64A-991C-0F16573B7613}" type="slidenum">
              <a:rPr lang="en-US"/>
              <a:pPr>
                <a:defRPr/>
              </a:pPr>
              <a:t>‹#›</a:t>
            </a:fld>
            <a:endParaRPr lang="en-US"/>
          </a:p>
        </p:txBody>
      </p:sp>
    </p:spTree>
    <p:extLst>
      <p:ext uri="{BB962C8B-B14F-4D97-AF65-F5344CB8AC3E}">
        <p14:creationId xmlns:p14="http://schemas.microsoft.com/office/powerpoint/2010/main" val="2322251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600" b="1" dirty="0" smtClean="0"/>
              <a:t>All Early help assessments are</a:t>
            </a:r>
            <a:r>
              <a:rPr lang="en-GB" sz="1600" b="1" baseline="0" dirty="0" smtClean="0"/>
              <a:t> uploaded to mosaic and an Early help step is created in the workflow.</a:t>
            </a:r>
          </a:p>
          <a:p>
            <a:pPr marL="171450" indent="-171450">
              <a:buFont typeface="Arial" panose="020B0604020202020204" pitchFamily="34" charset="0"/>
              <a:buChar char="•"/>
            </a:pPr>
            <a:r>
              <a:rPr lang="en-GB" sz="1600" b="1" baseline="0" dirty="0" smtClean="0"/>
              <a:t>EHC’s keep a registry of all children open to early help.  This is used for data and Ofsted reporting.</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1600" b="1" baseline="0" dirty="0" smtClean="0"/>
              <a:t>EHCs also p</a:t>
            </a:r>
            <a:r>
              <a:rPr lang="en-GB" sz="1600" b="1" dirty="0" smtClean="0"/>
              <a:t>rovide information regarding early help to MASH to support decision making</a:t>
            </a:r>
            <a:endParaRPr lang="en-US" sz="1600" b="1"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E4D0764B-A43C-D64A-991C-0F16573B7613}" type="slidenum">
              <a:rPr lang="en-US" smtClean="0"/>
              <a:pPr>
                <a:defRPr/>
              </a:pPr>
              <a:t>6</a:t>
            </a:fld>
            <a:endParaRPr lang="en-US"/>
          </a:p>
        </p:txBody>
      </p:sp>
    </p:spTree>
    <p:extLst>
      <p:ext uri="{BB962C8B-B14F-4D97-AF65-F5344CB8AC3E}">
        <p14:creationId xmlns:p14="http://schemas.microsoft.com/office/powerpoint/2010/main" val="983518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 Family First outcomes  </a:t>
            </a:r>
            <a:r>
              <a:rPr lang="en-GB" dirty="0" smtClean="0"/>
              <a:t>- refer to further slide on the</a:t>
            </a:r>
            <a:r>
              <a:rPr lang="en-GB" baseline="0" dirty="0" smtClean="0"/>
              <a:t> Troubled Families Agenda</a:t>
            </a:r>
          </a:p>
          <a:p>
            <a:r>
              <a:rPr lang="en-GB" sz="1400" b="1" baseline="0" dirty="0" smtClean="0"/>
              <a:t>For more information on early help visit Herefordshire council website </a:t>
            </a:r>
            <a:r>
              <a:rPr lang="en-GB" b="0" baseline="0" dirty="0" smtClean="0">
                <a:solidFill>
                  <a:srgbClr val="0070C0"/>
                </a:solidFill>
              </a:rPr>
              <a:t>https://www.herefordshire.gov.uk/support-schools-settings/behaviour-support/2?documentId=615&amp;categoryId=200227</a:t>
            </a:r>
          </a:p>
          <a:p>
            <a:r>
              <a:rPr lang="en-GB" b="1" baseline="0" dirty="0" smtClean="0"/>
              <a:t>Step down procedure  </a:t>
            </a:r>
            <a:r>
              <a:rPr lang="en-GB" b="0" baseline="0" dirty="0" smtClean="0"/>
              <a:t>- see separate PowerPoint or refer to website as above</a:t>
            </a:r>
          </a:p>
          <a:p>
            <a:endParaRPr lang="en-GB" b="1" dirty="0"/>
          </a:p>
        </p:txBody>
      </p:sp>
      <p:sp>
        <p:nvSpPr>
          <p:cNvPr id="4" name="Slide Number Placeholder 3"/>
          <p:cNvSpPr>
            <a:spLocks noGrp="1"/>
          </p:cNvSpPr>
          <p:nvPr>
            <p:ph type="sldNum" sz="quarter" idx="10"/>
          </p:nvPr>
        </p:nvSpPr>
        <p:spPr/>
        <p:txBody>
          <a:bodyPr/>
          <a:lstStyle/>
          <a:p>
            <a:pPr>
              <a:defRPr/>
            </a:pPr>
            <a:fld id="{E4D0764B-A43C-D64A-991C-0F16573B7613}" type="slidenum">
              <a:rPr lang="en-US" smtClean="0"/>
              <a:pPr>
                <a:defRPr/>
              </a:pPr>
              <a:t>7</a:t>
            </a:fld>
            <a:endParaRPr lang="en-US"/>
          </a:p>
        </p:txBody>
      </p:sp>
    </p:spTree>
    <p:extLst>
      <p:ext uri="{BB962C8B-B14F-4D97-AF65-F5344CB8AC3E}">
        <p14:creationId xmlns:p14="http://schemas.microsoft.com/office/powerpoint/2010/main" val="33949181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7339" y="317500"/>
            <a:ext cx="8561387" cy="573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612901" y="2144713"/>
            <a:ext cx="3781425" cy="18161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grpSp>
        <p:nvGrpSpPr>
          <p:cNvPr id="6" name="Group 8"/>
          <p:cNvGrpSpPr>
            <a:grpSpLocks/>
          </p:cNvGrpSpPr>
          <p:nvPr/>
        </p:nvGrpSpPr>
        <p:grpSpPr bwMode="auto">
          <a:xfrm>
            <a:off x="287338" y="1716090"/>
            <a:ext cx="5734050" cy="2695575"/>
            <a:chOff x="287338" y="1715620"/>
            <a:chExt cx="5734315" cy="2696583"/>
          </a:xfrm>
        </p:grpSpPr>
        <p:sp>
          <p:nvSpPr>
            <p:cNvPr id="7" name="Rectangle 6"/>
            <p:cNvSpPr/>
            <p:nvPr/>
          </p:nvSpPr>
          <p:spPr>
            <a:xfrm>
              <a:off x="287338" y="1715620"/>
              <a:ext cx="5734315" cy="36526"/>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8" name="Rectangle 7"/>
            <p:cNvSpPr/>
            <p:nvPr/>
          </p:nvSpPr>
          <p:spPr>
            <a:xfrm>
              <a:off x="3127506" y="4375676"/>
              <a:ext cx="2879858" cy="3493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9" name="Rectangle 8"/>
            <p:cNvSpPr/>
            <p:nvPr/>
          </p:nvSpPr>
          <p:spPr>
            <a:xfrm>
              <a:off x="5985138" y="1715620"/>
              <a:ext cx="36515"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grpSp>
      <p:sp>
        <p:nvSpPr>
          <p:cNvPr id="3" name="Subtitle 2"/>
          <p:cNvSpPr>
            <a:spLocks noGrp="1"/>
          </p:cNvSpPr>
          <p:nvPr>
            <p:ph type="subTitle" idx="1"/>
          </p:nvPr>
        </p:nvSpPr>
        <p:spPr>
          <a:xfrm>
            <a:off x="1667435" y="2232214"/>
            <a:ext cx="3633771" cy="1640541"/>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1377305237"/>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7990" y="1246094"/>
            <a:ext cx="3291029"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1246096"/>
            <a:ext cx="4960774" cy="4614957"/>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287991" y="2949388"/>
            <a:ext cx="3291029" cy="29196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Tree>
    <p:extLst>
      <p:ext uri="{BB962C8B-B14F-4D97-AF65-F5344CB8AC3E}">
        <p14:creationId xmlns:p14="http://schemas.microsoft.com/office/powerpoint/2010/main" val="4138295756"/>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956100"/>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228165"/>
            <a:ext cx="2304490" cy="4948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7991" y="1228165"/>
            <a:ext cx="6141385" cy="494879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2480924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7338" y="317500"/>
            <a:ext cx="8561387" cy="573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612900" y="2144713"/>
            <a:ext cx="3781425" cy="18161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8"/>
          <p:cNvGrpSpPr>
            <a:grpSpLocks/>
          </p:cNvGrpSpPr>
          <p:nvPr/>
        </p:nvGrpSpPr>
        <p:grpSpPr bwMode="auto">
          <a:xfrm>
            <a:off x="287338" y="1716088"/>
            <a:ext cx="5734050" cy="2695575"/>
            <a:chOff x="287338" y="1715620"/>
            <a:chExt cx="5734315" cy="2696583"/>
          </a:xfrm>
        </p:grpSpPr>
        <p:sp>
          <p:nvSpPr>
            <p:cNvPr id="7" name="Rectangle 6"/>
            <p:cNvSpPr/>
            <p:nvPr/>
          </p:nvSpPr>
          <p:spPr>
            <a:xfrm>
              <a:off x="287338" y="1715620"/>
              <a:ext cx="5734315" cy="36526"/>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3127506" y="4375676"/>
              <a:ext cx="2879858" cy="3493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5985138" y="1715620"/>
              <a:ext cx="36515"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 name="Subtitle 2"/>
          <p:cNvSpPr>
            <a:spLocks noGrp="1"/>
          </p:cNvSpPr>
          <p:nvPr>
            <p:ph type="subTitle" idx="1"/>
          </p:nvPr>
        </p:nvSpPr>
        <p:spPr>
          <a:xfrm>
            <a:off x="1667434" y="2232212"/>
            <a:ext cx="3633771" cy="164054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387503013"/>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Rectangle 2"/>
          <p:cNvSpPr/>
          <p:nvPr/>
        </p:nvSpPr>
        <p:spPr>
          <a:xfrm>
            <a:off x="1612900" y="2144713"/>
            <a:ext cx="3781425" cy="18161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 name="Group 7"/>
          <p:cNvGrpSpPr>
            <a:grpSpLocks/>
          </p:cNvGrpSpPr>
          <p:nvPr/>
        </p:nvGrpSpPr>
        <p:grpSpPr bwMode="auto">
          <a:xfrm>
            <a:off x="287338" y="1716088"/>
            <a:ext cx="5734050" cy="2695575"/>
            <a:chOff x="287338" y="1715620"/>
            <a:chExt cx="5734315" cy="2696583"/>
          </a:xfrm>
        </p:grpSpPr>
        <p:sp>
          <p:nvSpPr>
            <p:cNvPr id="5" name="Rectangle 4"/>
            <p:cNvSpPr/>
            <p:nvPr/>
          </p:nvSpPr>
          <p:spPr>
            <a:xfrm>
              <a:off x="287338" y="1715620"/>
              <a:ext cx="5734315" cy="36526"/>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3127506" y="4375676"/>
              <a:ext cx="2879858" cy="3493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5985138" y="1715620"/>
              <a:ext cx="36515"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Subtitle 2"/>
          <p:cNvSpPr>
            <a:spLocks noGrp="1"/>
          </p:cNvSpPr>
          <p:nvPr>
            <p:ph type="subTitle" idx="1"/>
          </p:nvPr>
        </p:nvSpPr>
        <p:spPr>
          <a:xfrm>
            <a:off x="1667434" y="2232212"/>
            <a:ext cx="3633771" cy="164054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3821671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ectangle 2"/>
          <p:cNvSpPr/>
          <p:nvPr/>
        </p:nvSpPr>
        <p:spPr>
          <a:xfrm>
            <a:off x="1612901" y="2144713"/>
            <a:ext cx="3781425" cy="18161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grpSp>
        <p:nvGrpSpPr>
          <p:cNvPr id="4" name="Group 7"/>
          <p:cNvGrpSpPr>
            <a:grpSpLocks/>
          </p:cNvGrpSpPr>
          <p:nvPr/>
        </p:nvGrpSpPr>
        <p:grpSpPr bwMode="auto">
          <a:xfrm>
            <a:off x="287338" y="1716090"/>
            <a:ext cx="5734050" cy="2695575"/>
            <a:chOff x="287338" y="1715620"/>
            <a:chExt cx="5734315" cy="2696583"/>
          </a:xfrm>
        </p:grpSpPr>
        <p:sp>
          <p:nvSpPr>
            <p:cNvPr id="5" name="Rectangle 4"/>
            <p:cNvSpPr/>
            <p:nvPr/>
          </p:nvSpPr>
          <p:spPr>
            <a:xfrm>
              <a:off x="287338" y="1715620"/>
              <a:ext cx="5734315" cy="36526"/>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 name="Rectangle 5"/>
            <p:cNvSpPr/>
            <p:nvPr/>
          </p:nvSpPr>
          <p:spPr>
            <a:xfrm>
              <a:off x="3127506" y="4375676"/>
              <a:ext cx="2879858" cy="3493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 name="Rectangle 6"/>
            <p:cNvSpPr/>
            <p:nvPr/>
          </p:nvSpPr>
          <p:spPr>
            <a:xfrm>
              <a:off x="5985138" y="1715620"/>
              <a:ext cx="36515"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grpSp>
      <p:sp>
        <p:nvSpPr>
          <p:cNvPr id="8" name="Subtitle 2"/>
          <p:cNvSpPr>
            <a:spLocks noGrp="1"/>
          </p:cNvSpPr>
          <p:nvPr>
            <p:ph type="subTitle" idx="1"/>
          </p:nvPr>
        </p:nvSpPr>
        <p:spPr>
          <a:xfrm>
            <a:off x="1667435" y="2232214"/>
            <a:ext cx="3633771" cy="1640541"/>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391113042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6986311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7990" y="1709741"/>
            <a:ext cx="8558496" cy="2852737"/>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287990" y="4589466"/>
            <a:ext cx="8558496"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7809737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87991" y="2687033"/>
            <a:ext cx="4226860" cy="348993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2687031"/>
            <a:ext cx="4219015" cy="348993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95929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7991" y="1179514"/>
            <a:ext cx="857040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87991" y="2505075"/>
            <a:ext cx="4210192"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287991" y="3328989"/>
            <a:ext cx="4210192" cy="281183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2505075"/>
            <a:ext cx="421901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1" y="3328989"/>
            <a:ext cx="4219015" cy="281183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3837712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0695611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515799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7991" y="1309687"/>
            <a:ext cx="3291029"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1839915"/>
            <a:ext cx="4960774" cy="430091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87991" y="2909889"/>
            <a:ext cx="3291029" cy="323093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Tree>
    <p:extLst>
      <p:ext uri="{BB962C8B-B14F-4D97-AF65-F5344CB8AC3E}">
        <p14:creationId xmlns:p14="http://schemas.microsoft.com/office/powerpoint/2010/main" val="311399769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000">
              <a:schemeClr val="accent4"/>
            </a:gs>
            <a:gs pos="13000">
              <a:schemeClr val="accent4">
                <a:lumMod val="40000"/>
                <a:lumOff val="60000"/>
              </a:schemeClr>
            </a:gs>
            <a:gs pos="61000">
              <a:schemeClr val="accent1">
                <a:alpha val="15000"/>
                <a:lumMod val="46000"/>
                <a:lumOff val="54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87339" y="1255715"/>
            <a:ext cx="8561387"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a:p>
        </p:txBody>
      </p:sp>
      <p:sp>
        <p:nvSpPr>
          <p:cNvPr id="1027" name="Text Placeholder 2"/>
          <p:cNvSpPr>
            <a:spLocks noGrp="1"/>
          </p:cNvSpPr>
          <p:nvPr>
            <p:ph type="body" idx="1"/>
          </p:nvPr>
        </p:nvSpPr>
        <p:spPr bwMode="auto">
          <a:xfrm>
            <a:off x="287339" y="2635252"/>
            <a:ext cx="8561387"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a:p>
        </p:txBody>
      </p:sp>
      <p:pic>
        <p:nvPicPr>
          <p:cNvPr id="1028" name="Picture 1"/>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226176" y="6283327"/>
            <a:ext cx="27114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0"/>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87339" y="6370640"/>
            <a:ext cx="1703387"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287339" y="6030913"/>
            <a:ext cx="8561387" cy="144462"/>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Tree>
    <p:extLst>
      <p:ext uri="{BB962C8B-B14F-4D97-AF65-F5344CB8AC3E}">
        <p14:creationId xmlns:p14="http://schemas.microsoft.com/office/powerpoint/2010/main" val="1977635731"/>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09" r:id="rId13"/>
    <p:sldLayoutId id="2147483710" r:id="rId14"/>
  </p:sldLayoutIdLst>
  <p:transition spd="med">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rtl="0" eaLnBrk="1" fontAlgn="base" hangingPunct="1">
        <a:lnSpc>
          <a:spcPct val="90000"/>
        </a:lnSpc>
        <a:spcBef>
          <a:spcPct val="0"/>
        </a:spcBef>
        <a:spcAft>
          <a:spcPct val="0"/>
        </a:spcAft>
        <a:defRPr sz="3300">
          <a:solidFill>
            <a:schemeClr val="tx1"/>
          </a:solidFill>
          <a:latin typeface="Arial" charset="0"/>
        </a:defRPr>
      </a:lvl2pPr>
      <a:lvl3pPr algn="l" rtl="0" eaLnBrk="1" fontAlgn="base" hangingPunct="1">
        <a:lnSpc>
          <a:spcPct val="90000"/>
        </a:lnSpc>
        <a:spcBef>
          <a:spcPct val="0"/>
        </a:spcBef>
        <a:spcAft>
          <a:spcPct val="0"/>
        </a:spcAft>
        <a:defRPr sz="3300">
          <a:solidFill>
            <a:schemeClr val="tx1"/>
          </a:solidFill>
          <a:latin typeface="Arial" charset="0"/>
        </a:defRPr>
      </a:lvl3pPr>
      <a:lvl4pPr algn="l" rtl="0" eaLnBrk="1" fontAlgn="base" hangingPunct="1">
        <a:lnSpc>
          <a:spcPct val="90000"/>
        </a:lnSpc>
        <a:spcBef>
          <a:spcPct val="0"/>
        </a:spcBef>
        <a:spcAft>
          <a:spcPct val="0"/>
        </a:spcAft>
        <a:defRPr sz="3300">
          <a:solidFill>
            <a:schemeClr val="tx1"/>
          </a:solidFill>
          <a:latin typeface="Arial" charset="0"/>
        </a:defRPr>
      </a:lvl4pPr>
      <a:lvl5pPr algn="l" rtl="0" eaLnBrk="1" fontAlgn="base" hangingPunct="1">
        <a:lnSpc>
          <a:spcPct val="90000"/>
        </a:lnSpc>
        <a:spcBef>
          <a:spcPct val="0"/>
        </a:spcBef>
        <a:spcAft>
          <a:spcPct val="0"/>
        </a:spcAft>
        <a:defRPr sz="3300">
          <a:solidFill>
            <a:schemeClr val="tx1"/>
          </a:solidFill>
          <a:latin typeface="Arial" charset="0"/>
        </a:defRPr>
      </a:lvl5pPr>
      <a:lvl6pPr marL="342900" algn="l" rtl="0" eaLnBrk="1" fontAlgn="base" hangingPunct="1">
        <a:lnSpc>
          <a:spcPct val="90000"/>
        </a:lnSpc>
        <a:spcBef>
          <a:spcPct val="0"/>
        </a:spcBef>
        <a:spcAft>
          <a:spcPct val="0"/>
        </a:spcAft>
        <a:defRPr sz="3300">
          <a:solidFill>
            <a:schemeClr val="tx1"/>
          </a:solidFill>
          <a:latin typeface="Arial" charset="0"/>
        </a:defRPr>
      </a:lvl6pPr>
      <a:lvl7pPr marL="685800" algn="l" rtl="0" eaLnBrk="1" fontAlgn="base" hangingPunct="1">
        <a:lnSpc>
          <a:spcPct val="90000"/>
        </a:lnSpc>
        <a:spcBef>
          <a:spcPct val="0"/>
        </a:spcBef>
        <a:spcAft>
          <a:spcPct val="0"/>
        </a:spcAft>
        <a:defRPr sz="3300">
          <a:solidFill>
            <a:schemeClr val="tx1"/>
          </a:solidFill>
          <a:latin typeface="Arial" charset="0"/>
        </a:defRPr>
      </a:lvl7pPr>
      <a:lvl8pPr marL="1028700" algn="l" rtl="0" eaLnBrk="1" fontAlgn="base" hangingPunct="1">
        <a:lnSpc>
          <a:spcPct val="90000"/>
        </a:lnSpc>
        <a:spcBef>
          <a:spcPct val="0"/>
        </a:spcBef>
        <a:spcAft>
          <a:spcPct val="0"/>
        </a:spcAft>
        <a:defRPr sz="3300">
          <a:solidFill>
            <a:schemeClr val="tx1"/>
          </a:solidFill>
          <a:latin typeface="Arial" charset="0"/>
        </a:defRPr>
      </a:lvl8pPr>
      <a:lvl9pPr marL="1371600" algn="l" rtl="0" eaLnBrk="1" fontAlgn="base" hangingPunct="1">
        <a:lnSpc>
          <a:spcPct val="90000"/>
        </a:lnSpc>
        <a:spcBef>
          <a:spcPct val="0"/>
        </a:spcBef>
        <a:spcAft>
          <a:spcPct val="0"/>
        </a:spcAft>
        <a:defRPr sz="3300">
          <a:solidFill>
            <a:schemeClr val="tx1"/>
          </a:solidFill>
          <a:latin typeface="Arial" charset="0"/>
        </a:defRPr>
      </a:lvl9pPr>
    </p:titleStyle>
    <p:bodyStyle>
      <a:lvl1pPr marL="171450" indent="-171450" algn="l" rtl="0" eaLnBrk="1" fontAlgn="base" hangingPunct="1">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5" Type="http://schemas.openxmlformats.org/officeDocument/2006/relationships/hyperlink" Target="https://en-gb.facebook.com/HfdsChildrensCentres/" TargetMode="Externa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mailto:First.Steps@Hereford.gov.uk"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herefordshiresafeguardingboards.org.uk/hscb" TargetMode="External"/><Relationship Id="rId2" Type="http://schemas.openxmlformats.org/officeDocument/2006/relationships/hyperlink" Target="https://www.herefordshire.gov.uk/family-support/parent/6" TargetMode="External"/><Relationship Id="rId1" Type="http://schemas.openxmlformats.org/officeDocument/2006/relationships/slideLayout" Target="../slideLayouts/slideLayout3.xml"/><Relationship Id="rId6" Type="http://schemas.openxmlformats.org/officeDocument/2006/relationships/hyperlink" Target="https://www.herefordshire.gov.uk/downloads/file/5600/herefordshire-directory-of-early-help-services" TargetMode="External"/><Relationship Id="rId5" Type="http://schemas.openxmlformats.org/officeDocument/2006/relationships/hyperlink" Target="mailto:earlyhelpcontacts@herefordshire.gov.uk" TargetMode="External"/><Relationship Id="rId4" Type="http://schemas.openxmlformats.org/officeDocument/2006/relationships/hyperlink" Target="https://www.talkcommunitydirectory.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ubtitle 2"/>
          <p:cNvSpPr>
            <a:spLocks noGrp="1"/>
          </p:cNvSpPr>
          <p:nvPr>
            <p:ph type="subTitle" idx="4294967295"/>
          </p:nvPr>
        </p:nvSpPr>
        <p:spPr>
          <a:xfrm>
            <a:off x="1774210" y="928048"/>
            <a:ext cx="5554638" cy="2320119"/>
          </a:xfrm>
        </p:spPr>
        <p:style>
          <a:lnRef idx="3">
            <a:schemeClr val="lt1"/>
          </a:lnRef>
          <a:fillRef idx="1">
            <a:schemeClr val="accent4"/>
          </a:fillRef>
          <a:effectRef idx="1">
            <a:schemeClr val="accent4"/>
          </a:effectRef>
          <a:fontRef idx="minor">
            <a:schemeClr val="lt1"/>
          </a:fontRef>
        </p:style>
        <p:txBody>
          <a:bodyPr/>
          <a:lstStyle/>
          <a:p>
            <a:pPr marL="0" indent="0" algn="ctr">
              <a:buNone/>
            </a:pPr>
            <a:r>
              <a:rPr lang="en-US" altLang="en-US" sz="4000" dirty="0" smtClean="0">
                <a:latin typeface="Lato" charset="0"/>
                <a:ea typeface="Lato" charset="0"/>
                <a:cs typeface="Lato" charset="0"/>
              </a:rPr>
              <a:t>Early Help Service </a:t>
            </a:r>
            <a:endParaRPr lang="en-US" altLang="en-US" sz="4000" dirty="0" smtClean="0">
              <a:latin typeface="Lato" charset="0"/>
              <a:ea typeface="Lato" charset="0"/>
              <a:cs typeface="Lato" charset="0"/>
            </a:endParaRPr>
          </a:p>
          <a:p>
            <a:pPr marL="0" indent="0" algn="ctr">
              <a:buNone/>
            </a:pPr>
            <a:r>
              <a:rPr lang="en-US" altLang="en-US" sz="4000" dirty="0" smtClean="0">
                <a:latin typeface="Lato" charset="0"/>
                <a:ea typeface="Lato" charset="0"/>
                <a:cs typeface="Lato" charset="0"/>
              </a:rPr>
              <a:t>Herefordshire</a:t>
            </a:r>
          </a:p>
          <a:p>
            <a:pPr marL="0" indent="0" algn="ctr">
              <a:buNone/>
            </a:pPr>
            <a:r>
              <a:rPr lang="en-US" altLang="en-US" sz="4000" dirty="0" smtClean="0">
                <a:latin typeface="Lato" charset="0"/>
                <a:ea typeface="Lato" charset="0"/>
                <a:cs typeface="Lato" charset="0"/>
              </a:rPr>
              <a:t>(Early Help)</a:t>
            </a:r>
            <a:endParaRPr lang="en-US" altLang="en-US" sz="4000" dirty="0">
              <a:latin typeface="Lato" charset="0"/>
              <a:ea typeface="Lato" charset="0"/>
              <a:cs typeface="Lato" charset="0"/>
            </a:endParaRPr>
          </a:p>
        </p:txBody>
      </p:sp>
      <p:pic>
        <p:nvPicPr>
          <p:cNvPr id="1026" name="Picture 2" descr="5 Ways to Improve Family Relationshi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5653" y="3355666"/>
            <a:ext cx="4093523" cy="269587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695217"/>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2002" y="687456"/>
            <a:ext cx="6421040" cy="694017"/>
          </a:xfrm>
          <a:ln w="19050">
            <a:noFill/>
          </a:ln>
        </p:spPr>
        <p:txBody>
          <a:bodyPr/>
          <a:lstStyle/>
          <a:p>
            <a:pPr algn="ctr"/>
            <a:r>
              <a:rPr lang="en-GB" sz="3000" dirty="0"/>
              <a:t/>
            </a:r>
            <a:br>
              <a:rPr lang="en-GB" sz="3000" dirty="0"/>
            </a:br>
            <a:r>
              <a:rPr lang="en-GB" sz="3000" dirty="0"/>
              <a:t>Young Carers Support Service</a:t>
            </a:r>
            <a:r>
              <a:rPr lang="en-GB" dirty="0"/>
              <a:t/>
            </a:r>
            <a:br>
              <a:rPr lang="en-GB" dirty="0"/>
            </a:br>
            <a:endParaRPr lang="en-GB" dirty="0"/>
          </a:p>
        </p:txBody>
      </p:sp>
      <p:sp>
        <p:nvSpPr>
          <p:cNvPr id="3" name="Content Placeholder 2"/>
          <p:cNvSpPr>
            <a:spLocks noGrp="1"/>
          </p:cNvSpPr>
          <p:nvPr>
            <p:ph idx="1"/>
          </p:nvPr>
        </p:nvSpPr>
        <p:spPr>
          <a:xfrm>
            <a:off x="768927" y="1846986"/>
            <a:ext cx="7772400" cy="3561909"/>
          </a:xfrm>
          <a:ln>
            <a:noFill/>
          </a:ln>
        </p:spPr>
        <p:txBody>
          <a:bodyPr/>
          <a:lstStyle/>
          <a:p>
            <a:r>
              <a:rPr lang="en-GB" sz="1950" dirty="0"/>
              <a:t>A Young carer is a child or young person aged 5 -18 who helps look after someone in their family who has a disability, illness or mental health, alcohol or drug problem. </a:t>
            </a:r>
          </a:p>
          <a:p>
            <a:r>
              <a:rPr lang="en-GB" sz="1950" dirty="0" smtClean="0"/>
              <a:t>The team are all skilled in and </a:t>
            </a:r>
            <a:r>
              <a:rPr lang="en-GB" sz="1950" dirty="0"/>
              <a:t>dedicated to completing statutory assessments  for Young Carers and their families.</a:t>
            </a:r>
          </a:p>
          <a:p>
            <a:r>
              <a:rPr lang="en-GB" sz="1950" dirty="0"/>
              <a:t>Young carers </a:t>
            </a:r>
            <a:r>
              <a:rPr lang="en-GB" sz="1950" dirty="0" smtClean="0"/>
              <a:t>can self refer, or be referred by any professional with verbal consent from the family. </a:t>
            </a:r>
            <a:endParaRPr lang="en-GB" sz="1950" dirty="0"/>
          </a:p>
          <a:p>
            <a:r>
              <a:rPr lang="en-GB" sz="1950" dirty="0"/>
              <a:t>Our Young Carer FSW’s then assesses the families needs, delivering a tailored package of support. </a:t>
            </a:r>
          </a:p>
          <a:p>
            <a:endParaRPr lang="en-GB" dirty="0"/>
          </a:p>
          <a:p>
            <a:endParaRPr lang="en-GB" dirty="0"/>
          </a:p>
        </p:txBody>
      </p:sp>
    </p:spTree>
    <p:extLst>
      <p:ext uri="{BB962C8B-B14F-4D97-AF65-F5344CB8AC3E}">
        <p14:creationId xmlns:p14="http://schemas.microsoft.com/office/powerpoint/2010/main" val="1586298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9" y="470624"/>
            <a:ext cx="8561387" cy="1431925"/>
          </a:xfrm>
        </p:spPr>
        <p:txBody>
          <a:bodyPr/>
          <a:lstStyle/>
          <a:p>
            <a:pPr algn="ctr"/>
            <a:r>
              <a:rPr lang="en-GB" b="1" dirty="0" smtClean="0"/>
              <a:t>Domestic Abuse Partnership Officer</a:t>
            </a:r>
            <a:endParaRPr lang="en-GB" b="1" dirty="0"/>
          </a:p>
        </p:txBody>
      </p:sp>
      <p:sp>
        <p:nvSpPr>
          <p:cNvPr id="3" name="Content Placeholder 2"/>
          <p:cNvSpPr>
            <a:spLocks noGrp="1"/>
          </p:cNvSpPr>
          <p:nvPr>
            <p:ph idx="1"/>
          </p:nvPr>
        </p:nvSpPr>
        <p:spPr>
          <a:xfrm>
            <a:off x="287339" y="1902549"/>
            <a:ext cx="8561387" cy="3713160"/>
          </a:xfrm>
        </p:spPr>
        <p:txBody>
          <a:bodyPr/>
          <a:lstStyle/>
          <a:p>
            <a:r>
              <a:rPr lang="en-GB" sz="2400" dirty="0" smtClean="0"/>
              <a:t>We are fortunate to have Domestic Abuse Partnership Officer </a:t>
            </a:r>
            <a:r>
              <a:rPr lang="en-GB" sz="2400" dirty="0" smtClean="0"/>
              <a:t>(from WMWA) within </a:t>
            </a:r>
            <a:r>
              <a:rPr lang="en-GB" sz="2400" dirty="0" smtClean="0"/>
              <a:t>the Early Help team, 3 days a week</a:t>
            </a:r>
            <a:r>
              <a:rPr lang="en-GB" dirty="0" smtClean="0"/>
              <a:t>.</a:t>
            </a:r>
          </a:p>
          <a:p>
            <a:r>
              <a:rPr lang="en-GB" sz="2400" dirty="0" smtClean="0"/>
              <a:t>The </a:t>
            </a:r>
            <a:r>
              <a:rPr lang="en-GB" sz="2400" dirty="0"/>
              <a:t>role </a:t>
            </a:r>
            <a:r>
              <a:rPr lang="en-GB" sz="2400" dirty="0" smtClean="0"/>
              <a:t>provides </a:t>
            </a:r>
            <a:r>
              <a:rPr lang="en-GB" sz="2400" dirty="0"/>
              <a:t>specialist knowledge and understanding of domestic abuse to the team and families affected. </a:t>
            </a:r>
            <a:endParaRPr lang="en-GB" sz="2400" dirty="0" smtClean="0"/>
          </a:p>
          <a:p>
            <a:r>
              <a:rPr lang="en-GB" sz="2400" dirty="0" smtClean="0"/>
              <a:t>Assesses </a:t>
            </a:r>
            <a:r>
              <a:rPr lang="en-GB" sz="2400" dirty="0"/>
              <a:t>needs and risk for each individual/family allocated, with recognition of those issues which may require additional specialist service input. </a:t>
            </a:r>
            <a:endParaRPr lang="en-GB" sz="2400" dirty="0" smtClean="0"/>
          </a:p>
          <a:p>
            <a:r>
              <a:rPr lang="en-GB" sz="2400" dirty="0" smtClean="0"/>
              <a:t>Ensures </a:t>
            </a:r>
            <a:r>
              <a:rPr lang="en-GB" sz="2400" dirty="0"/>
              <a:t>that pathways for support in addressing issues relating to domestic abuse are seamless and accessible.  </a:t>
            </a:r>
            <a:endParaRPr lang="en-GB" sz="2400" dirty="0" smtClean="0"/>
          </a:p>
        </p:txBody>
      </p:sp>
    </p:spTree>
    <p:extLst>
      <p:ext uri="{BB962C8B-B14F-4D97-AF65-F5344CB8AC3E}">
        <p14:creationId xmlns:p14="http://schemas.microsoft.com/office/powerpoint/2010/main" val="1617002444"/>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994" y="452151"/>
            <a:ext cx="8561387" cy="1431925"/>
          </a:xfrm>
        </p:spPr>
        <p:txBody>
          <a:bodyPr/>
          <a:lstStyle/>
          <a:p>
            <a:pPr algn="ctr"/>
            <a:r>
              <a:rPr lang="en-GB" b="1" dirty="0"/>
              <a:t>Domestic Abuse Partnership Officer</a:t>
            </a:r>
            <a:endParaRPr lang="en-GB" dirty="0"/>
          </a:p>
        </p:txBody>
      </p:sp>
      <p:sp>
        <p:nvSpPr>
          <p:cNvPr id="3" name="Content Placeholder 2"/>
          <p:cNvSpPr>
            <a:spLocks noGrp="1"/>
          </p:cNvSpPr>
          <p:nvPr>
            <p:ph idx="1"/>
          </p:nvPr>
        </p:nvSpPr>
        <p:spPr>
          <a:xfrm>
            <a:off x="287339" y="1960997"/>
            <a:ext cx="8561387" cy="3541713"/>
          </a:xfrm>
        </p:spPr>
        <p:txBody>
          <a:bodyPr/>
          <a:lstStyle/>
          <a:p>
            <a:r>
              <a:rPr lang="en-GB" sz="2400" dirty="0"/>
              <a:t>Provides intensive one-to-one face to face and remote (e.g. telephone and video call) advocacy and support to those experiencing domestic abuse living in their own homes or in other arrangements in the community. </a:t>
            </a:r>
          </a:p>
          <a:p>
            <a:r>
              <a:rPr lang="en-GB" sz="2400" dirty="0"/>
              <a:t>Complete structured support and safety planning programme with each individual /family to deliver agreed outcomes. </a:t>
            </a:r>
          </a:p>
          <a:p>
            <a:r>
              <a:rPr lang="en-GB" sz="2400" dirty="0"/>
              <a:t>Work effectively in partnership with other agencies both within the Early Help team and beyond, to ensure a cohesive package of co-ordinated support for the individual/family.</a:t>
            </a:r>
          </a:p>
          <a:p>
            <a:endParaRPr lang="en-GB" dirty="0"/>
          </a:p>
        </p:txBody>
      </p:sp>
    </p:spTree>
    <p:extLst>
      <p:ext uri="{BB962C8B-B14F-4D97-AF65-F5344CB8AC3E}">
        <p14:creationId xmlns:p14="http://schemas.microsoft.com/office/powerpoint/2010/main" val="3221267261"/>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984" y="318829"/>
            <a:ext cx="8561387" cy="834763"/>
          </a:xfrm>
        </p:spPr>
        <p:txBody>
          <a:bodyPr/>
          <a:lstStyle/>
          <a:p>
            <a:pPr algn="ctr"/>
            <a:r>
              <a:rPr lang="en-GB" sz="3200" b="1" dirty="0" smtClean="0"/>
              <a:t>Early Help Family Support Case Study  </a:t>
            </a:r>
            <a:endParaRPr lang="en-GB" sz="3200" b="1" dirty="0"/>
          </a:p>
        </p:txBody>
      </p:sp>
      <p:graphicFrame>
        <p:nvGraphicFramePr>
          <p:cNvPr id="5" name="Table 4"/>
          <p:cNvGraphicFramePr>
            <a:graphicFrameLocks noGrp="1"/>
          </p:cNvGraphicFramePr>
          <p:nvPr>
            <p:extLst>
              <p:ext uri="{D42A27DB-BD31-4B8C-83A1-F6EECF244321}">
                <p14:modId xmlns:p14="http://schemas.microsoft.com/office/powerpoint/2010/main" val="383257745"/>
              </p:ext>
            </p:extLst>
          </p:nvPr>
        </p:nvGraphicFramePr>
        <p:xfrm>
          <a:off x="613910" y="1460648"/>
          <a:ext cx="8033660" cy="4533839"/>
        </p:xfrm>
        <a:graphic>
          <a:graphicData uri="http://schemas.openxmlformats.org/drawingml/2006/table">
            <a:tbl>
              <a:tblPr firstRow="1" bandRow="1">
                <a:tableStyleId>{5C22544A-7EE6-4342-B048-85BDC9FD1C3A}</a:tableStyleId>
              </a:tblPr>
              <a:tblGrid>
                <a:gridCol w="2008415">
                  <a:extLst>
                    <a:ext uri="{9D8B030D-6E8A-4147-A177-3AD203B41FA5}">
                      <a16:colId xmlns:a16="http://schemas.microsoft.com/office/drawing/2014/main" val="3153071234"/>
                    </a:ext>
                  </a:extLst>
                </a:gridCol>
                <a:gridCol w="2008415">
                  <a:extLst>
                    <a:ext uri="{9D8B030D-6E8A-4147-A177-3AD203B41FA5}">
                      <a16:colId xmlns:a16="http://schemas.microsoft.com/office/drawing/2014/main" val="61766255"/>
                    </a:ext>
                  </a:extLst>
                </a:gridCol>
                <a:gridCol w="2008415">
                  <a:extLst>
                    <a:ext uri="{9D8B030D-6E8A-4147-A177-3AD203B41FA5}">
                      <a16:colId xmlns:a16="http://schemas.microsoft.com/office/drawing/2014/main" val="2040366251"/>
                    </a:ext>
                  </a:extLst>
                </a:gridCol>
                <a:gridCol w="2008415">
                  <a:extLst>
                    <a:ext uri="{9D8B030D-6E8A-4147-A177-3AD203B41FA5}">
                      <a16:colId xmlns:a16="http://schemas.microsoft.com/office/drawing/2014/main" val="2332752817"/>
                    </a:ext>
                  </a:extLst>
                </a:gridCol>
              </a:tblGrid>
              <a:tr h="472379">
                <a:tc>
                  <a:txBody>
                    <a:bodyPr/>
                    <a:lstStyle/>
                    <a:p>
                      <a:r>
                        <a:rPr lang="en-GB" sz="1100" dirty="0" smtClean="0"/>
                        <a:t>What problems did family have?</a:t>
                      </a:r>
                      <a:r>
                        <a:rPr lang="en-GB" sz="1100" baseline="0" dirty="0" smtClean="0"/>
                        <a:t> </a:t>
                      </a:r>
                      <a:endParaRPr lang="en-GB" sz="1100" dirty="0"/>
                    </a:p>
                  </a:txBody>
                  <a:tcPr marL="68580" marR="68580" marT="34290" marB="34290"/>
                </a:tc>
                <a:tc>
                  <a:txBody>
                    <a:bodyPr/>
                    <a:lstStyle/>
                    <a:p>
                      <a:r>
                        <a:rPr lang="en-GB" sz="1100" dirty="0" smtClean="0"/>
                        <a:t>What work took place? </a:t>
                      </a:r>
                      <a:endParaRPr lang="en-GB" sz="1100" dirty="0"/>
                    </a:p>
                  </a:txBody>
                  <a:tcPr marL="68580" marR="68580" marT="34290" marB="34290"/>
                </a:tc>
                <a:tc>
                  <a:txBody>
                    <a:bodyPr/>
                    <a:lstStyle/>
                    <a:p>
                      <a:r>
                        <a:rPr lang="en-GB" sz="1100" dirty="0" smtClean="0"/>
                        <a:t>EHFSW supported Mum by:</a:t>
                      </a:r>
                      <a:endParaRPr lang="en-GB" sz="1100" dirty="0"/>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smtClean="0"/>
                        <a:t>EHFSW supported A by:</a:t>
                      </a:r>
                    </a:p>
                    <a:p>
                      <a:endParaRPr lang="en-GB" sz="1100" dirty="0"/>
                    </a:p>
                  </a:txBody>
                  <a:tcPr marL="68580" marR="68580" marT="34290" marB="34290"/>
                </a:tc>
                <a:extLst>
                  <a:ext uri="{0D108BD9-81ED-4DB2-BD59-A6C34878D82A}">
                    <a16:rowId xmlns:a16="http://schemas.microsoft.com/office/drawing/2014/main" val="757651880"/>
                  </a:ext>
                </a:extLst>
              </a:tr>
              <a:tr h="4032344">
                <a:tc>
                  <a:txBody>
                    <a:bodyPr/>
                    <a:lstStyle/>
                    <a:p>
                      <a:pPr lvl="0"/>
                      <a:r>
                        <a:rPr lang="en-GB" sz="900" kern="1200" dirty="0" smtClean="0">
                          <a:solidFill>
                            <a:srgbClr val="59595E"/>
                          </a:solidFill>
                          <a:effectLst/>
                          <a:latin typeface="+mn-lt"/>
                          <a:ea typeface="+mn-ea"/>
                          <a:cs typeface="+mn-cs"/>
                        </a:rPr>
                        <a:t>A’s school attendance was low 89%. A was not making good progress at school.</a:t>
                      </a:r>
                    </a:p>
                    <a:p>
                      <a:pPr lvl="0"/>
                      <a:r>
                        <a:rPr lang="en-GB" sz="900" kern="1200" dirty="0" smtClean="0">
                          <a:solidFill>
                            <a:srgbClr val="59595E"/>
                          </a:solidFill>
                          <a:effectLst/>
                          <a:latin typeface="+mn-lt"/>
                          <a:ea typeface="+mn-ea"/>
                          <a:cs typeface="+mn-cs"/>
                        </a:rPr>
                        <a:t> </a:t>
                      </a:r>
                    </a:p>
                    <a:p>
                      <a:pPr lvl="0"/>
                      <a:endParaRPr lang="en-GB" sz="900" kern="1200" dirty="0" smtClean="0">
                        <a:solidFill>
                          <a:srgbClr val="59595E"/>
                        </a:solidFill>
                        <a:effectLst/>
                        <a:latin typeface="+mn-lt"/>
                        <a:ea typeface="+mn-ea"/>
                        <a:cs typeface="+mn-cs"/>
                      </a:endParaRPr>
                    </a:p>
                    <a:p>
                      <a:pPr lvl="0"/>
                      <a:endParaRPr lang="en-GB" sz="900" kern="1200" dirty="0" smtClean="0">
                        <a:solidFill>
                          <a:srgbClr val="59595E"/>
                        </a:solidFill>
                        <a:effectLst/>
                        <a:latin typeface="+mn-lt"/>
                        <a:ea typeface="+mn-ea"/>
                        <a:cs typeface="+mn-cs"/>
                      </a:endParaRPr>
                    </a:p>
                    <a:p>
                      <a:pPr lvl="0"/>
                      <a:endParaRPr lang="en-GB" sz="900" kern="1200" dirty="0" smtClean="0">
                        <a:solidFill>
                          <a:srgbClr val="59595E"/>
                        </a:solidFill>
                        <a:effectLst/>
                        <a:latin typeface="+mn-lt"/>
                        <a:ea typeface="+mn-ea"/>
                        <a:cs typeface="+mn-cs"/>
                      </a:endParaRPr>
                    </a:p>
                    <a:p>
                      <a:pPr lvl="0"/>
                      <a:r>
                        <a:rPr lang="en-GB" sz="900" kern="1200" dirty="0" smtClean="0">
                          <a:solidFill>
                            <a:srgbClr val="59595E"/>
                          </a:solidFill>
                          <a:effectLst/>
                          <a:latin typeface="+mn-lt"/>
                          <a:ea typeface="+mn-ea"/>
                          <a:cs typeface="+mn-cs"/>
                        </a:rPr>
                        <a:t>M struggled to use behaviour strategies with A, she didn’t know what to do and his behaviour was becoming more angry and violent towards M. </a:t>
                      </a:r>
                    </a:p>
                    <a:p>
                      <a:pPr lvl="0"/>
                      <a:endParaRPr lang="en-GB" sz="900" kern="1200" dirty="0" smtClean="0">
                        <a:solidFill>
                          <a:srgbClr val="59595E"/>
                        </a:solidFill>
                        <a:effectLst/>
                        <a:latin typeface="+mn-lt"/>
                        <a:ea typeface="+mn-ea"/>
                        <a:cs typeface="+mn-cs"/>
                      </a:endParaRPr>
                    </a:p>
                    <a:p>
                      <a:pPr lvl="0"/>
                      <a:r>
                        <a:rPr lang="en-GB" sz="900" kern="1200" dirty="0" smtClean="0">
                          <a:solidFill>
                            <a:srgbClr val="59595E"/>
                          </a:solidFill>
                          <a:effectLst/>
                          <a:latin typeface="+mn-lt"/>
                          <a:ea typeface="+mn-ea"/>
                          <a:cs typeface="+mn-cs"/>
                        </a:rPr>
                        <a:t>A would like to have more things to do to keep him busy after school. </a:t>
                      </a:r>
                    </a:p>
                    <a:p>
                      <a:pPr lvl="0"/>
                      <a:endParaRPr lang="en-GB" sz="900" kern="1200" dirty="0" smtClean="0">
                        <a:solidFill>
                          <a:srgbClr val="59595E"/>
                        </a:solidFill>
                        <a:effectLst/>
                        <a:latin typeface="+mn-lt"/>
                        <a:ea typeface="+mn-ea"/>
                        <a:cs typeface="+mn-cs"/>
                      </a:endParaRPr>
                    </a:p>
                    <a:p>
                      <a:pPr lvl="0"/>
                      <a:r>
                        <a:rPr lang="en-GB" sz="900" kern="1200" dirty="0" smtClean="0">
                          <a:solidFill>
                            <a:srgbClr val="59595E"/>
                          </a:solidFill>
                          <a:effectLst/>
                          <a:latin typeface="+mn-lt"/>
                          <a:ea typeface="+mn-ea"/>
                          <a:cs typeface="+mn-cs"/>
                        </a:rPr>
                        <a:t>There was domestic abuse in M’s relationship with A’s father, they are separated now but A saw his dad being violent and emotionally abusive towards his mum. </a:t>
                      </a:r>
                    </a:p>
                    <a:p>
                      <a:endParaRPr lang="en-GB" sz="900" dirty="0"/>
                    </a:p>
                  </a:txBody>
                  <a:tcPr marL="68580" marR="68580" marT="34290" marB="34290"/>
                </a:tc>
                <a:tc>
                  <a:txBody>
                    <a:bodyPr/>
                    <a:lstStyle/>
                    <a:p>
                      <a:pPr lvl="0"/>
                      <a:r>
                        <a:rPr lang="en-GB" sz="900" kern="1200" dirty="0" smtClean="0">
                          <a:solidFill>
                            <a:srgbClr val="59595E"/>
                          </a:solidFill>
                          <a:effectLst/>
                          <a:latin typeface="+mn-lt"/>
                          <a:ea typeface="+mn-ea"/>
                          <a:cs typeface="+mn-cs"/>
                        </a:rPr>
                        <a:t>School contacted EH Hub to say they were worried about A as M had spoken to them to say she was struggling with his behaviour at home and him refusing to attend school. </a:t>
                      </a:r>
                    </a:p>
                    <a:p>
                      <a:r>
                        <a:rPr lang="en-GB" sz="900" kern="1200" dirty="0" smtClean="0">
                          <a:solidFill>
                            <a:srgbClr val="59595E"/>
                          </a:solidFill>
                          <a:effectLst/>
                          <a:latin typeface="+mn-lt"/>
                          <a:ea typeface="+mn-ea"/>
                          <a:cs typeface="+mn-cs"/>
                        </a:rPr>
                        <a:t> </a:t>
                      </a:r>
                    </a:p>
                    <a:p>
                      <a:pPr lvl="0"/>
                      <a:r>
                        <a:rPr lang="en-GB" sz="900" kern="1200" dirty="0" smtClean="0">
                          <a:solidFill>
                            <a:srgbClr val="59595E"/>
                          </a:solidFill>
                          <a:effectLst/>
                          <a:latin typeface="+mn-lt"/>
                          <a:ea typeface="+mn-ea"/>
                          <a:cs typeface="+mn-cs"/>
                        </a:rPr>
                        <a:t>EH Hub worker spoke to M and A and asked the school to complete an EHA. School wrote the EHA with M.</a:t>
                      </a:r>
                    </a:p>
                    <a:p>
                      <a:r>
                        <a:rPr lang="en-GB" sz="900" kern="1200" dirty="0" smtClean="0">
                          <a:solidFill>
                            <a:srgbClr val="59595E"/>
                          </a:solidFill>
                          <a:effectLst/>
                          <a:latin typeface="+mn-lt"/>
                          <a:ea typeface="+mn-ea"/>
                          <a:cs typeface="+mn-cs"/>
                        </a:rPr>
                        <a:t> </a:t>
                      </a:r>
                    </a:p>
                    <a:p>
                      <a:r>
                        <a:rPr lang="en-GB" sz="900" kern="1200" dirty="0" smtClean="0">
                          <a:solidFill>
                            <a:srgbClr val="59595E"/>
                          </a:solidFill>
                          <a:effectLst/>
                          <a:latin typeface="+mn-lt"/>
                          <a:ea typeface="+mn-ea"/>
                          <a:cs typeface="+mn-cs"/>
                        </a:rPr>
                        <a:t>An Early Help FSW was allocated to work with the family. They completed</a:t>
                      </a:r>
                      <a:r>
                        <a:rPr lang="en-GB" sz="900" kern="1200" baseline="0" dirty="0" smtClean="0">
                          <a:solidFill>
                            <a:srgbClr val="59595E"/>
                          </a:solidFill>
                          <a:effectLst/>
                          <a:latin typeface="+mn-lt"/>
                          <a:ea typeface="+mn-ea"/>
                          <a:cs typeface="+mn-cs"/>
                        </a:rPr>
                        <a:t> the following work:</a:t>
                      </a:r>
                      <a:endParaRPr lang="en-GB" sz="900" kern="1200" dirty="0" smtClean="0">
                        <a:solidFill>
                          <a:srgbClr val="59595E"/>
                        </a:solidFill>
                        <a:effectLst/>
                        <a:latin typeface="+mn-lt"/>
                        <a:ea typeface="+mn-ea"/>
                        <a:cs typeface="+mn-cs"/>
                      </a:endParaRPr>
                    </a:p>
                    <a:p>
                      <a:r>
                        <a:rPr lang="en-GB" sz="900" b="1" kern="1200" dirty="0" smtClean="0">
                          <a:solidFill>
                            <a:srgbClr val="59595E"/>
                          </a:solidFill>
                          <a:effectLst/>
                          <a:latin typeface="+mn-lt"/>
                          <a:ea typeface="+mn-ea"/>
                          <a:cs typeface="+mn-cs"/>
                        </a:rPr>
                        <a:t> </a:t>
                      </a:r>
                      <a:endParaRPr lang="en-GB" sz="900" kern="1200" dirty="0" smtClean="0">
                        <a:solidFill>
                          <a:srgbClr val="59595E"/>
                        </a:solidFill>
                        <a:effectLst/>
                        <a:latin typeface="+mn-lt"/>
                        <a:ea typeface="+mn-ea"/>
                        <a:cs typeface="+mn-cs"/>
                      </a:endParaRPr>
                    </a:p>
                    <a:p>
                      <a:pPr lvl="0"/>
                      <a:r>
                        <a:rPr lang="en-GB" sz="900" kern="1200" dirty="0" smtClean="0">
                          <a:solidFill>
                            <a:srgbClr val="59595E"/>
                          </a:solidFill>
                          <a:effectLst/>
                          <a:latin typeface="+mn-lt"/>
                          <a:ea typeface="+mn-ea"/>
                          <a:cs typeface="+mn-cs"/>
                        </a:rPr>
                        <a:t>FSW wrote an ‘action plan’ with M and A listing all the issues that they wanted to work on and how the FSW and other professionals can help</a:t>
                      </a:r>
                      <a:r>
                        <a:rPr lang="en-GB" sz="900" b="1" kern="1200" dirty="0" smtClean="0">
                          <a:solidFill>
                            <a:srgbClr val="59595E"/>
                          </a:solidFill>
                          <a:effectLst/>
                          <a:latin typeface="+mn-lt"/>
                          <a:ea typeface="+mn-ea"/>
                          <a:cs typeface="+mn-cs"/>
                        </a:rPr>
                        <a:t>. </a:t>
                      </a:r>
                      <a:endParaRPr lang="en-GB" sz="900" kern="1200" dirty="0" smtClean="0">
                        <a:solidFill>
                          <a:srgbClr val="59595E"/>
                        </a:solidFill>
                        <a:effectLst/>
                        <a:latin typeface="+mn-lt"/>
                        <a:ea typeface="+mn-ea"/>
                        <a:cs typeface="+mn-cs"/>
                      </a:endParaRPr>
                    </a:p>
                    <a:p>
                      <a:r>
                        <a:rPr lang="en-GB" sz="900" b="1" kern="1200" dirty="0" smtClean="0">
                          <a:solidFill>
                            <a:srgbClr val="59595E"/>
                          </a:solidFill>
                          <a:effectLst/>
                          <a:latin typeface="+mn-lt"/>
                          <a:ea typeface="+mn-ea"/>
                          <a:cs typeface="+mn-cs"/>
                        </a:rPr>
                        <a:t> </a:t>
                      </a:r>
                      <a:endParaRPr lang="en-GB" sz="900" kern="1200" dirty="0" smtClean="0">
                        <a:solidFill>
                          <a:srgbClr val="59595E"/>
                        </a:solidFill>
                        <a:effectLst/>
                        <a:latin typeface="+mn-lt"/>
                        <a:ea typeface="+mn-ea"/>
                        <a:cs typeface="+mn-cs"/>
                      </a:endParaRPr>
                    </a:p>
                    <a:p>
                      <a:pPr lvl="0"/>
                      <a:r>
                        <a:rPr lang="en-GB" sz="900" kern="1200" dirty="0" smtClean="0">
                          <a:solidFill>
                            <a:srgbClr val="59595E"/>
                          </a:solidFill>
                          <a:effectLst/>
                          <a:latin typeface="+mn-lt"/>
                          <a:ea typeface="+mn-ea"/>
                          <a:cs typeface="+mn-cs"/>
                        </a:rPr>
                        <a:t>TAF meetings were held every 4 weeks with M, FSW and all other professionals. </a:t>
                      </a:r>
                    </a:p>
                    <a:p>
                      <a:endParaRPr lang="en-GB" sz="900" dirty="0">
                        <a:solidFill>
                          <a:srgbClr val="59595E"/>
                        </a:solidFill>
                      </a:endParaRPr>
                    </a:p>
                  </a:txBody>
                  <a:tcPr marL="68580" marR="68580" marT="34290" marB="34290"/>
                </a:tc>
                <a:tc>
                  <a:txBody>
                    <a:bodyPr/>
                    <a:lstStyle/>
                    <a:p>
                      <a:pPr lvl="0"/>
                      <a:r>
                        <a:rPr lang="en-GB" sz="900" kern="1200" dirty="0" smtClean="0">
                          <a:solidFill>
                            <a:srgbClr val="59595E"/>
                          </a:solidFill>
                          <a:effectLst/>
                          <a:latin typeface="+mn-lt"/>
                          <a:ea typeface="+mn-ea"/>
                          <a:cs typeface="+mn-cs"/>
                        </a:rPr>
                        <a:t>Working </a:t>
                      </a:r>
                      <a:r>
                        <a:rPr lang="en-GB" sz="900" kern="1200" dirty="0" smtClean="0">
                          <a:solidFill>
                            <a:srgbClr val="59595E"/>
                          </a:solidFill>
                          <a:effectLst/>
                          <a:latin typeface="+mn-lt"/>
                          <a:ea typeface="+mn-ea"/>
                          <a:cs typeface="+mn-cs"/>
                        </a:rPr>
                        <a:t>alongside </a:t>
                      </a:r>
                      <a:r>
                        <a:rPr lang="en-GB" sz="900" kern="1200" dirty="0" smtClean="0">
                          <a:solidFill>
                            <a:srgbClr val="59595E"/>
                          </a:solidFill>
                          <a:effectLst/>
                          <a:latin typeface="+mn-lt"/>
                          <a:ea typeface="+mn-ea"/>
                          <a:cs typeface="+mn-cs"/>
                        </a:rPr>
                        <a:t>Women’s Aid to provide advice and support for M about the abuse. </a:t>
                      </a:r>
                    </a:p>
                    <a:p>
                      <a:pPr lvl="0"/>
                      <a:endParaRPr lang="en-GB" sz="900" kern="1200" dirty="0" smtClean="0">
                        <a:solidFill>
                          <a:srgbClr val="59595E"/>
                        </a:solidFill>
                        <a:effectLst/>
                        <a:latin typeface="+mn-lt"/>
                        <a:ea typeface="+mn-ea"/>
                        <a:cs typeface="+mn-cs"/>
                      </a:endParaRPr>
                    </a:p>
                    <a:p>
                      <a:pPr lvl="0"/>
                      <a:r>
                        <a:rPr lang="en-GB" sz="900" kern="1200" dirty="0" smtClean="0">
                          <a:solidFill>
                            <a:srgbClr val="59595E"/>
                          </a:solidFill>
                          <a:effectLst/>
                          <a:latin typeface="+mn-lt"/>
                          <a:ea typeface="+mn-ea"/>
                          <a:cs typeface="+mn-cs"/>
                        </a:rPr>
                        <a:t>Looking at</a:t>
                      </a:r>
                      <a:r>
                        <a:rPr lang="en-GB" sz="900" kern="1200" baseline="0" dirty="0" smtClean="0">
                          <a:solidFill>
                            <a:srgbClr val="59595E"/>
                          </a:solidFill>
                          <a:effectLst/>
                          <a:latin typeface="+mn-lt"/>
                          <a:ea typeface="+mn-ea"/>
                          <a:cs typeface="+mn-cs"/>
                        </a:rPr>
                        <a:t> morning routines and </a:t>
                      </a:r>
                      <a:r>
                        <a:rPr lang="en-GB" sz="900" kern="1200" dirty="0" smtClean="0">
                          <a:solidFill>
                            <a:srgbClr val="59595E"/>
                          </a:solidFill>
                          <a:effectLst/>
                          <a:latin typeface="+mn-lt"/>
                          <a:ea typeface="+mn-ea"/>
                          <a:cs typeface="+mn-cs"/>
                        </a:rPr>
                        <a:t>planning</a:t>
                      </a:r>
                      <a:r>
                        <a:rPr lang="en-GB" sz="900" kern="1200" baseline="0" dirty="0" smtClean="0">
                          <a:solidFill>
                            <a:srgbClr val="59595E"/>
                          </a:solidFill>
                          <a:effectLst/>
                          <a:latin typeface="+mn-lt"/>
                          <a:ea typeface="+mn-ea"/>
                          <a:cs typeface="+mn-cs"/>
                        </a:rPr>
                        <a:t> </a:t>
                      </a:r>
                      <a:r>
                        <a:rPr lang="en-GB" sz="900" kern="1200" dirty="0" smtClean="0">
                          <a:solidFill>
                            <a:srgbClr val="59595E"/>
                          </a:solidFill>
                          <a:effectLst/>
                          <a:latin typeface="+mn-lt"/>
                          <a:ea typeface="+mn-ea"/>
                          <a:cs typeface="+mn-cs"/>
                        </a:rPr>
                        <a:t> how M could get A up and ready for school on time. </a:t>
                      </a:r>
                    </a:p>
                    <a:p>
                      <a:pPr lvl="0"/>
                      <a:endParaRPr lang="en-GB" sz="900" kern="1200" dirty="0" smtClean="0">
                        <a:solidFill>
                          <a:srgbClr val="59595E"/>
                        </a:solidFill>
                        <a:effectLst/>
                        <a:latin typeface="+mn-lt"/>
                        <a:ea typeface="+mn-ea"/>
                        <a:cs typeface="+mn-cs"/>
                      </a:endParaRPr>
                    </a:p>
                    <a:p>
                      <a:pPr lvl="0"/>
                      <a:r>
                        <a:rPr lang="en-GB" sz="900" kern="1200" dirty="0" smtClean="0">
                          <a:solidFill>
                            <a:srgbClr val="59595E"/>
                          </a:solidFill>
                          <a:effectLst/>
                          <a:latin typeface="+mn-lt"/>
                          <a:ea typeface="+mn-ea"/>
                          <a:cs typeface="+mn-cs"/>
                        </a:rPr>
                        <a:t>Introducing</a:t>
                      </a:r>
                      <a:r>
                        <a:rPr lang="en-GB" sz="900" kern="1200" baseline="0" dirty="0" smtClean="0">
                          <a:solidFill>
                            <a:srgbClr val="59595E"/>
                          </a:solidFill>
                          <a:effectLst/>
                          <a:latin typeface="+mn-lt"/>
                          <a:ea typeface="+mn-ea"/>
                          <a:cs typeface="+mn-cs"/>
                        </a:rPr>
                        <a:t> Triple P </a:t>
                      </a:r>
                      <a:r>
                        <a:rPr lang="en-GB" sz="900" kern="1200" dirty="0" smtClean="0">
                          <a:solidFill>
                            <a:srgbClr val="59595E"/>
                          </a:solidFill>
                          <a:effectLst/>
                          <a:latin typeface="+mn-lt"/>
                          <a:ea typeface="+mn-ea"/>
                          <a:cs typeface="+mn-cs"/>
                        </a:rPr>
                        <a:t>Parenting strategies, to help M learn how to put boundaries into place and what to do when M’s behaviour is not acceptable. </a:t>
                      </a:r>
                    </a:p>
                    <a:p>
                      <a:pPr lvl="0"/>
                      <a:endParaRPr lang="en-GB" sz="900" kern="1200" dirty="0" smtClean="0">
                        <a:solidFill>
                          <a:srgbClr val="59595E"/>
                        </a:solidFill>
                        <a:effectLst/>
                        <a:latin typeface="+mn-lt"/>
                        <a:ea typeface="+mn-ea"/>
                        <a:cs typeface="+mn-cs"/>
                      </a:endParaRPr>
                    </a:p>
                    <a:p>
                      <a:pPr lvl="0"/>
                      <a:r>
                        <a:rPr lang="en-GB" sz="900" kern="1200" dirty="0" smtClean="0">
                          <a:solidFill>
                            <a:srgbClr val="59595E"/>
                          </a:solidFill>
                          <a:effectLst/>
                          <a:latin typeface="+mn-lt"/>
                          <a:ea typeface="+mn-ea"/>
                          <a:cs typeface="+mn-cs"/>
                        </a:rPr>
                        <a:t>Working on a keep safe plan</a:t>
                      </a:r>
                      <a:r>
                        <a:rPr lang="en-GB" sz="900" kern="1200" baseline="0" dirty="0" smtClean="0">
                          <a:solidFill>
                            <a:srgbClr val="59595E"/>
                          </a:solidFill>
                          <a:effectLst/>
                          <a:latin typeface="+mn-lt"/>
                          <a:ea typeface="+mn-ea"/>
                          <a:cs typeface="+mn-cs"/>
                        </a:rPr>
                        <a:t> for A for when he was out in the community. </a:t>
                      </a:r>
                      <a:r>
                        <a:rPr lang="en-GB" sz="900" kern="1200" dirty="0" smtClean="0">
                          <a:solidFill>
                            <a:srgbClr val="59595E"/>
                          </a:solidFill>
                          <a:effectLst/>
                          <a:latin typeface="+mn-lt"/>
                          <a:ea typeface="+mn-ea"/>
                          <a:cs typeface="+mn-cs"/>
                        </a:rPr>
                        <a:t> </a:t>
                      </a:r>
                      <a:r>
                        <a:rPr lang="en-GB" sz="900" kern="1200" dirty="0" smtClean="0">
                          <a:solidFill>
                            <a:srgbClr val="59595E"/>
                          </a:solidFill>
                          <a:effectLst/>
                          <a:latin typeface="+mn-lt"/>
                          <a:ea typeface="+mn-ea"/>
                          <a:cs typeface="+mn-cs"/>
                        </a:rPr>
                        <a:t> </a:t>
                      </a:r>
                    </a:p>
                    <a:p>
                      <a:endParaRPr lang="en-GB" sz="900" kern="1200" dirty="0" smtClean="0">
                        <a:solidFill>
                          <a:srgbClr val="59595E"/>
                        </a:solidFill>
                        <a:effectLst/>
                        <a:latin typeface="+mn-lt"/>
                        <a:ea typeface="+mn-ea"/>
                        <a:cs typeface="+mn-cs"/>
                      </a:endParaRPr>
                    </a:p>
                    <a:p>
                      <a:r>
                        <a:rPr lang="en-GB" sz="1000" b="1" kern="1200" dirty="0" smtClean="0">
                          <a:solidFill>
                            <a:schemeClr val="tx1"/>
                          </a:solidFill>
                          <a:effectLst/>
                          <a:latin typeface="+mn-lt"/>
                          <a:ea typeface="+mn-ea"/>
                          <a:cs typeface="+mn-cs"/>
                        </a:rPr>
                        <a:t>Agencies Involved</a:t>
                      </a:r>
                    </a:p>
                    <a:p>
                      <a:r>
                        <a:rPr lang="en-GB" sz="1000" b="1" kern="1200" dirty="0" smtClean="0">
                          <a:solidFill>
                            <a:schemeClr val="tx1"/>
                          </a:solidFill>
                          <a:effectLst/>
                          <a:latin typeface="+mn-lt"/>
                          <a:ea typeface="+mn-ea"/>
                          <a:cs typeface="+mn-cs"/>
                        </a:rPr>
                        <a:t>Early help Family Support Worker (FSW)</a:t>
                      </a:r>
                    </a:p>
                    <a:p>
                      <a:r>
                        <a:rPr lang="en-GB" sz="1000" b="1" kern="1200" dirty="0" smtClean="0">
                          <a:solidFill>
                            <a:schemeClr val="tx1"/>
                          </a:solidFill>
                          <a:effectLst/>
                          <a:latin typeface="+mn-lt"/>
                          <a:ea typeface="+mn-ea"/>
                          <a:cs typeface="+mn-cs"/>
                        </a:rPr>
                        <a:t>School</a:t>
                      </a:r>
                    </a:p>
                    <a:p>
                      <a:r>
                        <a:rPr lang="en-GB" sz="1000" b="1" kern="1200" dirty="0" smtClean="0">
                          <a:solidFill>
                            <a:schemeClr val="tx1"/>
                          </a:solidFill>
                          <a:effectLst/>
                          <a:latin typeface="+mn-lt"/>
                          <a:ea typeface="+mn-ea"/>
                          <a:cs typeface="+mn-cs"/>
                        </a:rPr>
                        <a:t>Women’s Aid – CHIDVA (Child and adolescent domestic violence advisor) </a:t>
                      </a:r>
                      <a:br>
                        <a:rPr lang="en-GB" sz="1000" b="1" kern="1200" dirty="0" smtClean="0">
                          <a:solidFill>
                            <a:schemeClr val="tx1"/>
                          </a:solidFill>
                          <a:effectLst/>
                          <a:latin typeface="+mn-lt"/>
                          <a:ea typeface="+mn-ea"/>
                          <a:cs typeface="+mn-cs"/>
                        </a:rPr>
                      </a:br>
                      <a:r>
                        <a:rPr lang="en-GB" sz="1000" b="1" kern="1200" dirty="0" smtClean="0">
                          <a:solidFill>
                            <a:schemeClr val="tx1"/>
                          </a:solidFill>
                          <a:effectLst/>
                          <a:latin typeface="+mn-lt"/>
                          <a:ea typeface="+mn-ea"/>
                          <a:cs typeface="+mn-cs"/>
                        </a:rPr>
                        <a:t>Women’s Aid - Freedom programme for M</a:t>
                      </a:r>
                    </a:p>
                    <a:p>
                      <a:r>
                        <a:rPr lang="en-GB" sz="1000" b="1" kern="1200" dirty="0" smtClean="0">
                          <a:solidFill>
                            <a:schemeClr val="tx1"/>
                          </a:solidFill>
                          <a:effectLst/>
                          <a:latin typeface="+mn-lt"/>
                          <a:ea typeface="+mn-ea"/>
                          <a:cs typeface="+mn-cs"/>
                        </a:rPr>
                        <a:t>Interpreter service </a:t>
                      </a:r>
                      <a:endParaRPr lang="en-GB" sz="1000" b="1" dirty="0">
                        <a:solidFill>
                          <a:schemeClr val="tx1"/>
                        </a:solidFill>
                      </a:endParaRPr>
                    </a:p>
                  </a:txBody>
                  <a:tcPr marL="68580" marR="68580" marT="34290" marB="34290"/>
                </a:tc>
                <a:tc>
                  <a:txBody>
                    <a:bodyPr/>
                    <a:lstStyle/>
                    <a:p>
                      <a:pPr lvl="0"/>
                      <a:r>
                        <a:rPr lang="en-GB" sz="900" kern="1200" dirty="0" smtClean="0">
                          <a:solidFill>
                            <a:srgbClr val="59595E"/>
                          </a:solidFill>
                          <a:effectLst/>
                          <a:latin typeface="+mn-lt"/>
                          <a:ea typeface="+mn-ea"/>
                          <a:cs typeface="+mn-cs"/>
                        </a:rPr>
                        <a:t>Referring A to the CHIDVA and the helping Hands course at Women’s Aid for further support about the DA that he has witnessed. </a:t>
                      </a:r>
                    </a:p>
                    <a:p>
                      <a:pPr lvl="0"/>
                      <a:endParaRPr lang="en-GB" sz="900" kern="1200" dirty="0" smtClean="0">
                        <a:solidFill>
                          <a:srgbClr val="59595E"/>
                        </a:solidFill>
                        <a:effectLst/>
                        <a:latin typeface="+mn-lt"/>
                        <a:ea typeface="+mn-ea"/>
                        <a:cs typeface="+mn-cs"/>
                      </a:endParaRPr>
                    </a:p>
                    <a:p>
                      <a:pPr lvl="0"/>
                      <a:r>
                        <a:rPr lang="en-GB" sz="900" kern="1200" dirty="0" smtClean="0">
                          <a:solidFill>
                            <a:srgbClr val="59595E"/>
                          </a:solidFill>
                          <a:effectLst/>
                          <a:latin typeface="+mn-lt"/>
                          <a:ea typeface="+mn-ea"/>
                          <a:cs typeface="+mn-cs"/>
                        </a:rPr>
                        <a:t>Meeting</a:t>
                      </a:r>
                      <a:r>
                        <a:rPr lang="en-GB" sz="900" kern="1200" baseline="0" dirty="0" smtClean="0">
                          <a:solidFill>
                            <a:srgbClr val="59595E"/>
                          </a:solidFill>
                          <a:effectLst/>
                          <a:latin typeface="+mn-lt"/>
                          <a:ea typeface="+mn-ea"/>
                          <a:cs typeface="+mn-cs"/>
                        </a:rPr>
                        <a:t> with </a:t>
                      </a:r>
                      <a:r>
                        <a:rPr lang="en-GB" sz="900" kern="1200" baseline="0" dirty="0" smtClean="0">
                          <a:solidFill>
                            <a:srgbClr val="59595E"/>
                          </a:solidFill>
                          <a:effectLst/>
                          <a:latin typeface="+mn-lt"/>
                          <a:ea typeface="+mn-ea"/>
                          <a:cs typeface="+mn-cs"/>
                        </a:rPr>
                        <a:t>school </a:t>
                      </a:r>
                      <a:r>
                        <a:rPr lang="en-GB" sz="900" kern="1200" dirty="0" smtClean="0">
                          <a:solidFill>
                            <a:srgbClr val="59595E"/>
                          </a:solidFill>
                          <a:effectLst/>
                          <a:latin typeface="+mn-lt"/>
                          <a:ea typeface="+mn-ea"/>
                          <a:cs typeface="+mn-cs"/>
                        </a:rPr>
                        <a:t>to </a:t>
                      </a:r>
                      <a:r>
                        <a:rPr lang="en-GB" sz="900" kern="1200" dirty="0" smtClean="0">
                          <a:solidFill>
                            <a:srgbClr val="59595E"/>
                          </a:solidFill>
                          <a:effectLst/>
                          <a:latin typeface="+mn-lt"/>
                          <a:ea typeface="+mn-ea"/>
                          <a:cs typeface="+mn-cs"/>
                        </a:rPr>
                        <a:t>plan how school could support A to increase his attendance. </a:t>
                      </a:r>
                    </a:p>
                    <a:p>
                      <a:pPr lvl="0"/>
                      <a:endParaRPr lang="en-GB" sz="900" kern="1200" dirty="0" smtClean="0">
                        <a:solidFill>
                          <a:srgbClr val="59595E"/>
                        </a:solidFill>
                        <a:effectLst/>
                        <a:latin typeface="+mn-lt"/>
                        <a:ea typeface="+mn-ea"/>
                        <a:cs typeface="+mn-cs"/>
                      </a:endParaRPr>
                    </a:p>
                    <a:p>
                      <a:pPr lvl="0"/>
                      <a:r>
                        <a:rPr lang="en-GB" sz="900" kern="1200" dirty="0" smtClean="0">
                          <a:solidFill>
                            <a:srgbClr val="59595E"/>
                          </a:solidFill>
                          <a:effectLst/>
                          <a:latin typeface="+mn-lt"/>
                          <a:ea typeface="+mn-ea"/>
                          <a:cs typeface="+mn-cs"/>
                        </a:rPr>
                        <a:t>Completing direct work with A (one to one) looking at why he did not want to attend school. </a:t>
                      </a:r>
                    </a:p>
                    <a:p>
                      <a:pPr lvl="0"/>
                      <a:endParaRPr lang="en-GB" sz="900" kern="1200" dirty="0" smtClean="0">
                        <a:solidFill>
                          <a:srgbClr val="59595E"/>
                        </a:solidFill>
                        <a:effectLst/>
                        <a:latin typeface="+mn-lt"/>
                        <a:ea typeface="+mn-ea"/>
                        <a:cs typeface="+mn-cs"/>
                      </a:endParaRPr>
                    </a:p>
                    <a:p>
                      <a:pPr lvl="0"/>
                      <a:r>
                        <a:rPr lang="en-GB" sz="900" kern="1200" dirty="0" smtClean="0">
                          <a:solidFill>
                            <a:srgbClr val="59595E"/>
                          </a:solidFill>
                          <a:effectLst/>
                          <a:latin typeface="+mn-lt"/>
                          <a:ea typeface="+mn-ea"/>
                          <a:cs typeface="+mn-cs"/>
                        </a:rPr>
                        <a:t>Completing</a:t>
                      </a:r>
                      <a:r>
                        <a:rPr lang="en-GB" sz="900" kern="1200" baseline="0" dirty="0" smtClean="0">
                          <a:solidFill>
                            <a:srgbClr val="59595E"/>
                          </a:solidFill>
                          <a:effectLst/>
                          <a:latin typeface="+mn-lt"/>
                          <a:ea typeface="+mn-ea"/>
                          <a:cs typeface="+mn-cs"/>
                        </a:rPr>
                        <a:t> direct work</a:t>
                      </a:r>
                      <a:r>
                        <a:rPr lang="en-GB" sz="900" kern="1200" dirty="0" smtClean="0">
                          <a:solidFill>
                            <a:srgbClr val="59595E"/>
                          </a:solidFill>
                          <a:effectLst/>
                          <a:latin typeface="+mn-lt"/>
                          <a:ea typeface="+mn-ea"/>
                          <a:cs typeface="+mn-cs"/>
                        </a:rPr>
                        <a:t> with A focussed on his thoughts and feelings, talking about his emotions and the words to use to describe how he is feeling. </a:t>
                      </a:r>
                    </a:p>
                    <a:p>
                      <a:pPr lvl="0"/>
                      <a:endParaRPr lang="en-GB" sz="900" kern="1200" dirty="0" smtClean="0">
                        <a:solidFill>
                          <a:srgbClr val="59595E"/>
                        </a:solidFill>
                        <a:effectLst/>
                        <a:latin typeface="+mn-lt"/>
                        <a:ea typeface="+mn-ea"/>
                        <a:cs typeface="+mn-cs"/>
                      </a:endParaRPr>
                    </a:p>
                    <a:p>
                      <a:pPr lvl="0"/>
                      <a:r>
                        <a:rPr lang="en-GB" sz="900" kern="1200" dirty="0" smtClean="0">
                          <a:solidFill>
                            <a:srgbClr val="59595E"/>
                          </a:solidFill>
                          <a:effectLst/>
                          <a:latin typeface="+mn-lt"/>
                          <a:ea typeface="+mn-ea"/>
                          <a:cs typeface="+mn-cs"/>
                        </a:rPr>
                        <a:t>Completing keep safe work and</a:t>
                      </a:r>
                      <a:r>
                        <a:rPr lang="en-GB" sz="900" kern="1200" baseline="0" dirty="0" smtClean="0">
                          <a:solidFill>
                            <a:srgbClr val="59595E"/>
                          </a:solidFill>
                          <a:effectLst/>
                          <a:latin typeface="+mn-lt"/>
                          <a:ea typeface="+mn-ea"/>
                          <a:cs typeface="+mn-cs"/>
                        </a:rPr>
                        <a:t> plans </a:t>
                      </a:r>
                      <a:r>
                        <a:rPr lang="en-GB" sz="900" kern="1200" dirty="0" smtClean="0">
                          <a:solidFill>
                            <a:srgbClr val="59595E"/>
                          </a:solidFill>
                          <a:effectLst/>
                          <a:latin typeface="+mn-lt"/>
                          <a:ea typeface="+mn-ea"/>
                          <a:cs typeface="+mn-cs"/>
                        </a:rPr>
                        <a:t>with A around what to do if Dad made threats. </a:t>
                      </a:r>
                    </a:p>
                    <a:p>
                      <a:pPr lvl="0"/>
                      <a:endParaRPr lang="en-GB" sz="900" kern="1200" dirty="0" smtClean="0">
                        <a:solidFill>
                          <a:srgbClr val="59595E"/>
                        </a:solidFill>
                        <a:effectLst/>
                        <a:latin typeface="+mn-lt"/>
                        <a:ea typeface="+mn-ea"/>
                        <a:cs typeface="+mn-cs"/>
                      </a:endParaRPr>
                    </a:p>
                    <a:p>
                      <a:pPr lvl="0"/>
                      <a:r>
                        <a:rPr lang="en-GB" sz="900" kern="1200" dirty="0" smtClean="0">
                          <a:solidFill>
                            <a:srgbClr val="59595E"/>
                          </a:solidFill>
                          <a:effectLst/>
                          <a:latin typeface="+mn-lt"/>
                          <a:ea typeface="+mn-ea"/>
                          <a:cs typeface="+mn-cs"/>
                        </a:rPr>
                        <a:t>FSW, M and A looked at the clubs available in the area – A now attends boxing and football. </a:t>
                      </a:r>
                    </a:p>
                    <a:p>
                      <a:pPr rtl="0"/>
                      <a:endParaRPr lang="en-GB" sz="900" dirty="0" smtClean="0">
                        <a:solidFill>
                          <a:schemeClr val="tx1"/>
                        </a:solidFill>
                        <a:effectLst/>
                      </a:endParaRPr>
                    </a:p>
                    <a:p>
                      <a:pPr rtl="0"/>
                      <a:endParaRPr lang="en-GB" sz="900" dirty="0">
                        <a:solidFill>
                          <a:schemeClr val="tx1"/>
                        </a:solidFill>
                      </a:endParaRPr>
                    </a:p>
                  </a:txBody>
                  <a:tcPr marL="68580" marR="68580" marT="34290" marB="34290"/>
                </a:tc>
                <a:extLst>
                  <a:ext uri="{0D108BD9-81ED-4DB2-BD59-A6C34878D82A}">
                    <a16:rowId xmlns:a16="http://schemas.microsoft.com/office/drawing/2014/main" val="1426227674"/>
                  </a:ext>
                </a:extLst>
              </a:tr>
            </a:tbl>
          </a:graphicData>
        </a:graphic>
      </p:graphicFrame>
      <p:sp>
        <p:nvSpPr>
          <p:cNvPr id="3" name="TextBox 2"/>
          <p:cNvSpPr txBox="1"/>
          <p:nvPr/>
        </p:nvSpPr>
        <p:spPr>
          <a:xfrm>
            <a:off x="790302" y="1037459"/>
            <a:ext cx="6113417" cy="369332"/>
          </a:xfrm>
          <a:prstGeom prst="rect">
            <a:avLst/>
          </a:prstGeom>
          <a:noFill/>
        </p:spPr>
        <p:txBody>
          <a:bodyPr wrap="square" rtlCol="0">
            <a:spAutoFit/>
          </a:bodyPr>
          <a:lstStyle/>
          <a:p>
            <a:r>
              <a:rPr lang="en-GB" b="1" dirty="0" smtClean="0"/>
              <a:t>Family: Mother (M) Son (A) 13 years old</a:t>
            </a:r>
            <a:endParaRPr lang="en-GB" b="1" dirty="0"/>
          </a:p>
        </p:txBody>
      </p:sp>
    </p:spTree>
    <p:extLst>
      <p:ext uri="{BB962C8B-B14F-4D97-AF65-F5344CB8AC3E}">
        <p14:creationId xmlns:p14="http://schemas.microsoft.com/office/powerpoint/2010/main" val="1419626283"/>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420" y="484632"/>
            <a:ext cx="8561387" cy="1124711"/>
          </a:xfrm>
          <a:solidFill>
            <a:schemeClr val="accent1"/>
          </a:solidFill>
          <a:ln>
            <a:solidFill>
              <a:schemeClr val="tx1"/>
            </a:solidFill>
          </a:ln>
          <a:effectLst>
            <a:outerShdw blurRad="50800" dist="38100" dir="2700000" algn="tl" rotWithShape="0">
              <a:prstClr val="black">
                <a:alpha val="40000"/>
              </a:prstClr>
            </a:outerShdw>
          </a:effectLst>
        </p:spPr>
        <p:txBody>
          <a:bodyPr/>
          <a:lstStyle/>
          <a:p>
            <a:r>
              <a:rPr lang="en-GB" sz="2400" b="1" dirty="0" smtClean="0"/>
              <a:t>Children’s Centre Services offer in Herefordshire is open to all families who have a child who is aged 0 to 5 years. </a:t>
            </a:r>
            <a:endParaRPr lang="en-GB" sz="2400" b="1" dirty="0"/>
          </a:p>
        </p:txBody>
      </p:sp>
      <p:sp>
        <p:nvSpPr>
          <p:cNvPr id="3" name="Content Placeholder 2"/>
          <p:cNvSpPr>
            <a:spLocks noGrp="1"/>
          </p:cNvSpPr>
          <p:nvPr>
            <p:ph idx="1"/>
          </p:nvPr>
        </p:nvSpPr>
        <p:spPr>
          <a:xfrm>
            <a:off x="391420" y="1728216"/>
            <a:ext cx="8561387" cy="4325111"/>
          </a:xfrm>
          <a:solidFill>
            <a:schemeClr val="accent1">
              <a:lumMod val="40000"/>
              <a:lumOff val="60000"/>
            </a:schemeClr>
          </a:solidFill>
          <a:ln>
            <a:solidFill>
              <a:schemeClr val="accent1">
                <a:lumMod val="20000"/>
                <a:lumOff val="80000"/>
              </a:schemeClr>
            </a:solidFill>
          </a:ln>
        </p:spPr>
        <p:txBody>
          <a:bodyPr/>
          <a:lstStyle/>
          <a:p>
            <a:pPr marL="0" indent="0">
              <a:buNone/>
            </a:pPr>
            <a:r>
              <a:rPr lang="en-GB" sz="2200" b="1" dirty="0" smtClean="0"/>
              <a:t>We aspire to help parents and carers to give their children the “Best Start in Life” – </a:t>
            </a:r>
            <a:r>
              <a:rPr lang="en-GB" sz="1400" i="1" dirty="0" smtClean="0"/>
              <a:t>The best start for life: a vision for the 1,001 critical days – www.gov.uk</a:t>
            </a:r>
            <a:r>
              <a:rPr lang="en-GB" sz="1800" dirty="0" smtClean="0">
                <a:solidFill>
                  <a:schemeClr val="accent2"/>
                </a:solidFill>
              </a:rPr>
              <a:t>	_________________________________________________          </a:t>
            </a:r>
          </a:p>
          <a:p>
            <a:pPr marL="0" indent="0">
              <a:buNone/>
            </a:pPr>
            <a:r>
              <a:rPr lang="en-GB" sz="1800" dirty="0" smtClean="0">
                <a:solidFill>
                  <a:schemeClr val="accent2"/>
                </a:solidFill>
              </a:rPr>
              <a:t>Children’s Centre Services work across all Levels of Need to support families to have access to the Right Help at the Right Time</a:t>
            </a:r>
          </a:p>
          <a:p>
            <a:pPr marL="0" indent="0">
              <a:buNone/>
            </a:pPr>
            <a:r>
              <a:rPr lang="en-GB" sz="1800" b="1" dirty="0" smtClean="0"/>
              <a:t>Children </a:t>
            </a:r>
            <a:r>
              <a:rPr lang="en-GB" sz="1800" b="1" dirty="0"/>
              <a:t>Centres are at:</a:t>
            </a:r>
          </a:p>
          <a:p>
            <a:pPr marL="285750" indent="-285750">
              <a:buFont typeface="Arial" panose="020B0604020202020204" pitchFamily="34" charset="0"/>
              <a:buChar char="•"/>
            </a:pPr>
            <a:r>
              <a:rPr lang="en-GB" sz="1800" dirty="0" err="1"/>
              <a:t>Greencroft</a:t>
            </a:r>
            <a:r>
              <a:rPr lang="en-GB" sz="1800" dirty="0"/>
              <a:t> at Marlbrook School</a:t>
            </a:r>
          </a:p>
          <a:p>
            <a:pPr marL="285750" indent="-285750">
              <a:buFont typeface="Arial" panose="020B0604020202020204" pitchFamily="34" charset="0"/>
              <a:buChar char="•"/>
            </a:pPr>
            <a:r>
              <a:rPr lang="en-GB" sz="1800" dirty="0"/>
              <a:t>Ledbury</a:t>
            </a:r>
          </a:p>
          <a:p>
            <a:pPr marL="285750" indent="-285750">
              <a:buFont typeface="Arial" panose="020B0604020202020204" pitchFamily="34" charset="0"/>
              <a:buChar char="•"/>
            </a:pPr>
            <a:r>
              <a:rPr lang="en-GB" sz="1800" dirty="0"/>
              <a:t>Leominster</a:t>
            </a:r>
          </a:p>
          <a:p>
            <a:pPr marL="285750" indent="-285750">
              <a:buFont typeface="Arial" panose="020B0604020202020204" pitchFamily="34" charset="0"/>
              <a:buChar char="•"/>
            </a:pPr>
            <a:r>
              <a:rPr lang="en-GB" sz="1800" dirty="0"/>
              <a:t>Ross on Wye</a:t>
            </a:r>
          </a:p>
          <a:p>
            <a:pPr marL="285750" indent="-285750">
              <a:buFont typeface="Arial" panose="020B0604020202020204" pitchFamily="34" charset="0"/>
              <a:buChar char="•"/>
            </a:pPr>
            <a:r>
              <a:rPr lang="en-GB" sz="1800" dirty="0" err="1"/>
              <a:t>Widemarsh</a:t>
            </a:r>
            <a:endParaRPr lang="en-GB" sz="1800" dirty="0"/>
          </a:p>
          <a:p>
            <a:pPr marL="0" indent="0">
              <a:buNone/>
            </a:pPr>
            <a:endParaRPr lang="en-GB" sz="1800" dirty="0"/>
          </a:p>
          <a:p>
            <a:pPr marL="0" indent="0">
              <a:buNone/>
            </a:pPr>
            <a:endParaRPr lang="en-GB" sz="1200" b="1" dirty="0" smtClean="0">
              <a:solidFill>
                <a:schemeClr val="accent3"/>
              </a:solidFill>
            </a:endParaRPr>
          </a:p>
          <a:p>
            <a:pPr marL="0" indent="0">
              <a:buNone/>
            </a:pPr>
            <a:endParaRPr lang="en-GB" sz="1400" b="1" dirty="0" smtClean="0">
              <a:solidFill>
                <a:schemeClr val="accent2"/>
              </a:solidFill>
            </a:endParaRPr>
          </a:p>
          <a:p>
            <a:pPr marL="0" indent="0">
              <a:buNone/>
            </a:pPr>
            <a:endParaRPr lang="en-GB" sz="1400" b="1" dirty="0">
              <a:solidFill>
                <a:schemeClr val="accent2"/>
              </a:solidFill>
            </a:endParaRPr>
          </a:p>
          <a:p>
            <a:pPr marL="0" indent="0">
              <a:buNone/>
            </a:pPr>
            <a:endParaRPr lang="en-GB" sz="1400" b="1" dirty="0" smtClean="0">
              <a:solidFill>
                <a:schemeClr val="accent2"/>
              </a:solidFill>
            </a:endParaRPr>
          </a:p>
          <a:p>
            <a:pPr marL="0" indent="0">
              <a:buNone/>
            </a:pPr>
            <a:endParaRPr lang="en-GB" sz="1400" b="1" dirty="0" smtClean="0">
              <a:solidFill>
                <a:schemeClr val="accent2"/>
              </a:solidFill>
            </a:endParaRPr>
          </a:p>
        </p:txBody>
      </p:sp>
      <p:pic>
        <p:nvPicPr>
          <p:cNvPr id="4" name="Picture 3" descr="Government launches 'The Best Start for Life' – a new health and social  care strategy which prioritises the welfare of babies | Early Years Educator"/>
          <p:cNvPicPr/>
          <p:nvPr/>
        </p:nvPicPr>
        <p:blipFill>
          <a:blip r:embed="rId2">
            <a:extLst>
              <a:ext uri="{28A0092B-C50C-407E-A947-70E740481C1C}">
                <a14:useLocalDpi xmlns:a14="http://schemas.microsoft.com/office/drawing/2010/main" val="0"/>
              </a:ext>
            </a:extLst>
          </a:blip>
          <a:srcRect/>
          <a:stretch>
            <a:fillRect/>
          </a:stretch>
        </p:blipFill>
        <p:spPr bwMode="auto">
          <a:xfrm>
            <a:off x="6467108" y="3609132"/>
            <a:ext cx="2477353" cy="1188028"/>
          </a:xfrm>
          <a:prstGeom prst="ellipse">
            <a:avLst/>
          </a:prstGeom>
          <a:ln>
            <a:noFill/>
          </a:ln>
          <a:effectLst>
            <a:softEdge rad="112500"/>
          </a:effectLst>
        </p:spPr>
      </p:pic>
      <p:pic>
        <p:nvPicPr>
          <p:cNvPr id="5" name="Picture 4" descr="Blog: A new vision for the 1001 Critical Days has prevention at its heart,  and confirms that parenting is a public health issue - ARC"/>
          <p:cNvPicPr/>
          <p:nvPr/>
        </p:nvPicPr>
        <p:blipFill>
          <a:blip r:embed="rId3">
            <a:extLst>
              <a:ext uri="{28A0092B-C50C-407E-A947-70E740481C1C}">
                <a14:useLocalDpi xmlns:a14="http://schemas.microsoft.com/office/drawing/2010/main" val="0"/>
              </a:ext>
            </a:extLst>
          </a:blip>
          <a:srcRect/>
          <a:stretch>
            <a:fillRect/>
          </a:stretch>
        </p:blipFill>
        <p:spPr bwMode="auto">
          <a:xfrm>
            <a:off x="4105134" y="3219338"/>
            <a:ext cx="2378909" cy="1221221"/>
          </a:xfrm>
          <a:prstGeom prst="ellipse">
            <a:avLst/>
          </a:prstGeom>
          <a:ln>
            <a:noFill/>
          </a:ln>
          <a:effectLst>
            <a:softEdge rad="112500"/>
          </a:effectLst>
        </p:spPr>
      </p:pic>
      <p:pic>
        <p:nvPicPr>
          <p:cNvPr id="6" name="Picture 5" descr="MMHA response to 'The Best Start for Life: A Vision for the 1,001 Critical  Days' | Maternal Mental Health Alliance"/>
          <p:cNvPicPr/>
          <p:nvPr/>
        </p:nvPicPr>
        <p:blipFill>
          <a:blip r:embed="rId4">
            <a:extLst>
              <a:ext uri="{28A0092B-C50C-407E-A947-70E740481C1C}">
                <a14:useLocalDpi xmlns:a14="http://schemas.microsoft.com/office/drawing/2010/main" val="0"/>
              </a:ext>
            </a:extLst>
          </a:blip>
          <a:srcRect/>
          <a:stretch>
            <a:fillRect/>
          </a:stretch>
        </p:blipFill>
        <p:spPr bwMode="auto">
          <a:xfrm>
            <a:off x="2120937" y="4403658"/>
            <a:ext cx="2551176" cy="1221222"/>
          </a:xfrm>
          <a:prstGeom prst="ellipse">
            <a:avLst/>
          </a:prstGeom>
          <a:ln>
            <a:noFill/>
          </a:ln>
          <a:effectLst>
            <a:softEdge rad="112500"/>
          </a:effectLst>
        </p:spPr>
      </p:pic>
      <p:sp>
        <p:nvSpPr>
          <p:cNvPr id="8" name="Rectangle 7"/>
          <p:cNvSpPr/>
          <p:nvPr/>
        </p:nvSpPr>
        <p:spPr>
          <a:xfrm>
            <a:off x="5027353" y="5014269"/>
            <a:ext cx="3925454" cy="646331"/>
          </a:xfrm>
          <a:prstGeom prst="rect">
            <a:avLst/>
          </a:prstGeom>
          <a:solidFill>
            <a:schemeClr val="tx1"/>
          </a:solidFill>
        </p:spPr>
        <p:txBody>
          <a:bodyPr wrap="square">
            <a:spAutoFit/>
          </a:bodyPr>
          <a:lstStyle/>
          <a:p>
            <a:r>
              <a:rPr lang="en-GB" dirty="0">
                <a:hlinkClick r:id="rId5"/>
              </a:rPr>
              <a:t>Herefordshire Children's Centres </a:t>
            </a:r>
            <a:r>
              <a:rPr lang="en-GB" dirty="0" smtClean="0">
                <a:hlinkClick r:id="rId5"/>
              </a:rPr>
              <a:t> Facebook</a:t>
            </a:r>
            <a:r>
              <a:rPr lang="en-GB" dirty="0" smtClean="0"/>
              <a:t> </a:t>
            </a:r>
            <a:r>
              <a:rPr lang="en-GB" dirty="0" smtClean="0">
                <a:solidFill>
                  <a:schemeClr val="bg1"/>
                </a:solidFill>
              </a:rPr>
              <a:t>Page </a:t>
            </a:r>
            <a:endParaRPr lang="en-GB" dirty="0">
              <a:solidFill>
                <a:schemeClr val="bg1"/>
              </a:solidFill>
            </a:endParaRPr>
          </a:p>
        </p:txBody>
      </p:sp>
    </p:spTree>
    <p:extLst>
      <p:ext uri="{BB962C8B-B14F-4D97-AF65-F5344CB8AC3E}">
        <p14:creationId xmlns:p14="http://schemas.microsoft.com/office/powerpoint/2010/main" val="1512884828"/>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48194" y="158225"/>
            <a:ext cx="8621486" cy="706973"/>
          </a:xfrm>
          <a:solidFill>
            <a:schemeClr val="accent1"/>
          </a:solidFill>
          <a:effectLst>
            <a:outerShdw blurRad="50800" dist="38100" dir="2700000" algn="tl" rotWithShape="0">
              <a:prstClr val="black">
                <a:alpha val="40000"/>
              </a:prstClr>
            </a:outerShdw>
          </a:effectLst>
        </p:spPr>
        <p:txBody>
          <a:bodyPr>
            <a:noAutofit/>
          </a:bodyPr>
          <a:lstStyle/>
          <a:p>
            <a:pPr algn="ctr"/>
            <a:r>
              <a:rPr lang="en-GB" sz="2000" b="1" u="sng" dirty="0" smtClean="0">
                <a:latin typeface="+mn-lt"/>
                <a:ea typeface="Times New Roman" panose="02020603050405020304" pitchFamily="18" charset="0"/>
              </a:rPr>
              <a:t>Children Centre Targeted support</a:t>
            </a:r>
            <a:br>
              <a:rPr lang="en-GB" sz="2000" b="1" u="sng" dirty="0" smtClean="0">
                <a:latin typeface="+mn-lt"/>
                <a:ea typeface="Times New Roman" panose="02020603050405020304" pitchFamily="18" charset="0"/>
              </a:rPr>
            </a:br>
            <a:endParaRPr lang="en-GB" sz="2000" dirty="0">
              <a:latin typeface="+mn-lt"/>
            </a:endParaRPr>
          </a:p>
        </p:txBody>
      </p:sp>
      <p:sp>
        <p:nvSpPr>
          <p:cNvPr id="3" name="Rectangle 2"/>
          <p:cNvSpPr/>
          <p:nvPr/>
        </p:nvSpPr>
        <p:spPr>
          <a:xfrm>
            <a:off x="548641" y="751344"/>
            <a:ext cx="7811588" cy="369332"/>
          </a:xfrm>
          <a:prstGeom prst="rect">
            <a:avLst/>
          </a:prstGeom>
        </p:spPr>
        <p:txBody>
          <a:bodyPr wrap="square">
            <a:spAutoFit/>
          </a:bodyPr>
          <a:lstStyle/>
          <a:p>
            <a:endParaRPr lang="en-GB" dirty="0"/>
          </a:p>
        </p:txBody>
      </p:sp>
      <p:sp>
        <p:nvSpPr>
          <p:cNvPr id="2" name="Rectangle 1"/>
          <p:cNvSpPr/>
          <p:nvPr/>
        </p:nvSpPr>
        <p:spPr>
          <a:xfrm>
            <a:off x="347519" y="1051560"/>
            <a:ext cx="8617528" cy="390215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Targeted support is provided through an Early Help Assessment, via the step-down process or as part of CIN or CP plan. </a:t>
            </a:r>
            <a:endParaRPr lang="en-GB" sz="1400" b="1" dirty="0" smtClean="0"/>
          </a:p>
          <a:p>
            <a:endParaRPr lang="en-GB" sz="1400" b="1" dirty="0" smtClean="0"/>
          </a:p>
          <a:p>
            <a:r>
              <a:rPr lang="en-GB" sz="1400" b="1" dirty="0" smtClean="0"/>
              <a:t>All families have a team around them (TAF) and regular 6 weekly reviews are convened, TAF meetings, liaising and working with all professionals involved</a:t>
            </a:r>
            <a:r>
              <a:rPr lang="en-GB" sz="1600" b="1" dirty="0" smtClean="0"/>
              <a:t>. </a:t>
            </a:r>
          </a:p>
          <a:p>
            <a:endParaRPr lang="en-GB" sz="1600" b="1" dirty="0"/>
          </a:p>
          <a:p>
            <a:r>
              <a:rPr lang="en-GB" sz="1600" b="1" dirty="0" smtClean="0"/>
              <a:t>Direct </a:t>
            </a:r>
            <a:r>
              <a:rPr lang="en-GB" sz="1600" b="1" dirty="0"/>
              <a:t>work includes</a:t>
            </a:r>
            <a:r>
              <a:rPr lang="en-GB" sz="1600" b="1" dirty="0" smtClean="0"/>
              <a:t>:                                             Evidence Based Programmes include:</a:t>
            </a:r>
            <a:endParaRPr lang="en-GB" sz="1600" dirty="0"/>
          </a:p>
          <a:p>
            <a:r>
              <a:rPr lang="en-GB" sz="1600" b="1" dirty="0"/>
              <a:t> </a:t>
            </a:r>
            <a:endParaRPr lang="en-GB" sz="1600" dirty="0"/>
          </a:p>
          <a:p>
            <a:pPr marL="285750" indent="-285750">
              <a:buFont typeface="Arial" panose="020B0604020202020204" pitchFamily="34" charset="0"/>
              <a:buChar char="•"/>
            </a:pPr>
            <a:r>
              <a:rPr lang="en-GB" sz="1600" dirty="0"/>
              <a:t>Child Development</a:t>
            </a:r>
          </a:p>
          <a:p>
            <a:pPr marL="285750" indent="-285750">
              <a:buFont typeface="Arial" panose="020B0604020202020204" pitchFamily="34" charset="0"/>
              <a:buChar char="•"/>
            </a:pPr>
            <a:r>
              <a:rPr lang="en-GB" sz="1600" dirty="0"/>
              <a:t>Routines and Boundaries</a:t>
            </a:r>
          </a:p>
          <a:p>
            <a:pPr marL="285750" indent="-285750">
              <a:buFont typeface="Arial" panose="020B0604020202020204" pitchFamily="34" charset="0"/>
              <a:buChar char="•"/>
            </a:pPr>
            <a:r>
              <a:rPr lang="en-GB" sz="1600" dirty="0"/>
              <a:t>Early Relationships/Bonding</a:t>
            </a:r>
          </a:p>
          <a:p>
            <a:pPr marL="285750" indent="-285750">
              <a:buFont typeface="Arial" panose="020B0604020202020204" pitchFamily="34" charset="0"/>
              <a:buChar char="•"/>
            </a:pPr>
            <a:r>
              <a:rPr lang="en-US" sz="1600" dirty="0"/>
              <a:t>Speech and language activities</a:t>
            </a:r>
            <a:endParaRPr lang="en-GB" sz="1600" dirty="0"/>
          </a:p>
          <a:p>
            <a:pPr marL="285750" indent="-285750">
              <a:buFont typeface="Arial" panose="020B0604020202020204" pitchFamily="34" charset="0"/>
              <a:buChar char="•"/>
            </a:pPr>
            <a:r>
              <a:rPr lang="en-US" sz="1600" dirty="0"/>
              <a:t>Domestic abuse support</a:t>
            </a:r>
            <a:endParaRPr lang="en-GB" sz="1600" dirty="0"/>
          </a:p>
          <a:p>
            <a:r>
              <a:rPr lang="en-US" sz="1600" b="1" dirty="0"/>
              <a:t> </a:t>
            </a:r>
            <a:endParaRPr lang="en-GB" sz="1600" dirty="0"/>
          </a:p>
          <a:p>
            <a:r>
              <a:rPr lang="en-GB" sz="1600" b="1" dirty="0"/>
              <a:t>THIS LIST IS NOT EXHAUSTIVE!</a:t>
            </a:r>
            <a:endParaRPr lang="en-GB" sz="1600" dirty="0"/>
          </a:p>
          <a:p>
            <a:endParaRPr lang="en-GB" sz="1600" dirty="0"/>
          </a:p>
        </p:txBody>
      </p:sp>
      <p:sp>
        <p:nvSpPr>
          <p:cNvPr id="6" name="Rectangle 5"/>
          <p:cNvSpPr/>
          <p:nvPr/>
        </p:nvSpPr>
        <p:spPr>
          <a:xfrm>
            <a:off x="347519" y="4639731"/>
            <a:ext cx="8617528" cy="1502451"/>
          </a:xfrm>
          <a:prstGeom prst="rect">
            <a:avLst/>
          </a:prstGeom>
          <a:solidFill>
            <a:schemeClr val="accent3">
              <a:lumMod val="20000"/>
              <a:lumOff val="80000"/>
            </a:schemeClr>
          </a:solidFill>
          <a:ln w="9525" cap="flat" cmpd="sng" algn="ctr">
            <a:solidFill>
              <a:srgbClr val="392E2C">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en-GB" sz="1400" b="1" u="sng" dirty="0" smtClean="0">
              <a:effectLst/>
              <a:latin typeface="Arial" panose="020B0604020202020204" pitchFamily="34" charset="0"/>
              <a:ea typeface="Times New Roman" panose="02020603050405020304" pitchFamily="18" charset="0"/>
            </a:endParaRPr>
          </a:p>
          <a:p>
            <a:pPr algn="ctr">
              <a:spcAft>
                <a:spcPts val="0"/>
              </a:spcAft>
            </a:pPr>
            <a:r>
              <a:rPr lang="en-GB" sz="1400" b="1" u="sng" dirty="0" smtClean="0">
                <a:effectLst/>
                <a:latin typeface="Arial" panose="020B0604020202020204" pitchFamily="34" charset="0"/>
                <a:ea typeface="Times New Roman" panose="02020603050405020304" pitchFamily="18" charset="0"/>
              </a:rPr>
              <a:t>Solihull </a:t>
            </a:r>
            <a:r>
              <a:rPr lang="en-GB" sz="1400" b="1" u="sng" dirty="0">
                <a:effectLst/>
                <a:latin typeface="Arial" panose="020B0604020202020204" pitchFamily="34" charset="0"/>
                <a:ea typeface="Times New Roman" panose="02020603050405020304" pitchFamily="18" charset="0"/>
              </a:rPr>
              <a:t>Approach Parenting groups</a:t>
            </a:r>
            <a:endParaRPr lang="en-GB" sz="1400" dirty="0">
              <a:effectLst/>
              <a:latin typeface="Arial" panose="020B0604020202020204" pitchFamily="34" charset="0"/>
              <a:ea typeface="Times New Roman" panose="02020603050405020304" pitchFamily="18" charset="0"/>
            </a:endParaRPr>
          </a:p>
          <a:p>
            <a:pPr algn="ctr">
              <a:spcAft>
                <a:spcPts val="0"/>
              </a:spcAft>
            </a:pPr>
            <a:r>
              <a:rPr lang="en-GB" sz="1400" b="1" dirty="0">
                <a:effectLst/>
                <a:latin typeface="Arial" panose="020B0604020202020204" pitchFamily="34" charset="0"/>
                <a:ea typeface="Times New Roman" panose="02020603050405020304" pitchFamily="18" charset="0"/>
              </a:rPr>
              <a:t> </a:t>
            </a:r>
            <a:endParaRPr lang="en-GB" sz="1400" dirty="0">
              <a:effectLst/>
              <a:latin typeface="Arial" panose="020B0604020202020204" pitchFamily="34" charset="0"/>
              <a:ea typeface="Times New Roman" panose="02020603050405020304" pitchFamily="18" charset="0"/>
            </a:endParaRPr>
          </a:p>
          <a:p>
            <a:pPr algn="ctr">
              <a:spcAft>
                <a:spcPts val="0"/>
              </a:spcAft>
            </a:pPr>
            <a:r>
              <a:rPr lang="en-GB" sz="1400" b="1" dirty="0">
                <a:effectLst/>
                <a:latin typeface="Arial" panose="020B0604020202020204" pitchFamily="34" charset="0"/>
                <a:ea typeface="Times New Roman" panose="02020603050405020304" pitchFamily="18" charset="0"/>
              </a:rPr>
              <a:t>CCS deliver parenting courses in small groups across the county termly.</a:t>
            </a:r>
            <a:endParaRPr lang="en-GB" sz="1400" dirty="0">
              <a:effectLst/>
              <a:latin typeface="Arial" panose="020B0604020202020204" pitchFamily="34" charset="0"/>
              <a:ea typeface="Times New Roman" panose="02020603050405020304" pitchFamily="18" charset="0"/>
            </a:endParaRPr>
          </a:p>
          <a:p>
            <a:pPr algn="ctr">
              <a:spcAft>
                <a:spcPts val="0"/>
              </a:spcAft>
            </a:pPr>
            <a:r>
              <a:rPr lang="en-US" sz="1400" b="1" dirty="0">
                <a:effectLst/>
                <a:latin typeface="Arial" panose="020B0604020202020204" pitchFamily="34" charset="0"/>
                <a:ea typeface="Times New Roman" panose="02020603050405020304" pitchFamily="18" charset="0"/>
              </a:rPr>
              <a:t>The course is facilitated by two practitioners over 8-10 weekly sessions. </a:t>
            </a:r>
            <a:endParaRPr lang="en-GB" sz="1400" dirty="0">
              <a:effectLst/>
              <a:latin typeface="Arial" panose="020B0604020202020204" pitchFamily="34" charset="0"/>
              <a:ea typeface="Times New Roman" panose="02020603050405020304" pitchFamily="18" charset="0"/>
            </a:endParaRPr>
          </a:p>
          <a:p>
            <a:pPr algn="ctr">
              <a:spcAft>
                <a:spcPts val="0"/>
              </a:spcAft>
            </a:pPr>
            <a:r>
              <a:rPr lang="en-US" sz="1400" b="1" dirty="0">
                <a:effectLst/>
                <a:latin typeface="Arial" panose="020B0604020202020204" pitchFamily="34" charset="0"/>
                <a:ea typeface="Times New Roman" panose="02020603050405020304" pitchFamily="18" charset="0"/>
              </a:rPr>
              <a:t>The Solihull Approach assists parents to reflect on their child’s behaviour and their relationship with their child.</a:t>
            </a:r>
            <a:endParaRPr lang="en-GB" sz="1400" dirty="0">
              <a:effectLst/>
              <a:latin typeface="Arial" panose="020B0604020202020204" pitchFamily="34" charset="0"/>
              <a:ea typeface="Times New Roman" panose="02020603050405020304" pitchFamily="18" charset="0"/>
            </a:endParaRPr>
          </a:p>
          <a:p>
            <a:pPr algn="ctr">
              <a:spcAft>
                <a:spcPts val="0"/>
              </a:spcAft>
            </a:pPr>
            <a:r>
              <a:rPr lang="en-GB" sz="1400" b="1" dirty="0">
                <a:effectLst/>
                <a:latin typeface="Arial" panose="020B0604020202020204" pitchFamily="34" charset="0"/>
                <a:ea typeface="Times New Roman" panose="02020603050405020304" pitchFamily="18" charset="0"/>
              </a:rPr>
              <a:t> </a:t>
            </a:r>
            <a:endParaRPr lang="en-GB" sz="1400" dirty="0">
              <a:effectLst/>
              <a:latin typeface="Arial" panose="020B0604020202020204" pitchFamily="34" charset="0"/>
              <a:ea typeface="Times New Roman" panose="02020603050405020304" pitchFamily="18" charset="0"/>
            </a:endParaRPr>
          </a:p>
        </p:txBody>
      </p:sp>
      <p:sp>
        <p:nvSpPr>
          <p:cNvPr id="7" name="Oval 6"/>
          <p:cNvSpPr/>
          <p:nvPr/>
        </p:nvSpPr>
        <p:spPr>
          <a:xfrm>
            <a:off x="4120799" y="2860905"/>
            <a:ext cx="1285199" cy="964573"/>
          </a:xfrm>
          <a:prstGeom prst="ellipse">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200" dirty="0">
                <a:solidFill>
                  <a:srgbClr val="392E2C"/>
                </a:solidFill>
                <a:effectLst/>
                <a:ea typeface="Times New Roman" panose="02020603050405020304" pitchFamily="18" charset="0"/>
              </a:rPr>
              <a:t>Baby Massage</a:t>
            </a:r>
            <a:endParaRPr lang="en-GB" sz="1200" dirty="0">
              <a:effectLst/>
              <a:ea typeface="Times New Roman" panose="02020603050405020304" pitchFamily="18" charset="0"/>
            </a:endParaRPr>
          </a:p>
        </p:txBody>
      </p:sp>
      <p:sp>
        <p:nvSpPr>
          <p:cNvPr id="8" name="Oval 7"/>
          <p:cNvSpPr/>
          <p:nvPr/>
        </p:nvSpPr>
        <p:spPr>
          <a:xfrm>
            <a:off x="6101034" y="2784536"/>
            <a:ext cx="1163782" cy="1040942"/>
          </a:xfrm>
          <a:prstGeom prst="ellipse">
            <a:avLst/>
          </a:prstGeom>
          <a:solidFill>
            <a:schemeClr val="accent3">
              <a:lumMod val="20000"/>
              <a:lumOff val="80000"/>
            </a:schemeClr>
          </a:solidFill>
          <a:ln w="9525" cap="flat" cmpd="sng" algn="ctr">
            <a:solidFill>
              <a:srgbClr val="392E2C">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200" dirty="0">
                <a:effectLst/>
                <a:latin typeface="Arial" panose="020B0604020202020204" pitchFamily="34" charset="0"/>
                <a:ea typeface="Times New Roman" panose="02020603050405020304" pitchFamily="18" charset="0"/>
              </a:rPr>
              <a:t>Let’s Talk with your Baby</a:t>
            </a:r>
          </a:p>
        </p:txBody>
      </p:sp>
      <p:sp>
        <p:nvSpPr>
          <p:cNvPr id="9" name="Oval 8"/>
          <p:cNvSpPr/>
          <p:nvPr/>
        </p:nvSpPr>
        <p:spPr>
          <a:xfrm>
            <a:off x="7656303" y="2688143"/>
            <a:ext cx="1230554" cy="969369"/>
          </a:xfrm>
          <a:prstGeom prst="ellipse">
            <a:avLst/>
          </a:prstGeom>
          <a:solidFill>
            <a:schemeClr val="accent6">
              <a:lumMod val="40000"/>
              <a:lumOff val="60000"/>
            </a:schemeClr>
          </a:solidFill>
          <a:ln w="9525" cap="flat" cmpd="sng" algn="ctr">
            <a:solidFill>
              <a:srgbClr val="392E2C">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200" dirty="0" smtClean="0">
                <a:effectLst/>
                <a:latin typeface="Arial" panose="020B0604020202020204" pitchFamily="34" charset="0"/>
                <a:ea typeface="Times New Roman" panose="02020603050405020304" pitchFamily="18" charset="0"/>
              </a:rPr>
              <a:t>Elklan </a:t>
            </a:r>
            <a:endParaRPr lang="en-GB" sz="1200" dirty="0">
              <a:effectLst/>
              <a:latin typeface="Arial" panose="020B0604020202020204" pitchFamily="34" charset="0"/>
              <a:ea typeface="Times New Roman" panose="02020603050405020304" pitchFamily="18" charset="0"/>
            </a:endParaRPr>
          </a:p>
        </p:txBody>
      </p:sp>
      <p:sp>
        <p:nvSpPr>
          <p:cNvPr id="10" name="Oval 9"/>
          <p:cNvSpPr/>
          <p:nvPr/>
        </p:nvSpPr>
        <p:spPr>
          <a:xfrm>
            <a:off x="5166883" y="3687554"/>
            <a:ext cx="1298607" cy="952177"/>
          </a:xfrm>
          <a:prstGeom prst="ellipse">
            <a:avLst/>
          </a:prstGeom>
          <a:solidFill>
            <a:srgbClr val="CAE8AA"/>
          </a:solidFill>
          <a:ln w="9525" cap="flat" cmpd="sng" algn="ctr">
            <a:solidFill>
              <a:srgbClr val="392E2C">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200" dirty="0">
                <a:effectLst/>
                <a:latin typeface="Arial" panose="020B0604020202020204" pitchFamily="34" charset="0"/>
                <a:ea typeface="Times New Roman" panose="02020603050405020304" pitchFamily="18" charset="0"/>
              </a:rPr>
              <a:t>Bookstart</a:t>
            </a:r>
          </a:p>
        </p:txBody>
      </p:sp>
      <p:sp>
        <p:nvSpPr>
          <p:cNvPr id="11" name="Oval 10"/>
          <p:cNvSpPr/>
          <p:nvPr/>
        </p:nvSpPr>
        <p:spPr>
          <a:xfrm>
            <a:off x="6942539" y="3598670"/>
            <a:ext cx="1314258" cy="952177"/>
          </a:xfrm>
          <a:prstGeom prst="ellipse">
            <a:avLst/>
          </a:prstGeom>
          <a:solidFill>
            <a:schemeClr val="accent1">
              <a:lumMod val="40000"/>
              <a:lumOff val="60000"/>
            </a:schemeClr>
          </a:solidFill>
          <a:ln w="9525" cap="flat" cmpd="sng" algn="ctr">
            <a:solidFill>
              <a:srgbClr val="392E2C">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200" dirty="0" smtClean="0">
                <a:effectLst/>
                <a:latin typeface="Arial" panose="020B0604020202020204" pitchFamily="34" charset="0"/>
                <a:ea typeface="Times New Roman" panose="02020603050405020304" pitchFamily="18" charset="0"/>
              </a:rPr>
              <a:t>Triple P Transitions</a:t>
            </a:r>
            <a:endParaRPr lang="en-GB" sz="12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531344116"/>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48194" y="107758"/>
            <a:ext cx="8621486" cy="701962"/>
          </a:xfrm>
        </p:spPr>
        <p:txBody>
          <a:bodyPr>
            <a:noAutofit/>
          </a:bodyPr>
          <a:lstStyle/>
          <a:p>
            <a:pPr algn="ctr"/>
            <a:r>
              <a:rPr lang="en-GB" sz="2000" b="1" u="sng" dirty="0" smtClean="0">
                <a:latin typeface="+mn-lt"/>
                <a:ea typeface="Times New Roman" panose="02020603050405020304" pitchFamily="18" charset="0"/>
              </a:rPr>
              <a:t>First Steps Programme</a:t>
            </a:r>
            <a:endParaRPr lang="en-GB" sz="2000" dirty="0">
              <a:latin typeface="+mn-lt"/>
            </a:endParaRPr>
          </a:p>
        </p:txBody>
      </p:sp>
      <p:sp>
        <p:nvSpPr>
          <p:cNvPr id="3" name="Rectangle 2"/>
          <p:cNvSpPr/>
          <p:nvPr/>
        </p:nvSpPr>
        <p:spPr>
          <a:xfrm>
            <a:off x="548641" y="751344"/>
            <a:ext cx="7811588" cy="369332"/>
          </a:xfrm>
          <a:prstGeom prst="rect">
            <a:avLst/>
          </a:prstGeom>
        </p:spPr>
        <p:txBody>
          <a:bodyPr wrap="square">
            <a:spAutoFit/>
          </a:bodyPr>
          <a:lstStyle/>
          <a:p>
            <a:endParaRPr lang="en-GB" dirty="0"/>
          </a:p>
        </p:txBody>
      </p:sp>
      <p:sp>
        <p:nvSpPr>
          <p:cNvPr id="7" name="Rectangle 6"/>
          <p:cNvSpPr/>
          <p:nvPr/>
        </p:nvSpPr>
        <p:spPr>
          <a:xfrm>
            <a:off x="101601" y="975974"/>
            <a:ext cx="8848436" cy="4224098"/>
          </a:xfrm>
          <a:prstGeom prst="rect">
            <a:avLst/>
          </a:prstGeom>
          <a:solidFill>
            <a:schemeClr val="accent1">
              <a:lumMod val="40000"/>
              <a:lumOff val="60000"/>
            </a:schemeClr>
          </a:solidFill>
          <a:ln w="9525" cap="flat" cmpd="sng" algn="ctr">
            <a:solidFill>
              <a:srgbClr val="392E2C">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228600">
              <a:spcAft>
                <a:spcPts val="0"/>
              </a:spcAft>
            </a:pPr>
            <a:r>
              <a:rPr lang="en-GB" sz="1100" b="1" dirty="0">
                <a:effectLst/>
                <a:latin typeface="Arial" panose="020B0604020202020204" pitchFamily="34" charset="0"/>
                <a:ea typeface="Times New Roman" panose="02020603050405020304" pitchFamily="18" charset="0"/>
              </a:rPr>
              <a:t> </a:t>
            </a:r>
            <a:endParaRPr lang="en-GB" sz="1100" dirty="0">
              <a:effectLst/>
              <a:latin typeface="Arial" panose="020B0604020202020204" pitchFamily="34" charset="0"/>
              <a:ea typeface="Times New Roman" panose="02020603050405020304" pitchFamily="18" charset="0"/>
            </a:endParaRPr>
          </a:p>
          <a:p>
            <a:pPr marL="228600">
              <a:spcAft>
                <a:spcPts val="0"/>
              </a:spcAft>
            </a:pPr>
            <a:r>
              <a:rPr lang="en-US" sz="1600" b="1" u="sng" dirty="0">
                <a:effectLst/>
                <a:latin typeface="Arial" panose="020B0604020202020204" pitchFamily="34" charset="0"/>
                <a:ea typeface="Times New Roman" panose="02020603050405020304" pitchFamily="18" charset="0"/>
              </a:rPr>
              <a:t>First Steps </a:t>
            </a:r>
            <a:r>
              <a:rPr lang="en-US" sz="1600" dirty="0">
                <a:effectLst/>
                <a:latin typeface="Arial" panose="020B0604020202020204" pitchFamily="34" charset="0"/>
                <a:ea typeface="Times New Roman" panose="02020603050405020304" pitchFamily="18" charset="0"/>
              </a:rPr>
              <a:t>is an </a:t>
            </a:r>
            <a:r>
              <a:rPr lang="en-GB" sz="1600" dirty="0">
                <a:effectLst/>
                <a:latin typeface="Arial" panose="020B0604020202020204" pitchFamily="34" charset="0"/>
                <a:ea typeface="Times New Roman" panose="02020603050405020304" pitchFamily="18" charset="0"/>
              </a:rPr>
              <a:t>enhanced offer for new parents to be </a:t>
            </a:r>
            <a:r>
              <a:rPr lang="en-GB" sz="1600" b="1" u="sng" dirty="0">
                <a:effectLst/>
                <a:latin typeface="Arial" panose="020B0604020202020204" pitchFamily="34" charset="0"/>
                <a:ea typeface="Times New Roman" panose="02020603050405020304" pitchFamily="18" charset="0"/>
              </a:rPr>
              <a:t>21yrs and under </a:t>
            </a:r>
            <a:r>
              <a:rPr lang="en-GB" sz="1600" dirty="0">
                <a:effectLst/>
                <a:latin typeface="Arial" panose="020B0604020202020204" pitchFamily="34" charset="0"/>
                <a:ea typeface="Times New Roman" panose="02020603050405020304" pitchFamily="18" charset="0"/>
              </a:rPr>
              <a:t>which aims to </a:t>
            </a:r>
            <a:r>
              <a:rPr lang="en-GB" sz="1600" dirty="0" smtClean="0">
                <a:effectLst/>
                <a:latin typeface="Arial" panose="020B0604020202020204" pitchFamily="34" charset="0"/>
                <a:ea typeface="Times New Roman" panose="02020603050405020304" pitchFamily="18" charset="0"/>
              </a:rPr>
              <a:t>offer support </a:t>
            </a:r>
            <a:r>
              <a:rPr lang="en-GB" sz="1600" dirty="0">
                <a:effectLst/>
                <a:latin typeface="Arial" panose="020B0604020202020204" pitchFamily="34" charset="0"/>
                <a:ea typeface="Times New Roman" panose="02020603050405020304" pitchFamily="18" charset="0"/>
              </a:rPr>
              <a:t>that improves outcomes for parents and baby and reduce the requirement for additional specialist services.  </a:t>
            </a:r>
            <a:endParaRPr lang="en-GB" sz="1600" dirty="0" smtClean="0">
              <a:effectLst/>
              <a:latin typeface="Arial" panose="020B0604020202020204" pitchFamily="34" charset="0"/>
              <a:ea typeface="Times New Roman" panose="02020603050405020304" pitchFamily="18" charset="0"/>
            </a:endParaRPr>
          </a:p>
          <a:p>
            <a:pPr marL="228600">
              <a:spcAft>
                <a:spcPts val="0"/>
              </a:spcAft>
            </a:pPr>
            <a:r>
              <a:rPr lang="en-GB" sz="1600" dirty="0" smtClean="0">
                <a:latin typeface="Arial" panose="020B0604020202020204" pitchFamily="34" charset="0"/>
                <a:ea typeface="Times New Roman" panose="02020603050405020304" pitchFamily="18" charset="0"/>
              </a:rPr>
              <a:t>We are able to extend the offer for parents to be who are up </a:t>
            </a:r>
          </a:p>
          <a:p>
            <a:pPr marL="228600">
              <a:spcAft>
                <a:spcPts val="0"/>
              </a:spcAft>
            </a:pPr>
            <a:r>
              <a:rPr lang="en-GB" sz="1600" dirty="0" smtClean="0">
                <a:latin typeface="Arial" panose="020B0604020202020204" pitchFamily="34" charset="0"/>
                <a:ea typeface="Times New Roman" panose="02020603050405020304" pitchFamily="18" charset="0"/>
              </a:rPr>
              <a:t>to age 25 if they are care leavers. </a:t>
            </a:r>
            <a:endParaRPr lang="en-GB" sz="1600" dirty="0">
              <a:effectLst/>
              <a:latin typeface="Arial" panose="020B0604020202020204" pitchFamily="34" charset="0"/>
              <a:ea typeface="Times New Roman" panose="02020603050405020304" pitchFamily="18" charset="0"/>
            </a:endParaRPr>
          </a:p>
          <a:p>
            <a:pPr marL="457200">
              <a:spcAft>
                <a:spcPts val="0"/>
              </a:spcAft>
            </a:pPr>
            <a:r>
              <a:rPr lang="en-GB" sz="1600" dirty="0">
                <a:effectLst/>
                <a:latin typeface="Arial" panose="020B0604020202020204" pitchFamily="34" charset="0"/>
                <a:ea typeface="Times New Roman" panose="02020603050405020304" pitchFamily="18" charset="0"/>
              </a:rPr>
              <a:t> </a:t>
            </a:r>
          </a:p>
          <a:p>
            <a:pPr>
              <a:spcAft>
                <a:spcPts val="0"/>
              </a:spcAft>
            </a:pPr>
            <a:r>
              <a:rPr lang="en-GB" sz="1600" dirty="0">
                <a:effectLst/>
                <a:latin typeface="Arial" panose="020B0604020202020204" pitchFamily="34" charset="0"/>
                <a:ea typeface="Times New Roman" panose="02020603050405020304" pitchFamily="18" charset="0"/>
              </a:rPr>
              <a:t>      The First Steps offer includes:</a:t>
            </a:r>
          </a:p>
          <a:p>
            <a:pPr>
              <a:spcAft>
                <a:spcPts val="0"/>
              </a:spcAft>
            </a:pPr>
            <a:r>
              <a:rPr lang="en-GB" sz="1600" dirty="0">
                <a:effectLst/>
                <a:latin typeface="Arial" panose="020B0604020202020204" pitchFamily="34" charset="0"/>
                <a:ea typeface="Times New Roman" panose="02020603050405020304" pitchFamily="18" charset="0"/>
              </a:rPr>
              <a:t> </a:t>
            </a:r>
          </a:p>
          <a:p>
            <a:pPr marL="514350" indent="-285750">
              <a:spcAft>
                <a:spcPts val="0"/>
              </a:spcAft>
              <a:buFont typeface="Arial" panose="020B0604020202020204" pitchFamily="34" charset="0"/>
              <a:buChar char="•"/>
              <a:tabLst>
                <a:tab pos="457200" algn="l"/>
              </a:tabLst>
            </a:pPr>
            <a:r>
              <a:rPr lang="en-GB" sz="1600" dirty="0">
                <a:effectLst/>
                <a:latin typeface="Arial" panose="020B0604020202020204" pitchFamily="34" charset="0"/>
                <a:ea typeface="Times New Roman" panose="02020603050405020304" pitchFamily="18" charset="0"/>
              </a:rPr>
              <a:t>An allocated EYSW to offer information, </a:t>
            </a:r>
            <a:r>
              <a:rPr lang="en-GB" sz="1600" dirty="0" smtClean="0">
                <a:effectLst/>
                <a:latin typeface="Arial" panose="020B0604020202020204" pitchFamily="34" charset="0"/>
                <a:ea typeface="Times New Roman" panose="02020603050405020304" pitchFamily="18" charset="0"/>
              </a:rPr>
              <a:t>advice, guidance, support and direct work </a:t>
            </a:r>
            <a:r>
              <a:rPr lang="en-GB" sz="1600" dirty="0">
                <a:effectLst/>
                <a:latin typeface="Arial" panose="020B0604020202020204" pitchFamily="34" charset="0"/>
                <a:ea typeface="Times New Roman" panose="02020603050405020304" pitchFamily="18" charset="0"/>
              </a:rPr>
              <a:t>for duration </a:t>
            </a:r>
            <a:r>
              <a:rPr lang="en-GB" sz="1600" dirty="0" smtClean="0">
                <a:effectLst/>
                <a:latin typeface="Arial" panose="020B0604020202020204" pitchFamily="34" charset="0"/>
                <a:ea typeface="Times New Roman" panose="02020603050405020304" pitchFamily="18" charset="0"/>
              </a:rPr>
              <a:t>of the programme-in </a:t>
            </a:r>
            <a:r>
              <a:rPr lang="en-GB" sz="1600" dirty="0">
                <a:effectLst/>
                <a:latin typeface="Arial" panose="020B0604020202020204" pitchFamily="34" charset="0"/>
                <a:ea typeface="Times New Roman" panose="02020603050405020304" pitchFamily="18" charset="0"/>
              </a:rPr>
              <a:t>most cases 1 year.</a:t>
            </a:r>
          </a:p>
          <a:p>
            <a:pPr marL="514350" indent="-285750">
              <a:spcAft>
                <a:spcPts val="0"/>
              </a:spcAft>
              <a:buFont typeface="Arial" panose="020B0604020202020204" pitchFamily="34" charset="0"/>
              <a:buChar char="•"/>
              <a:tabLst>
                <a:tab pos="457200" algn="l"/>
              </a:tabLst>
            </a:pPr>
            <a:r>
              <a:rPr lang="en-US" sz="1600" dirty="0" smtClean="0">
                <a:effectLst/>
                <a:latin typeface="Arial" panose="020B0604020202020204" pitchFamily="34" charset="0"/>
                <a:ea typeface="Times New Roman" panose="02020603050405020304" pitchFamily="18" charset="0"/>
              </a:rPr>
              <a:t>Access </a:t>
            </a:r>
            <a:r>
              <a:rPr lang="en-US" sz="1600" dirty="0">
                <a:effectLst/>
                <a:latin typeface="Arial" panose="020B0604020202020204" pitchFamily="34" charset="0"/>
                <a:ea typeface="Times New Roman" panose="02020603050405020304" pitchFamily="18" charset="0"/>
              </a:rPr>
              <a:t>to the ante-natal Solihull course</a:t>
            </a:r>
            <a:endParaRPr lang="en-GB" sz="1600" dirty="0">
              <a:effectLst/>
              <a:latin typeface="Arial" panose="020B0604020202020204" pitchFamily="34" charset="0"/>
              <a:ea typeface="Times New Roman" panose="02020603050405020304" pitchFamily="18" charset="0"/>
            </a:endParaRPr>
          </a:p>
          <a:p>
            <a:pPr marL="514350" indent="-285750">
              <a:spcAft>
                <a:spcPts val="0"/>
              </a:spcAft>
              <a:buFont typeface="Arial" panose="020B0604020202020204" pitchFamily="34" charset="0"/>
              <a:buChar char="•"/>
              <a:tabLst>
                <a:tab pos="457200" algn="l"/>
              </a:tabLst>
            </a:pPr>
            <a:r>
              <a:rPr lang="en-US" sz="1600" dirty="0" smtClean="0">
                <a:effectLst/>
                <a:latin typeface="Arial" panose="020B0604020202020204" pitchFamily="34" charset="0"/>
                <a:ea typeface="Times New Roman" panose="02020603050405020304" pitchFamily="18" charset="0"/>
              </a:rPr>
              <a:t>‘Young </a:t>
            </a:r>
            <a:r>
              <a:rPr lang="en-US" sz="1600" dirty="0">
                <a:effectLst/>
                <a:latin typeface="Arial" panose="020B0604020202020204" pitchFamily="34" charset="0"/>
                <a:ea typeface="Times New Roman" panose="02020603050405020304" pitchFamily="18" charset="0"/>
              </a:rPr>
              <a:t>Parents to </a:t>
            </a:r>
            <a:r>
              <a:rPr lang="en-US" sz="1600" dirty="0" smtClean="0">
                <a:effectLst/>
                <a:latin typeface="Arial" panose="020B0604020202020204" pitchFamily="34" charset="0"/>
                <a:ea typeface="Times New Roman" panose="02020603050405020304" pitchFamily="18" charset="0"/>
              </a:rPr>
              <a:t>Be’ </a:t>
            </a:r>
            <a:r>
              <a:rPr lang="en-US" sz="1600" dirty="0">
                <a:effectLst/>
                <a:latin typeface="Arial" panose="020B0604020202020204" pitchFamily="34" charset="0"/>
                <a:ea typeface="Times New Roman" panose="02020603050405020304" pitchFamily="18" charset="0"/>
              </a:rPr>
              <a:t>course</a:t>
            </a:r>
            <a:endParaRPr lang="en-GB" sz="1600" dirty="0">
              <a:effectLst/>
              <a:latin typeface="Arial" panose="020B0604020202020204" pitchFamily="34" charset="0"/>
              <a:ea typeface="Times New Roman" panose="02020603050405020304" pitchFamily="18" charset="0"/>
            </a:endParaRPr>
          </a:p>
          <a:p>
            <a:pPr marL="514350" indent="-285750">
              <a:spcAft>
                <a:spcPts val="0"/>
              </a:spcAft>
              <a:buFont typeface="Arial" panose="020B0604020202020204" pitchFamily="34" charset="0"/>
              <a:buChar char="•"/>
              <a:tabLst>
                <a:tab pos="457200" algn="l"/>
              </a:tabLst>
            </a:pPr>
            <a:r>
              <a:rPr lang="en-GB" sz="1600" dirty="0">
                <a:effectLst/>
                <a:latin typeface="Arial" panose="020B0604020202020204" pitchFamily="34" charset="0"/>
                <a:ea typeface="Times New Roman" panose="02020603050405020304" pitchFamily="18" charset="0"/>
              </a:rPr>
              <a:t>Baby massage /Talk to your Baby/</a:t>
            </a:r>
            <a:r>
              <a:rPr lang="en-GB" sz="1600" dirty="0" err="1">
                <a:effectLst/>
                <a:latin typeface="Arial" panose="020B0604020202020204" pitchFamily="34" charset="0"/>
                <a:ea typeface="Times New Roman" panose="02020603050405020304" pitchFamily="18" charset="0"/>
              </a:rPr>
              <a:t>BookStart</a:t>
            </a:r>
            <a:r>
              <a:rPr lang="en-GB" sz="1600" dirty="0">
                <a:effectLst/>
                <a:latin typeface="Arial" panose="020B0604020202020204" pitchFamily="34" charset="0"/>
                <a:ea typeface="Times New Roman" panose="02020603050405020304" pitchFamily="18" charset="0"/>
              </a:rPr>
              <a:t> and other evidence based programmes</a:t>
            </a:r>
          </a:p>
          <a:p>
            <a:pPr marL="514350" indent="-285750">
              <a:spcAft>
                <a:spcPts val="0"/>
              </a:spcAft>
              <a:buFont typeface="Arial" panose="020B0604020202020204" pitchFamily="34" charset="0"/>
              <a:buChar char="•"/>
              <a:tabLst>
                <a:tab pos="457200" algn="l"/>
              </a:tabLst>
            </a:pPr>
            <a:r>
              <a:rPr lang="en-US" sz="1600" dirty="0">
                <a:effectLst/>
                <a:latin typeface="Arial" panose="020B0604020202020204" pitchFamily="34" charset="0"/>
                <a:ea typeface="Times New Roman" panose="02020603050405020304" pitchFamily="18" charset="0"/>
              </a:rPr>
              <a:t>Regular health visitor contact – every month for the first 6 months, then every 2 months until 1yr and then quarterly until 2yrs.</a:t>
            </a:r>
            <a:endParaRPr lang="en-GB" sz="1600" dirty="0">
              <a:effectLst/>
              <a:latin typeface="Arial" panose="020B0604020202020204" pitchFamily="34" charset="0"/>
              <a:ea typeface="Times New Roman" panose="02020603050405020304" pitchFamily="18" charset="0"/>
            </a:endParaRPr>
          </a:p>
          <a:p>
            <a:pPr marL="457200">
              <a:spcAft>
                <a:spcPts val="0"/>
              </a:spcAft>
            </a:pPr>
            <a:r>
              <a:rPr lang="en-GB" sz="1600" dirty="0">
                <a:effectLst/>
                <a:latin typeface="Arial" panose="020B0604020202020204" pitchFamily="34" charset="0"/>
                <a:ea typeface="Times New Roman" panose="02020603050405020304" pitchFamily="18" charset="0"/>
              </a:rPr>
              <a:t> </a:t>
            </a:r>
          </a:p>
          <a:p>
            <a:pPr algn="ctr">
              <a:spcAft>
                <a:spcPts val="0"/>
              </a:spcAft>
            </a:pPr>
            <a:r>
              <a:rPr lang="en-GB" sz="1100" b="1" u="none" strike="noStrike" dirty="0">
                <a:effectLst/>
                <a:latin typeface="Arial" panose="020B0604020202020204" pitchFamily="34" charset="0"/>
                <a:ea typeface="Times New Roman" panose="02020603050405020304" pitchFamily="18" charset="0"/>
              </a:rPr>
              <a:t> </a:t>
            </a:r>
            <a:endParaRPr lang="en-GB" sz="1100" dirty="0">
              <a:effectLst/>
              <a:latin typeface="Arial" panose="020B0604020202020204" pitchFamily="34" charset="0"/>
              <a:ea typeface="Times New Roman" panose="02020603050405020304" pitchFamily="18" charset="0"/>
            </a:endParaRPr>
          </a:p>
        </p:txBody>
      </p:sp>
      <p:sp>
        <p:nvSpPr>
          <p:cNvPr id="5" name="Rectangle 4"/>
          <p:cNvSpPr/>
          <p:nvPr/>
        </p:nvSpPr>
        <p:spPr>
          <a:xfrm>
            <a:off x="548641" y="5366326"/>
            <a:ext cx="7811588" cy="50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hlinkClick r:id="rId2"/>
              </a:rPr>
              <a:t>FirstSteps@Herefordshire.gov.uk</a:t>
            </a:r>
            <a:r>
              <a:rPr lang="en-GB" dirty="0" smtClean="0"/>
              <a:t> </a:t>
            </a:r>
            <a:endParaRPr lang="en-GB" dirty="0"/>
          </a:p>
        </p:txBody>
      </p:sp>
      <p:pic>
        <p:nvPicPr>
          <p:cNvPr id="9" name="Picture 8" descr="Baby bundles pilot scheme to give little ones best start in life - Swansea  Bay University Health Board"/>
          <p:cNvPicPr/>
          <p:nvPr/>
        </p:nvPicPr>
        <p:blipFill>
          <a:blip r:embed="rId3">
            <a:extLst>
              <a:ext uri="{28A0092B-C50C-407E-A947-70E740481C1C}">
                <a14:useLocalDpi xmlns:a14="http://schemas.microsoft.com/office/drawing/2010/main" val="0"/>
              </a:ext>
            </a:extLst>
          </a:blip>
          <a:srcRect/>
          <a:stretch>
            <a:fillRect/>
          </a:stretch>
        </p:blipFill>
        <p:spPr bwMode="auto">
          <a:xfrm>
            <a:off x="5998464" y="1764262"/>
            <a:ext cx="2462349" cy="1291958"/>
          </a:xfrm>
          <a:prstGeom prst="rect">
            <a:avLst/>
          </a:prstGeom>
          <a:noFill/>
          <a:ln>
            <a:noFill/>
          </a:ln>
        </p:spPr>
      </p:pic>
    </p:spTree>
    <p:extLst>
      <p:ext uri="{BB962C8B-B14F-4D97-AF65-F5344CB8AC3E}">
        <p14:creationId xmlns:p14="http://schemas.microsoft.com/office/powerpoint/2010/main" val="18405255"/>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743" y="1167059"/>
            <a:ext cx="8734698" cy="4308872"/>
          </a:xfrm>
          <a:prstGeom prst="rect">
            <a:avLst/>
          </a:prstGeom>
        </p:spPr>
        <p:txBody>
          <a:bodyPr wrap="square">
            <a:spAutoFit/>
          </a:bodyPr>
          <a:lstStyle/>
          <a:p>
            <a:r>
              <a:rPr lang="en-US" sz="2000" b="1" dirty="0"/>
              <a:t>Herefordshire </a:t>
            </a:r>
            <a:r>
              <a:rPr lang="en-US" sz="2000" b="1" dirty="0" smtClean="0"/>
              <a:t>Supporting Families </a:t>
            </a:r>
            <a:r>
              <a:rPr lang="en-US" sz="2000" b="1" dirty="0" err="1" smtClean="0"/>
              <a:t>programme</a:t>
            </a:r>
            <a:r>
              <a:rPr lang="en-US" sz="2000" b="1" dirty="0" smtClean="0"/>
              <a:t> </a:t>
            </a:r>
            <a:r>
              <a:rPr lang="en-US" sz="2000" b="1" dirty="0"/>
              <a:t>is our response to the National </a:t>
            </a:r>
            <a:r>
              <a:rPr lang="en-US" sz="2000" b="1" dirty="0" smtClean="0"/>
              <a:t>Supporting </a:t>
            </a:r>
            <a:r>
              <a:rPr lang="en-US" sz="2000" b="1" dirty="0"/>
              <a:t>Families initiative. </a:t>
            </a:r>
            <a:endParaRPr lang="en-US" sz="2000" b="1" dirty="0" smtClean="0"/>
          </a:p>
          <a:p>
            <a:endParaRPr lang="en-US" dirty="0" smtClean="0"/>
          </a:p>
          <a:p>
            <a:r>
              <a:rPr lang="en-US" dirty="0" smtClean="0"/>
              <a:t>Supporting Families early help teams work together to provide the right help to improve outcome for these families. </a:t>
            </a:r>
          </a:p>
          <a:p>
            <a:endParaRPr lang="en-GB" dirty="0" smtClean="0"/>
          </a:p>
          <a:p>
            <a:r>
              <a:rPr lang="en-GB" dirty="0" smtClean="0"/>
              <a:t>Specialist </a:t>
            </a:r>
            <a:r>
              <a:rPr lang="en-GB" dirty="0"/>
              <a:t>Early Help Support Services </a:t>
            </a:r>
            <a:r>
              <a:rPr lang="en-GB" dirty="0" smtClean="0"/>
              <a:t>are funded </a:t>
            </a:r>
            <a:r>
              <a:rPr lang="en-GB" dirty="0"/>
              <a:t>in part by Supporting families payment by </a:t>
            </a:r>
            <a:r>
              <a:rPr lang="en-GB" dirty="0" smtClean="0"/>
              <a:t>results</a:t>
            </a:r>
          </a:p>
          <a:p>
            <a:endParaRPr lang="en-GB" dirty="0" smtClean="0"/>
          </a:p>
          <a:p>
            <a:pPr marL="285750" indent="-285750">
              <a:buFont typeface="Wingdings" panose="05000000000000000000" pitchFamily="2" charset="2"/>
              <a:buChar char="v"/>
            </a:pPr>
            <a:r>
              <a:rPr lang="en-GB" dirty="0" smtClean="0"/>
              <a:t>Internal </a:t>
            </a:r>
            <a:r>
              <a:rPr lang="en-GB" dirty="0"/>
              <a:t>Early Help Family Support Team – high level 3</a:t>
            </a:r>
          </a:p>
          <a:p>
            <a:pPr marL="285750" indent="-285750">
              <a:buFont typeface="Wingdings" panose="05000000000000000000" pitchFamily="2" charset="2"/>
              <a:buChar char="v"/>
            </a:pPr>
            <a:r>
              <a:rPr lang="en-GB" dirty="0"/>
              <a:t>Vennture4Families – medium level 3</a:t>
            </a:r>
          </a:p>
          <a:p>
            <a:pPr marL="285750" indent="-285750">
              <a:buFont typeface="Wingdings" panose="05000000000000000000" pitchFamily="2" charset="2"/>
              <a:buChar char="v"/>
            </a:pPr>
            <a:r>
              <a:rPr lang="en-GB" dirty="0"/>
              <a:t>Homestart – low level 3 and some high level </a:t>
            </a:r>
            <a:r>
              <a:rPr lang="en-GB" dirty="0" smtClean="0"/>
              <a:t>2</a:t>
            </a:r>
          </a:p>
          <a:p>
            <a:pPr marL="285750" indent="-285750">
              <a:buFont typeface="Wingdings" panose="05000000000000000000" pitchFamily="2" charset="2"/>
              <a:buChar char="v"/>
            </a:pPr>
            <a:endParaRPr lang="en-GB" dirty="0"/>
          </a:p>
          <a:p>
            <a:r>
              <a:rPr lang="en-GB" dirty="0" smtClean="0"/>
              <a:t>Families need to tick at least 3 of the following criteria……..</a:t>
            </a:r>
            <a:endParaRPr lang="en-GB" dirty="0"/>
          </a:p>
          <a:p>
            <a:endParaRPr lang="en-US" dirty="0"/>
          </a:p>
        </p:txBody>
      </p:sp>
      <p:sp>
        <p:nvSpPr>
          <p:cNvPr id="3" name="TextBox 2"/>
          <p:cNvSpPr txBox="1"/>
          <p:nvPr/>
        </p:nvSpPr>
        <p:spPr>
          <a:xfrm>
            <a:off x="418011" y="705394"/>
            <a:ext cx="8116389" cy="461665"/>
          </a:xfrm>
          <a:prstGeom prst="rect">
            <a:avLst/>
          </a:prstGeom>
          <a:solidFill>
            <a:schemeClr val="accent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GB" sz="2400" b="1" dirty="0" smtClean="0"/>
              <a:t>The Supporting Families Programme in Herefordshire</a:t>
            </a:r>
            <a:endParaRPr lang="en-GB" sz="2400" b="1" dirty="0"/>
          </a:p>
        </p:txBody>
      </p:sp>
    </p:spTree>
    <p:extLst>
      <p:ext uri="{BB962C8B-B14F-4D97-AF65-F5344CB8AC3E}">
        <p14:creationId xmlns:p14="http://schemas.microsoft.com/office/powerpoint/2010/main" val="3385762385"/>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8777" y="142536"/>
            <a:ext cx="3527804" cy="954107"/>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GB" altLang="en-US" sz="2800" b="1" dirty="0">
                <a:latin typeface="Arial" panose="020B0604020202020204" pitchFamily="34" charset="0"/>
                <a:cs typeface="Arial" panose="020B0604020202020204" pitchFamily="34" charset="0"/>
              </a:rPr>
              <a:t>Supporting Families Criteria</a:t>
            </a:r>
            <a:endParaRPr lang="en-GB" sz="2800" dirty="0"/>
          </a:p>
        </p:txBody>
      </p:sp>
      <p:sp>
        <p:nvSpPr>
          <p:cNvPr id="6" name="Oval 5"/>
          <p:cNvSpPr/>
          <p:nvPr/>
        </p:nvSpPr>
        <p:spPr>
          <a:xfrm>
            <a:off x="1234782" y="4540574"/>
            <a:ext cx="1848679" cy="8785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Crime prevention</a:t>
            </a:r>
            <a:endParaRPr lang="en-GB" dirty="0">
              <a:solidFill>
                <a:schemeClr val="bg1"/>
              </a:solidFill>
            </a:endParaRPr>
          </a:p>
        </p:txBody>
      </p:sp>
      <p:sp>
        <p:nvSpPr>
          <p:cNvPr id="7" name="Oval 6"/>
          <p:cNvSpPr/>
          <p:nvPr/>
        </p:nvSpPr>
        <p:spPr>
          <a:xfrm>
            <a:off x="5370444" y="1245818"/>
            <a:ext cx="2123661" cy="1044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Good early Years development</a:t>
            </a:r>
            <a:endParaRPr lang="en-GB" dirty="0">
              <a:solidFill>
                <a:schemeClr val="bg1"/>
              </a:solidFill>
            </a:endParaRPr>
          </a:p>
        </p:txBody>
      </p:sp>
      <p:sp>
        <p:nvSpPr>
          <p:cNvPr id="8" name="Oval 7"/>
          <p:cNvSpPr/>
          <p:nvPr/>
        </p:nvSpPr>
        <p:spPr>
          <a:xfrm>
            <a:off x="6480314" y="2324666"/>
            <a:ext cx="1848679" cy="1013787"/>
          </a:xfrm>
          <a:prstGeom prst="ellipse">
            <a:avLst/>
          </a:prstGeom>
          <a:solidFill>
            <a:srgbClr val="CA7C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Improved mental health</a:t>
            </a:r>
            <a:endParaRPr lang="en-GB" dirty="0">
              <a:solidFill>
                <a:schemeClr val="bg1"/>
              </a:solidFill>
            </a:endParaRPr>
          </a:p>
        </p:txBody>
      </p:sp>
      <p:sp>
        <p:nvSpPr>
          <p:cNvPr id="9" name="Oval 8"/>
          <p:cNvSpPr/>
          <p:nvPr/>
        </p:nvSpPr>
        <p:spPr>
          <a:xfrm>
            <a:off x="6354419" y="3467096"/>
            <a:ext cx="1974574" cy="119154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Recovery from substance misuse</a:t>
            </a:r>
            <a:endParaRPr lang="en-GB" dirty="0">
              <a:solidFill>
                <a:schemeClr val="bg1"/>
              </a:solidFill>
            </a:endParaRPr>
          </a:p>
        </p:txBody>
      </p:sp>
      <p:sp>
        <p:nvSpPr>
          <p:cNvPr id="11" name="Oval 10"/>
          <p:cNvSpPr/>
          <p:nvPr/>
        </p:nvSpPr>
        <p:spPr>
          <a:xfrm>
            <a:off x="5009324" y="4515604"/>
            <a:ext cx="2090530" cy="1143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Improved family relationships</a:t>
            </a:r>
            <a:endParaRPr lang="en-GB" dirty="0">
              <a:solidFill>
                <a:schemeClr val="bg1"/>
              </a:solidFill>
            </a:endParaRPr>
          </a:p>
        </p:txBody>
      </p:sp>
      <p:sp>
        <p:nvSpPr>
          <p:cNvPr id="12" name="Oval 11"/>
          <p:cNvSpPr/>
          <p:nvPr/>
        </p:nvSpPr>
        <p:spPr>
          <a:xfrm>
            <a:off x="2872409" y="4927989"/>
            <a:ext cx="2020958" cy="98231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Safe from exploitation </a:t>
            </a:r>
            <a:endParaRPr lang="en-GB" dirty="0">
              <a:solidFill>
                <a:schemeClr val="bg1"/>
              </a:solidFill>
            </a:endParaRPr>
          </a:p>
        </p:txBody>
      </p:sp>
      <p:sp>
        <p:nvSpPr>
          <p:cNvPr id="13" name="Oval 12"/>
          <p:cNvSpPr/>
          <p:nvPr/>
        </p:nvSpPr>
        <p:spPr>
          <a:xfrm>
            <a:off x="3355629" y="1188319"/>
            <a:ext cx="1848679" cy="104798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Getting a good education</a:t>
            </a:r>
            <a:endParaRPr lang="en-GB" dirty="0">
              <a:solidFill>
                <a:schemeClr val="bg1"/>
              </a:solidFill>
            </a:endParaRPr>
          </a:p>
        </p:txBody>
      </p:sp>
      <p:sp>
        <p:nvSpPr>
          <p:cNvPr id="14" name="Oval 13"/>
          <p:cNvSpPr/>
          <p:nvPr/>
        </p:nvSpPr>
        <p:spPr>
          <a:xfrm>
            <a:off x="310442" y="3467097"/>
            <a:ext cx="1848679" cy="983969"/>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Safe from abuse</a:t>
            </a:r>
            <a:endParaRPr lang="en-GB" dirty="0">
              <a:solidFill>
                <a:schemeClr val="bg1"/>
              </a:solidFill>
            </a:endParaRPr>
          </a:p>
        </p:txBody>
      </p:sp>
      <p:sp>
        <p:nvSpPr>
          <p:cNvPr id="15" name="Oval 14"/>
          <p:cNvSpPr/>
          <p:nvPr/>
        </p:nvSpPr>
        <p:spPr>
          <a:xfrm>
            <a:off x="577817" y="2376073"/>
            <a:ext cx="1848679" cy="974553"/>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Secure Housing</a:t>
            </a:r>
            <a:endParaRPr lang="en-GB" dirty="0">
              <a:solidFill>
                <a:schemeClr val="bg1"/>
              </a:solidFill>
            </a:endParaRPr>
          </a:p>
        </p:txBody>
      </p:sp>
      <p:sp>
        <p:nvSpPr>
          <p:cNvPr id="16" name="Oval 15"/>
          <p:cNvSpPr/>
          <p:nvPr/>
        </p:nvSpPr>
        <p:spPr>
          <a:xfrm>
            <a:off x="1382887" y="1371049"/>
            <a:ext cx="1848679" cy="960270"/>
          </a:xfrm>
          <a:prstGeom prst="ellipse">
            <a:avLst/>
          </a:prstGeom>
          <a:solidFill>
            <a:srgbClr val="1498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Financial stability</a:t>
            </a:r>
            <a:endParaRPr lang="en-GB" dirty="0">
              <a:solidFill>
                <a:schemeClr val="bg1"/>
              </a:solidFill>
            </a:endParaRPr>
          </a:p>
        </p:txBody>
      </p:sp>
      <p:pic>
        <p:nvPicPr>
          <p:cNvPr id="2050" name="Picture 2" descr="Brisbane Family — What It Means - Brisbane K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2409" y="2372513"/>
            <a:ext cx="3174172" cy="211310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771096"/>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Art of Asking 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928" y="2874473"/>
            <a:ext cx="5416804" cy="31630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16278" y="905256"/>
            <a:ext cx="5404104" cy="769441"/>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GB" sz="4400" b="1" dirty="0" smtClean="0">
                <a:ln/>
                <a:solidFill>
                  <a:schemeClr val="accent3"/>
                </a:solidFill>
              </a:rPr>
              <a:t>Any Questions?</a:t>
            </a:r>
            <a:endParaRPr lang="en-GB" sz="4400" b="1" dirty="0">
              <a:ln/>
              <a:solidFill>
                <a:schemeClr val="accent3"/>
              </a:solidFill>
            </a:endParaRPr>
          </a:p>
        </p:txBody>
      </p:sp>
    </p:spTree>
    <p:extLst>
      <p:ext uri="{BB962C8B-B14F-4D97-AF65-F5344CB8AC3E}">
        <p14:creationId xmlns:p14="http://schemas.microsoft.com/office/powerpoint/2010/main" val="1774238416"/>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676" y="323898"/>
            <a:ext cx="8561387" cy="1431925"/>
          </a:xfrm>
        </p:spPr>
        <p:txBody>
          <a:bodyPr/>
          <a:lstStyle/>
          <a:p>
            <a:r>
              <a:rPr lang="en-GB" dirty="0"/>
              <a:t>H</a:t>
            </a:r>
            <a:r>
              <a:rPr lang="en-GB" dirty="0" smtClean="0"/>
              <a:t>ave </a:t>
            </a:r>
            <a:r>
              <a:rPr lang="en-GB" dirty="0"/>
              <a:t>you ever worked </a:t>
            </a:r>
            <a:r>
              <a:rPr lang="en-GB" dirty="0" smtClean="0"/>
              <a:t>with any Early Help services before?  </a:t>
            </a:r>
            <a:endParaRPr lang="en-GB" dirty="0"/>
          </a:p>
        </p:txBody>
      </p:sp>
      <p:pic>
        <p:nvPicPr>
          <p:cNvPr id="2050"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3703" y="3246340"/>
            <a:ext cx="6958147" cy="1839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083124"/>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y First Blog Award - LIEBSTER ~ DEW"/>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15524" y="502920"/>
            <a:ext cx="9924700" cy="5742431"/>
          </a:xfrm>
          <a:prstGeom prst="rect">
            <a:avLst/>
          </a:prstGeom>
        </p:spPr>
      </p:pic>
    </p:spTree>
    <p:extLst>
      <p:ext uri="{BB962C8B-B14F-4D97-AF65-F5344CB8AC3E}">
        <p14:creationId xmlns:p14="http://schemas.microsoft.com/office/powerpoint/2010/main" val="4230167503"/>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8" y="315189"/>
            <a:ext cx="8561387" cy="1243645"/>
          </a:xfrm>
        </p:spPr>
        <p:txBody>
          <a:bodyPr/>
          <a:lstStyle/>
          <a:p>
            <a:r>
              <a:rPr lang="en-GB" dirty="0" smtClean="0"/>
              <a:t>Some Useful Links</a:t>
            </a:r>
            <a:endParaRPr lang="en-GB" dirty="0"/>
          </a:p>
        </p:txBody>
      </p:sp>
      <p:sp>
        <p:nvSpPr>
          <p:cNvPr id="3" name="Content Placeholder 2"/>
          <p:cNvSpPr>
            <a:spLocks noGrp="1"/>
          </p:cNvSpPr>
          <p:nvPr>
            <p:ph idx="1"/>
          </p:nvPr>
        </p:nvSpPr>
        <p:spPr>
          <a:xfrm>
            <a:off x="287339" y="1219201"/>
            <a:ext cx="8561387" cy="4793672"/>
          </a:xfrm>
          <a:solidFill>
            <a:schemeClr val="accent1">
              <a:lumMod val="75000"/>
            </a:schemeClr>
          </a:solidFill>
        </p:spPr>
        <p:txBody>
          <a:bodyPr/>
          <a:lstStyle/>
          <a:p>
            <a:r>
              <a:rPr lang="en-GB" b="1" dirty="0">
                <a:solidFill>
                  <a:srgbClr val="002060"/>
                </a:solidFill>
                <a:hlinkClick r:id="rId2"/>
              </a:rPr>
              <a:t>Being a </a:t>
            </a:r>
            <a:r>
              <a:rPr lang="en-GB" b="1" dirty="0" smtClean="0">
                <a:solidFill>
                  <a:srgbClr val="002060"/>
                </a:solidFill>
                <a:hlinkClick r:id="rId2"/>
              </a:rPr>
              <a:t>parent </a:t>
            </a:r>
            <a:r>
              <a:rPr lang="en-GB" b="1" dirty="0">
                <a:solidFill>
                  <a:srgbClr val="002060"/>
                </a:solidFill>
                <a:hlinkClick r:id="rId2"/>
              </a:rPr>
              <a:t>– Herefordshire </a:t>
            </a:r>
            <a:r>
              <a:rPr lang="en-GB" b="1" dirty="0" smtClean="0">
                <a:solidFill>
                  <a:srgbClr val="002060"/>
                </a:solidFill>
                <a:hlinkClick r:id="rId2"/>
              </a:rPr>
              <a:t>Council</a:t>
            </a:r>
            <a:endParaRPr lang="en-GB" b="1" dirty="0" smtClean="0">
              <a:solidFill>
                <a:srgbClr val="002060"/>
              </a:solidFill>
            </a:endParaRPr>
          </a:p>
          <a:p>
            <a:endParaRPr lang="en-GB" b="1" dirty="0">
              <a:solidFill>
                <a:srgbClr val="002060"/>
              </a:solidFill>
            </a:endParaRPr>
          </a:p>
          <a:p>
            <a:r>
              <a:rPr lang="en-GB" b="1" dirty="0">
                <a:hlinkClick r:id="rId3"/>
              </a:rPr>
              <a:t>Herefordshire Safeguarding Children Partnership - Herefordshire Safeguarding (herefordshiresafeguardingboards.org.uk</a:t>
            </a:r>
            <a:r>
              <a:rPr lang="en-GB" b="1" dirty="0" smtClean="0">
                <a:hlinkClick r:id="rId3"/>
              </a:rPr>
              <a:t>)</a:t>
            </a:r>
            <a:endParaRPr lang="en-GB" b="1" dirty="0" smtClean="0"/>
          </a:p>
          <a:p>
            <a:endParaRPr lang="en-GB" b="1" dirty="0">
              <a:solidFill>
                <a:srgbClr val="002060"/>
              </a:solidFill>
            </a:endParaRPr>
          </a:p>
          <a:p>
            <a:r>
              <a:rPr lang="en-GB" b="1" dirty="0" smtClean="0">
                <a:solidFill>
                  <a:srgbClr val="002060"/>
                </a:solidFill>
              </a:rPr>
              <a:t>Talk </a:t>
            </a:r>
            <a:r>
              <a:rPr lang="en-GB" b="1" dirty="0">
                <a:solidFill>
                  <a:srgbClr val="002060"/>
                </a:solidFill>
              </a:rPr>
              <a:t>Community </a:t>
            </a:r>
            <a:r>
              <a:rPr lang="en-GB" b="1" dirty="0">
                <a:solidFill>
                  <a:srgbClr val="002060"/>
                </a:solidFill>
                <a:hlinkClick r:id="rId4"/>
              </a:rPr>
              <a:t>https://www.talkcommunitydirectory.org</a:t>
            </a:r>
            <a:r>
              <a:rPr lang="en-GB" b="1" dirty="0" smtClean="0">
                <a:solidFill>
                  <a:srgbClr val="002060"/>
                </a:solidFill>
                <a:hlinkClick r:id="rId4"/>
              </a:rPr>
              <a:t>/</a:t>
            </a:r>
            <a:endParaRPr lang="en-GB" b="1" dirty="0" smtClean="0">
              <a:solidFill>
                <a:srgbClr val="002060"/>
              </a:solidFill>
            </a:endParaRPr>
          </a:p>
          <a:p>
            <a:pPr marL="0" indent="0">
              <a:buNone/>
            </a:pPr>
            <a:endParaRPr lang="en-GB" b="1" dirty="0">
              <a:solidFill>
                <a:srgbClr val="002060"/>
              </a:solidFill>
            </a:endParaRPr>
          </a:p>
          <a:p>
            <a:r>
              <a:rPr lang="en-GB" b="1" dirty="0" smtClean="0">
                <a:solidFill>
                  <a:srgbClr val="002060"/>
                </a:solidFill>
              </a:rPr>
              <a:t>Call the CHAT team on 01432 260261 or you can email </a:t>
            </a:r>
            <a:r>
              <a:rPr lang="en-GB" b="1" dirty="0" smtClean="0">
                <a:solidFill>
                  <a:srgbClr val="002060"/>
                </a:solidFill>
                <a:hlinkClick r:id="rId5"/>
              </a:rPr>
              <a:t>earlyhelpcontacts@herefordshire.gov.uk</a:t>
            </a:r>
            <a:r>
              <a:rPr lang="en-GB" b="1" dirty="0" smtClean="0">
                <a:solidFill>
                  <a:srgbClr val="002060"/>
                </a:solidFill>
              </a:rPr>
              <a:t> </a:t>
            </a:r>
            <a:endParaRPr lang="en-GB" b="1" dirty="0" smtClean="0">
              <a:solidFill>
                <a:srgbClr val="002060"/>
              </a:solidFill>
            </a:endParaRPr>
          </a:p>
          <a:p>
            <a:r>
              <a:rPr lang="en-GB" b="1" dirty="0" smtClean="0">
                <a:solidFill>
                  <a:srgbClr val="002060"/>
                </a:solidFill>
              </a:rPr>
              <a:t>Early </a:t>
            </a:r>
            <a:r>
              <a:rPr lang="en-GB" b="1" dirty="0">
                <a:solidFill>
                  <a:srgbClr val="002060"/>
                </a:solidFill>
              </a:rPr>
              <a:t>Help Directory </a:t>
            </a:r>
            <a:r>
              <a:rPr lang="en-GB" b="1" dirty="0">
                <a:solidFill>
                  <a:srgbClr val="002060"/>
                </a:solidFill>
                <a:hlinkClick r:id="rId6"/>
              </a:rPr>
              <a:t>https://</a:t>
            </a:r>
            <a:r>
              <a:rPr lang="en-GB" b="1" dirty="0" smtClean="0">
                <a:solidFill>
                  <a:srgbClr val="002060"/>
                </a:solidFill>
                <a:hlinkClick r:id="rId6"/>
              </a:rPr>
              <a:t>www.herefordshire.gov.uk/downloads/file/5600/herefordshire-directory-of-early-help-services</a:t>
            </a:r>
            <a:endParaRPr lang="en-GB" b="1" dirty="0" smtClean="0">
              <a:solidFill>
                <a:srgbClr val="002060"/>
              </a:solidFill>
            </a:endParaRPr>
          </a:p>
          <a:p>
            <a:endParaRPr lang="en-GB" b="1" dirty="0">
              <a:solidFill>
                <a:srgbClr val="002060"/>
              </a:solidFill>
            </a:endParaRPr>
          </a:p>
        </p:txBody>
      </p:sp>
    </p:spTree>
    <p:extLst>
      <p:ext uri="{BB962C8B-B14F-4D97-AF65-F5344CB8AC3E}">
        <p14:creationId xmlns:p14="http://schemas.microsoft.com/office/powerpoint/2010/main" val="3136196853"/>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421" y="960374"/>
            <a:ext cx="8561387" cy="1431925"/>
          </a:xfrm>
          <a:solidFill>
            <a:schemeClr val="accent4">
              <a:lumMod val="75000"/>
            </a:schemeClr>
          </a:solidFill>
          <a:ln>
            <a:solidFill>
              <a:schemeClr val="tx1"/>
            </a:solidFill>
          </a:ln>
          <a:effectLst>
            <a:outerShdw blurRad="50800" dist="38100" dir="2700000" algn="tl" rotWithShape="0">
              <a:prstClr val="black">
                <a:alpha val="40000"/>
              </a:prstClr>
            </a:outerShdw>
          </a:effectLst>
        </p:spPr>
        <p:txBody>
          <a:bodyPr/>
          <a:lstStyle/>
          <a:p>
            <a:r>
              <a:rPr lang="en-GB" sz="4000" dirty="0" smtClean="0"/>
              <a:t>Right Help, Right Time - </a:t>
            </a:r>
            <a:r>
              <a:rPr lang="en-GB" sz="4000" dirty="0"/>
              <a:t>Early Help </a:t>
            </a:r>
          </a:p>
        </p:txBody>
      </p:sp>
      <p:sp>
        <p:nvSpPr>
          <p:cNvPr id="3" name="Content Placeholder 2"/>
          <p:cNvSpPr>
            <a:spLocks noGrp="1"/>
          </p:cNvSpPr>
          <p:nvPr>
            <p:ph idx="1"/>
          </p:nvPr>
        </p:nvSpPr>
        <p:spPr>
          <a:xfrm>
            <a:off x="266383" y="2615184"/>
            <a:ext cx="8561387" cy="3205163"/>
          </a:xfrm>
        </p:spPr>
        <p:txBody>
          <a:bodyPr/>
          <a:lstStyle/>
          <a:p>
            <a:r>
              <a:rPr lang="en-GB" sz="3200" dirty="0" smtClean="0"/>
              <a:t>Early Help is everyone’s responsibility</a:t>
            </a:r>
            <a:r>
              <a:rPr lang="en-GB" sz="3200" dirty="0" smtClean="0"/>
              <a:t>.</a:t>
            </a:r>
            <a:endParaRPr lang="en-GB" sz="3200" dirty="0" smtClean="0"/>
          </a:p>
          <a:p>
            <a:r>
              <a:rPr lang="en-GB" sz="3200" dirty="0" smtClean="0"/>
              <a:t>Supporting the whole family at an early stage to prevent them requiring more specialist services or social care intervention</a:t>
            </a:r>
            <a:r>
              <a:rPr lang="en-GB" sz="3200" dirty="0" smtClean="0"/>
              <a:t>.</a:t>
            </a:r>
          </a:p>
          <a:p>
            <a:r>
              <a:rPr lang="en-GB" sz="3200" dirty="0" smtClean="0"/>
              <a:t>Early Help Service Directory</a:t>
            </a:r>
            <a:r>
              <a:rPr lang="en-GB" sz="3200" dirty="0" smtClean="0"/>
              <a:t> </a:t>
            </a:r>
            <a:endParaRPr lang="en-GB" sz="3200" dirty="0" smtClean="0"/>
          </a:p>
          <a:p>
            <a:pPr marL="0" indent="0">
              <a:buNone/>
            </a:pPr>
            <a:endParaRPr lang="en-GB" dirty="0" smtClean="0"/>
          </a:p>
        </p:txBody>
      </p:sp>
    </p:spTree>
    <p:extLst>
      <p:ext uri="{BB962C8B-B14F-4D97-AF65-F5344CB8AC3E}">
        <p14:creationId xmlns:p14="http://schemas.microsoft.com/office/powerpoint/2010/main" val="3509439572"/>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8" y="685737"/>
            <a:ext cx="8561387" cy="1431925"/>
          </a:xfrm>
          <a:solidFill>
            <a:schemeClr val="accent4">
              <a:lumMod val="75000"/>
            </a:schemeClr>
          </a:solidFill>
          <a:ln>
            <a:solidFill>
              <a:schemeClr val="tx1"/>
            </a:solidFill>
          </a:ln>
          <a:effectLst>
            <a:outerShdw blurRad="50800" dist="38100" dir="2700000" algn="tl" rotWithShape="0">
              <a:prstClr val="black">
                <a:alpha val="40000"/>
              </a:prstClr>
            </a:outerShdw>
          </a:effectLst>
        </p:spPr>
        <p:txBody>
          <a:bodyPr/>
          <a:lstStyle/>
          <a:p>
            <a:r>
              <a:rPr lang="en-GB" sz="3600" dirty="0" smtClean="0"/>
              <a:t>Early Help – Local Authority Teams</a:t>
            </a:r>
            <a:endParaRPr lang="en-GB" sz="3600" dirty="0"/>
          </a:p>
        </p:txBody>
      </p:sp>
      <p:sp>
        <p:nvSpPr>
          <p:cNvPr id="3" name="Content Placeholder 2"/>
          <p:cNvSpPr>
            <a:spLocks noGrp="1"/>
          </p:cNvSpPr>
          <p:nvPr>
            <p:ph idx="1"/>
          </p:nvPr>
        </p:nvSpPr>
        <p:spPr>
          <a:xfrm>
            <a:off x="287338" y="2386583"/>
            <a:ext cx="8561387" cy="3884907"/>
          </a:xfrm>
        </p:spPr>
        <p:txBody>
          <a:bodyPr/>
          <a:lstStyle/>
          <a:p>
            <a:r>
              <a:rPr lang="en-GB" sz="2400" dirty="0" smtClean="0"/>
              <a:t>Early Help, Herefordshire </a:t>
            </a:r>
            <a:r>
              <a:rPr lang="en-GB" sz="2400" dirty="0"/>
              <a:t>council is made up of the following teams: </a:t>
            </a:r>
          </a:p>
          <a:p>
            <a:r>
              <a:rPr lang="en-GB" sz="2400" dirty="0"/>
              <a:t>1.  </a:t>
            </a:r>
            <a:r>
              <a:rPr lang="en-GB" sz="2400" dirty="0" smtClean="0"/>
              <a:t>CHAT (Children’s help &amp; Advice Team)</a:t>
            </a:r>
          </a:p>
          <a:p>
            <a:r>
              <a:rPr lang="en-GB" sz="2400" dirty="0" smtClean="0"/>
              <a:t>2.  Early </a:t>
            </a:r>
            <a:r>
              <a:rPr lang="en-GB" sz="2400" dirty="0"/>
              <a:t>Help Coordinator</a:t>
            </a:r>
          </a:p>
          <a:p>
            <a:r>
              <a:rPr lang="en-GB" sz="2400" dirty="0"/>
              <a:t>3</a:t>
            </a:r>
            <a:r>
              <a:rPr lang="en-GB" sz="2400" dirty="0" smtClean="0"/>
              <a:t>.  </a:t>
            </a:r>
            <a:r>
              <a:rPr lang="en-GB" sz="2400" dirty="0"/>
              <a:t>Early Help Family Support</a:t>
            </a:r>
          </a:p>
          <a:p>
            <a:r>
              <a:rPr lang="en-GB" sz="2400" dirty="0"/>
              <a:t>4</a:t>
            </a:r>
            <a:r>
              <a:rPr lang="en-GB" sz="2400" dirty="0" smtClean="0"/>
              <a:t>.  </a:t>
            </a:r>
            <a:r>
              <a:rPr lang="en-GB" sz="2400" dirty="0"/>
              <a:t>Children Centre </a:t>
            </a:r>
            <a:r>
              <a:rPr lang="en-GB" sz="2400" dirty="0" smtClean="0"/>
              <a:t>Services</a:t>
            </a:r>
            <a:endParaRPr lang="en-GB" sz="2400" dirty="0"/>
          </a:p>
          <a:p>
            <a:r>
              <a:rPr lang="en-GB" sz="2400" dirty="0"/>
              <a:t>5.  </a:t>
            </a:r>
            <a:r>
              <a:rPr lang="en-GB" sz="2400" dirty="0" smtClean="0"/>
              <a:t>Supporting </a:t>
            </a:r>
            <a:r>
              <a:rPr lang="en-GB" sz="2400" dirty="0" smtClean="0"/>
              <a:t>Families</a:t>
            </a:r>
          </a:p>
          <a:p>
            <a:r>
              <a:rPr lang="en-GB" sz="2400" dirty="0" smtClean="0"/>
              <a:t>6. Advanced Practitioners</a:t>
            </a:r>
            <a:r>
              <a:rPr lang="en-GB" sz="2400" dirty="0" smtClean="0"/>
              <a:t> </a:t>
            </a:r>
            <a:endParaRPr lang="en-GB" sz="2400" dirty="0"/>
          </a:p>
          <a:p>
            <a:pPr marL="0" indent="0">
              <a:buNone/>
            </a:pPr>
            <a:endParaRPr lang="en-GB" dirty="0"/>
          </a:p>
        </p:txBody>
      </p:sp>
    </p:spTree>
    <p:extLst>
      <p:ext uri="{BB962C8B-B14F-4D97-AF65-F5344CB8AC3E}">
        <p14:creationId xmlns:p14="http://schemas.microsoft.com/office/powerpoint/2010/main" val="2981274053"/>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464" y="304453"/>
            <a:ext cx="12808990" cy="646331"/>
          </a:xfrm>
          <a:prstGeom prst="rect">
            <a:avLst/>
          </a:prstGeom>
        </p:spPr>
        <p:txBody>
          <a:bodyPr wrap="square">
            <a:spAutoFit/>
          </a:bodyPr>
          <a:lstStyle/>
          <a:p>
            <a:r>
              <a:rPr lang="en-GB" sz="3600" b="1" dirty="0" smtClean="0">
                <a:latin typeface="Arial" panose="020B0604020202020204" pitchFamily="34" charset="0"/>
                <a:cs typeface="Arial" panose="020B0604020202020204" pitchFamily="34" charset="0"/>
              </a:rPr>
              <a:t>CHAT (Children’s Help &amp; Advice Team</a:t>
            </a:r>
            <a:endParaRPr lang="en-GB" sz="3600" dirty="0">
              <a:latin typeface="Arial" panose="020B0604020202020204" pitchFamily="34" charset="0"/>
              <a:cs typeface="Arial" panose="020B0604020202020204" pitchFamily="34" charset="0"/>
            </a:endParaRPr>
          </a:p>
        </p:txBody>
      </p:sp>
      <p:pic>
        <p:nvPicPr>
          <p:cNvPr id="10" name="Picture 9" descr="Diagram showing the four levels of need" title="Continium of Need"/>
          <p:cNvPicPr/>
          <p:nvPr/>
        </p:nvPicPr>
        <p:blipFill>
          <a:blip r:embed="rId2"/>
          <a:stretch>
            <a:fillRect/>
          </a:stretch>
        </p:blipFill>
        <p:spPr>
          <a:xfrm>
            <a:off x="3803904" y="2807209"/>
            <a:ext cx="4709160" cy="3167744"/>
          </a:xfrm>
          <a:prstGeom prst="rect">
            <a:avLst/>
          </a:prstGeom>
          <a:solidFill>
            <a:srgbClr val="FFFF99"/>
          </a:solidFill>
        </p:spPr>
      </p:pic>
      <p:sp>
        <p:nvSpPr>
          <p:cNvPr id="11" name="TextBox 10"/>
          <p:cNvSpPr txBox="1"/>
          <p:nvPr/>
        </p:nvSpPr>
        <p:spPr>
          <a:xfrm>
            <a:off x="447621" y="995999"/>
            <a:ext cx="7919574" cy="1077218"/>
          </a:xfrm>
          <a:prstGeom prst="rect">
            <a:avLst/>
          </a:prstGeom>
          <a:solidFill>
            <a:srgbClr val="FFC000"/>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marL="0" indent="0">
              <a:buNone/>
            </a:pPr>
            <a:r>
              <a:rPr lang="en-GB" sz="1600" dirty="0"/>
              <a:t>The CHAT Team (formerly Early Help Hub) sit alongside the Multiagency Safeguarding Hub and will be responsible for contacts which come into the local authority at level 3 or below, and for contacts that MASH have assessed as not needing level 4 intervention.  </a:t>
            </a:r>
          </a:p>
        </p:txBody>
      </p:sp>
      <p:sp>
        <p:nvSpPr>
          <p:cNvPr id="4" name="TextBox 3"/>
          <p:cNvSpPr txBox="1"/>
          <p:nvPr/>
        </p:nvSpPr>
        <p:spPr>
          <a:xfrm>
            <a:off x="447621" y="2438472"/>
            <a:ext cx="3666744" cy="3477875"/>
          </a:xfrm>
          <a:prstGeom prst="rect">
            <a:avLst/>
          </a:prstGeom>
          <a:noFill/>
        </p:spPr>
        <p:txBody>
          <a:bodyPr wrap="square" rtlCol="0">
            <a:spAutoFit/>
          </a:bodyPr>
          <a:lstStyle/>
          <a:p>
            <a:r>
              <a:rPr lang="en-GB" sz="2000" dirty="0" smtClean="0"/>
              <a:t>The CHAT </a:t>
            </a:r>
            <a:r>
              <a:rPr lang="en-GB" sz="2000" dirty="0"/>
              <a:t>offers the following help to families: </a:t>
            </a:r>
          </a:p>
          <a:p>
            <a:pPr marL="285750" indent="-285750">
              <a:buFont typeface="Arial" panose="020B0604020202020204" pitchFamily="34" charset="0"/>
              <a:buChar char="•"/>
            </a:pPr>
            <a:r>
              <a:rPr lang="en-GB" sz="2000" dirty="0"/>
              <a:t>Signposting</a:t>
            </a:r>
          </a:p>
          <a:p>
            <a:pPr marL="285750" indent="-285750">
              <a:buFont typeface="Arial" panose="020B0604020202020204" pitchFamily="34" charset="0"/>
              <a:buChar char="•"/>
            </a:pPr>
            <a:r>
              <a:rPr lang="en-GB" sz="2000" dirty="0"/>
              <a:t>Advice and guidance </a:t>
            </a:r>
          </a:p>
          <a:p>
            <a:pPr marL="285750" indent="-285750">
              <a:buFont typeface="Arial" panose="020B0604020202020204" pitchFamily="34" charset="0"/>
              <a:buChar char="•"/>
            </a:pPr>
            <a:r>
              <a:rPr lang="en-GB" sz="2000" dirty="0"/>
              <a:t>Assessing need</a:t>
            </a:r>
          </a:p>
          <a:p>
            <a:pPr marL="285750" indent="-285750">
              <a:buFont typeface="Arial" panose="020B0604020202020204" pitchFamily="34" charset="0"/>
              <a:buChar char="•"/>
            </a:pPr>
            <a:r>
              <a:rPr lang="en-GB" sz="2000" dirty="0"/>
              <a:t>Referrals to other services </a:t>
            </a:r>
          </a:p>
          <a:p>
            <a:pPr marL="285750" indent="-285750">
              <a:buFont typeface="Arial" panose="020B0604020202020204" pitchFamily="34" charset="0"/>
              <a:buChar char="•"/>
            </a:pPr>
            <a:r>
              <a:rPr lang="en-GB" sz="2000" dirty="0"/>
              <a:t>Advising on Next Steps, </a:t>
            </a:r>
            <a:endParaRPr lang="en-GB" sz="2000" dirty="0" smtClean="0"/>
          </a:p>
          <a:p>
            <a:r>
              <a:rPr lang="en-GB" sz="2000" dirty="0"/>
              <a:t>i</a:t>
            </a:r>
            <a:r>
              <a:rPr lang="en-GB" sz="2000" dirty="0" smtClean="0"/>
              <a:t>ncluding recommending an early help assessment</a:t>
            </a:r>
            <a:r>
              <a:rPr lang="en-GB" sz="2000" dirty="0" smtClean="0"/>
              <a:t>.</a:t>
            </a:r>
          </a:p>
          <a:p>
            <a:r>
              <a:rPr lang="en-GB" sz="2000" dirty="0" smtClean="0"/>
              <a:t>CHAT helpline: </a:t>
            </a:r>
          </a:p>
          <a:p>
            <a:r>
              <a:rPr lang="en-GB" sz="2000" dirty="0" smtClean="0"/>
              <a:t>01432 260261</a:t>
            </a:r>
            <a:endParaRPr lang="en-GB" sz="2000" dirty="0"/>
          </a:p>
        </p:txBody>
      </p:sp>
    </p:spTree>
    <p:extLst>
      <p:ext uri="{BB962C8B-B14F-4D97-AF65-F5344CB8AC3E}">
        <p14:creationId xmlns:p14="http://schemas.microsoft.com/office/powerpoint/2010/main" val="21869439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61002825"/>
              </p:ext>
            </p:extLst>
          </p:nvPr>
        </p:nvGraphicFramePr>
        <p:xfrm>
          <a:off x="818147" y="115504"/>
          <a:ext cx="10659979" cy="5905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le 8"/>
          <p:cNvSpPr/>
          <p:nvPr/>
        </p:nvSpPr>
        <p:spPr>
          <a:xfrm>
            <a:off x="111675" y="1856474"/>
            <a:ext cx="3157087" cy="242315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Early</a:t>
            </a:r>
          </a:p>
          <a:p>
            <a:pPr algn="ctr"/>
            <a:r>
              <a:rPr lang="en-GB" sz="3200" dirty="0" smtClean="0"/>
              <a:t>Help</a:t>
            </a:r>
          </a:p>
          <a:p>
            <a:pPr algn="ctr"/>
            <a:r>
              <a:rPr lang="en-GB" sz="3200" dirty="0" smtClean="0"/>
              <a:t>Co-ordinator Team</a:t>
            </a:r>
          </a:p>
        </p:txBody>
      </p:sp>
    </p:spTree>
    <p:extLst>
      <p:ext uri="{BB962C8B-B14F-4D97-AF65-F5344CB8AC3E}">
        <p14:creationId xmlns:p14="http://schemas.microsoft.com/office/powerpoint/2010/main" val="316923867"/>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8" y="321013"/>
            <a:ext cx="8561387" cy="1060315"/>
          </a:xfrm>
          <a:solidFill>
            <a:schemeClr val="accent1"/>
          </a:solidFill>
          <a:ln>
            <a:solidFill>
              <a:schemeClr val="tx1"/>
            </a:solidFill>
          </a:ln>
          <a:effectLst>
            <a:outerShdw blurRad="50800" dist="38100" dir="5400000" algn="t" rotWithShape="0">
              <a:prstClr val="black">
                <a:alpha val="40000"/>
              </a:prstClr>
            </a:outerShdw>
          </a:effectLst>
        </p:spPr>
        <p:txBody>
          <a:bodyPr/>
          <a:lstStyle/>
          <a:p>
            <a:pPr algn="ctr"/>
            <a:r>
              <a:rPr lang="en-GB" dirty="0" smtClean="0"/>
              <a:t>The Early </a:t>
            </a:r>
            <a:r>
              <a:rPr lang="en-GB" dirty="0"/>
              <a:t>H</a:t>
            </a:r>
            <a:r>
              <a:rPr lang="en-GB" dirty="0" smtClean="0"/>
              <a:t>elp assessment</a:t>
            </a:r>
            <a:endParaRPr lang="en-GB" dirty="0"/>
          </a:p>
        </p:txBody>
      </p:sp>
      <p:sp>
        <p:nvSpPr>
          <p:cNvPr id="7" name="TextBox 6"/>
          <p:cNvSpPr txBox="1"/>
          <p:nvPr/>
        </p:nvSpPr>
        <p:spPr>
          <a:xfrm>
            <a:off x="428015" y="1381328"/>
            <a:ext cx="7793272" cy="5232202"/>
          </a:xfrm>
          <a:prstGeom prst="rect">
            <a:avLst/>
          </a:prstGeom>
          <a:noFill/>
        </p:spPr>
        <p:txBody>
          <a:bodyPr wrap="square" rtlCol="0">
            <a:spAutoFit/>
          </a:bodyPr>
          <a:lstStyle/>
          <a:p>
            <a:pPr algn="ctr"/>
            <a:endParaRPr lang="en-GB" sz="2000" b="1" dirty="0" smtClean="0"/>
          </a:p>
          <a:p>
            <a:pPr algn="ctr"/>
            <a:r>
              <a:rPr lang="en-GB" sz="2000" b="1" dirty="0" smtClean="0">
                <a:solidFill>
                  <a:srgbClr val="FF0000"/>
                </a:solidFill>
              </a:rPr>
              <a:t>Early help is non-statutory so consent must be obtained to proceed</a:t>
            </a:r>
            <a:r>
              <a:rPr lang="en-GB" sz="2400" b="1" dirty="0" smtClean="0">
                <a:solidFill>
                  <a:srgbClr val="FF0000"/>
                </a:solidFill>
              </a:rPr>
              <a:t>.</a:t>
            </a:r>
          </a:p>
          <a:p>
            <a:endParaRPr lang="en-GB" b="1" dirty="0" smtClean="0"/>
          </a:p>
          <a:p>
            <a:pPr marL="285750" indent="-285750">
              <a:buFont typeface="Arial" panose="020B0604020202020204" pitchFamily="34" charset="0"/>
              <a:buChar char="•"/>
            </a:pPr>
            <a:r>
              <a:rPr lang="en-GB" dirty="0" smtClean="0">
                <a:solidFill>
                  <a:schemeClr val="accent2"/>
                </a:solidFill>
              </a:rPr>
              <a:t>The early help assessment (EHA) can be completed via the Portal by any professional that is in contact with a family.</a:t>
            </a:r>
          </a:p>
          <a:p>
            <a:pPr marL="285750" indent="-285750">
              <a:buFont typeface="Arial" panose="020B0604020202020204" pitchFamily="34" charset="0"/>
              <a:buChar char="•"/>
            </a:pPr>
            <a:endParaRPr lang="en-GB" dirty="0" smtClean="0">
              <a:solidFill>
                <a:schemeClr val="accent2"/>
              </a:solidFill>
            </a:endParaRPr>
          </a:p>
          <a:p>
            <a:pPr marL="285750" indent="-285750">
              <a:buFont typeface="Arial" panose="020B0604020202020204" pitchFamily="34" charset="0"/>
              <a:buChar char="•"/>
            </a:pPr>
            <a:r>
              <a:rPr lang="en-GB" dirty="0" smtClean="0">
                <a:solidFill>
                  <a:schemeClr val="accent2"/>
                </a:solidFill>
              </a:rPr>
              <a:t>The EHA is aligned with the Supporting Families outcomes and the action plan is designed to enable SMART outcomes against these requirements.</a:t>
            </a:r>
          </a:p>
          <a:p>
            <a:pPr marL="285750" indent="-285750">
              <a:buFont typeface="Arial" panose="020B0604020202020204" pitchFamily="34" charset="0"/>
              <a:buChar char="•"/>
            </a:pPr>
            <a:endParaRPr lang="en-GB" dirty="0" smtClean="0">
              <a:solidFill>
                <a:schemeClr val="accent2"/>
              </a:solidFill>
            </a:endParaRPr>
          </a:p>
          <a:p>
            <a:pPr marL="285750" indent="-285750">
              <a:buFont typeface="Arial" panose="020B0604020202020204" pitchFamily="34" charset="0"/>
              <a:buChar char="•"/>
            </a:pPr>
            <a:r>
              <a:rPr lang="en-GB" dirty="0" smtClean="0">
                <a:solidFill>
                  <a:schemeClr val="accent2"/>
                </a:solidFill>
              </a:rPr>
              <a:t>There is step down version which is completed with an Advanced Practitoner and </a:t>
            </a:r>
            <a:r>
              <a:rPr lang="en-GB" dirty="0">
                <a:solidFill>
                  <a:schemeClr val="accent2"/>
                </a:solidFill>
              </a:rPr>
              <a:t>S</a:t>
            </a:r>
            <a:r>
              <a:rPr lang="en-GB" dirty="0" smtClean="0">
                <a:solidFill>
                  <a:schemeClr val="accent2"/>
                </a:solidFill>
              </a:rPr>
              <a:t>ocial worker to complete when a family is being stepped down to early help. </a:t>
            </a:r>
            <a:endParaRPr lang="en-GB" dirty="0" smtClean="0">
              <a:solidFill>
                <a:schemeClr val="accent2"/>
              </a:solidFill>
            </a:endParaRPr>
          </a:p>
          <a:p>
            <a:pPr marL="285750" indent="-285750">
              <a:buFont typeface="Arial" panose="020B0604020202020204" pitchFamily="34" charset="0"/>
              <a:buChar char="•"/>
            </a:pPr>
            <a:endParaRPr lang="en-GB" dirty="0" smtClean="0">
              <a:solidFill>
                <a:schemeClr val="accent2"/>
              </a:solidFill>
            </a:endParaRPr>
          </a:p>
          <a:p>
            <a:pPr marL="285750" indent="-285750">
              <a:buFont typeface="Arial" panose="020B0604020202020204" pitchFamily="34" charset="0"/>
              <a:buChar char="•"/>
            </a:pPr>
            <a:r>
              <a:rPr lang="en-GB" dirty="0" smtClean="0">
                <a:solidFill>
                  <a:schemeClr val="accent2"/>
                </a:solidFill>
              </a:rPr>
              <a:t>Team around Family meetings – 6 weekly.</a:t>
            </a:r>
          </a:p>
          <a:p>
            <a:pPr marL="285750" indent="-285750">
              <a:buFont typeface="Arial" panose="020B0604020202020204" pitchFamily="34" charset="0"/>
              <a:buChar char="•"/>
            </a:pPr>
            <a:endParaRPr lang="en-GB" dirty="0" smtClean="0">
              <a:solidFill>
                <a:schemeClr val="accent2"/>
              </a:solidFill>
            </a:endParaRPr>
          </a:p>
          <a:p>
            <a:endParaRPr lang="en-GB" dirty="0">
              <a:solidFill>
                <a:schemeClr val="accent2"/>
              </a:solidFill>
            </a:endParaRPr>
          </a:p>
        </p:txBody>
      </p:sp>
    </p:spTree>
    <p:extLst>
      <p:ext uri="{BB962C8B-B14F-4D97-AF65-F5344CB8AC3E}">
        <p14:creationId xmlns:p14="http://schemas.microsoft.com/office/powerpoint/2010/main" val="889394026"/>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224" y="1572768"/>
            <a:ext cx="7790688" cy="1285924"/>
          </a:xfrm>
          <a:solidFill>
            <a:schemeClr val="accent1">
              <a:lumMod val="60000"/>
              <a:lumOff val="40000"/>
            </a:schemeClr>
          </a:solidFill>
          <a:ln w="19050">
            <a:noFill/>
          </a:ln>
        </p:spPr>
        <p:txBody>
          <a:bodyPr/>
          <a:lstStyle/>
          <a:p>
            <a:pPr algn="ctr"/>
            <a:r>
              <a:rPr lang="en-GB" sz="2800" dirty="0"/>
              <a:t/>
            </a:r>
            <a:br>
              <a:rPr lang="en-GB" sz="2800" dirty="0"/>
            </a:br>
            <a:r>
              <a:rPr lang="en-GB" sz="2800" dirty="0"/>
              <a:t>Our </a:t>
            </a:r>
            <a:r>
              <a:rPr lang="en-GB" sz="2800" dirty="0" smtClean="0"/>
              <a:t>Family Support Workers </a:t>
            </a:r>
            <a:r>
              <a:rPr lang="en-GB" sz="2800" dirty="0"/>
              <a:t>work holistically with all family members, in the home, in school or the community. </a:t>
            </a:r>
            <a:br>
              <a:rPr lang="en-GB" sz="2800" dirty="0"/>
            </a:br>
            <a:endParaRPr lang="en-GB" sz="2800" dirty="0"/>
          </a:p>
        </p:txBody>
      </p:sp>
      <p:sp>
        <p:nvSpPr>
          <p:cNvPr id="3" name="Content Placeholder 2"/>
          <p:cNvSpPr>
            <a:spLocks noGrp="1"/>
          </p:cNvSpPr>
          <p:nvPr>
            <p:ph idx="1"/>
          </p:nvPr>
        </p:nvSpPr>
        <p:spPr>
          <a:xfrm>
            <a:off x="649225" y="3003142"/>
            <a:ext cx="4023360" cy="2821585"/>
          </a:xfrm>
          <a:ln>
            <a:solidFill>
              <a:schemeClr val="tx1"/>
            </a:solidFill>
          </a:ln>
        </p:spPr>
        <p:txBody>
          <a:bodyPr/>
          <a:lstStyle/>
          <a:p>
            <a:pPr lvl="0"/>
            <a:r>
              <a:rPr lang="en-GB" sz="2000" dirty="0" smtClean="0"/>
              <a:t>We provide support for a multitude of issues such as:</a:t>
            </a:r>
          </a:p>
          <a:p>
            <a:pPr lvl="1"/>
            <a:r>
              <a:rPr lang="en-GB" sz="2000" dirty="0" smtClean="0"/>
              <a:t>improving </a:t>
            </a:r>
            <a:r>
              <a:rPr lang="en-GB" sz="2000" dirty="0"/>
              <a:t>parenting skills, </a:t>
            </a:r>
            <a:endParaRPr lang="en-GB" sz="2000" dirty="0" smtClean="0"/>
          </a:p>
          <a:p>
            <a:pPr lvl="1"/>
            <a:r>
              <a:rPr lang="en-GB" sz="2000" dirty="0" smtClean="0"/>
              <a:t>supporting </a:t>
            </a:r>
            <a:r>
              <a:rPr lang="en-GB" sz="2000" dirty="0"/>
              <a:t>back into work, </a:t>
            </a:r>
            <a:endParaRPr lang="en-GB" sz="2000" dirty="0" smtClean="0"/>
          </a:p>
          <a:p>
            <a:pPr lvl="1"/>
            <a:r>
              <a:rPr lang="en-GB" sz="2000" dirty="0" smtClean="0"/>
              <a:t>school </a:t>
            </a:r>
            <a:r>
              <a:rPr lang="en-GB" sz="2000" dirty="0"/>
              <a:t>attendance, </a:t>
            </a:r>
            <a:endParaRPr lang="en-GB" sz="2000" dirty="0" smtClean="0"/>
          </a:p>
          <a:p>
            <a:pPr lvl="1"/>
            <a:r>
              <a:rPr lang="en-GB" sz="2000" dirty="0" smtClean="0"/>
              <a:t>keep </a:t>
            </a:r>
            <a:r>
              <a:rPr lang="en-GB" sz="2000" dirty="0"/>
              <a:t>safe work with the children, </a:t>
            </a:r>
            <a:endParaRPr lang="en-GB" sz="2000" dirty="0" smtClean="0"/>
          </a:p>
          <a:p>
            <a:pPr lvl="1"/>
            <a:r>
              <a:rPr lang="en-GB" sz="2000" dirty="0" smtClean="0"/>
              <a:t>wishes </a:t>
            </a:r>
            <a:r>
              <a:rPr lang="en-GB" sz="2000" dirty="0"/>
              <a:t>and feelings work</a:t>
            </a:r>
            <a:r>
              <a:rPr lang="en-GB" dirty="0" smtClean="0"/>
              <a:t>.</a:t>
            </a:r>
          </a:p>
        </p:txBody>
      </p:sp>
      <p:sp>
        <p:nvSpPr>
          <p:cNvPr id="4" name="TextBox 3"/>
          <p:cNvSpPr txBox="1"/>
          <p:nvPr/>
        </p:nvSpPr>
        <p:spPr>
          <a:xfrm>
            <a:off x="987552" y="653143"/>
            <a:ext cx="6821423" cy="584775"/>
          </a:xfrm>
          <a:prstGeom prst="rect">
            <a:avLst/>
          </a:prstGeom>
          <a:solidFill>
            <a:schemeClr val="accent4">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GB" sz="3200" dirty="0" smtClean="0"/>
              <a:t>Early Help Family Support Team </a:t>
            </a:r>
            <a:endParaRPr lang="en-GB" sz="3200" dirty="0"/>
          </a:p>
        </p:txBody>
      </p:sp>
      <p:sp>
        <p:nvSpPr>
          <p:cNvPr id="5" name="TextBox 4"/>
          <p:cNvSpPr txBox="1"/>
          <p:nvPr/>
        </p:nvSpPr>
        <p:spPr>
          <a:xfrm>
            <a:off x="4846320" y="3007714"/>
            <a:ext cx="3502152" cy="2800767"/>
          </a:xfrm>
          <a:prstGeom prst="rect">
            <a:avLst/>
          </a:prstGeom>
          <a:noFill/>
          <a:ln>
            <a:solidFill>
              <a:schemeClr val="tx1"/>
            </a:solidFill>
          </a:ln>
        </p:spPr>
        <p:txBody>
          <a:bodyPr wrap="square" rtlCol="0">
            <a:spAutoFit/>
          </a:bodyPr>
          <a:lstStyle/>
          <a:p>
            <a:pPr lvl="0"/>
            <a:r>
              <a:rPr lang="en-GB" sz="2000" dirty="0"/>
              <a:t>We support families to access other agencies for specific pieces of work when required. Creating a team around the family, liaising and working with all professionals involved</a:t>
            </a:r>
            <a:r>
              <a:rPr lang="en-GB" dirty="0"/>
              <a:t>. </a:t>
            </a:r>
            <a:endParaRPr lang="en-GB" dirty="0" smtClean="0"/>
          </a:p>
          <a:p>
            <a:pPr lvl="0"/>
            <a:endParaRPr lang="en-GB" dirty="0"/>
          </a:p>
          <a:p>
            <a:pPr lvl="0"/>
            <a:endParaRPr lang="en-GB" dirty="0"/>
          </a:p>
        </p:txBody>
      </p:sp>
    </p:spTree>
    <p:extLst>
      <p:ext uri="{BB962C8B-B14F-4D97-AF65-F5344CB8AC3E}">
        <p14:creationId xmlns:p14="http://schemas.microsoft.com/office/powerpoint/2010/main" val="1660507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58993" y="1107554"/>
            <a:ext cx="3157644" cy="617934"/>
          </a:xfrm>
        </p:spPr>
        <p:txBody>
          <a:bodyPr/>
          <a:lstStyle/>
          <a:p>
            <a:pPr algn="ctr"/>
            <a:r>
              <a:rPr lang="en-GB" dirty="0" smtClean="0"/>
              <a:t>Parenting groups</a:t>
            </a:r>
            <a:endParaRPr lang="en-GB" dirty="0"/>
          </a:p>
        </p:txBody>
      </p:sp>
      <p:sp>
        <p:nvSpPr>
          <p:cNvPr id="4" name="Content Placeholder 3"/>
          <p:cNvSpPr>
            <a:spLocks noGrp="1"/>
          </p:cNvSpPr>
          <p:nvPr>
            <p:ph sz="half" idx="2"/>
          </p:nvPr>
        </p:nvSpPr>
        <p:spPr>
          <a:xfrm>
            <a:off x="581892" y="1937420"/>
            <a:ext cx="3934745" cy="3173175"/>
          </a:xfrm>
        </p:spPr>
        <p:txBody>
          <a:bodyPr/>
          <a:lstStyle/>
          <a:p>
            <a:pPr lvl="0"/>
            <a:r>
              <a:rPr lang="en-GB" sz="1800" dirty="0"/>
              <a:t>We deliver 5 Triple P parenting programmes across the county on a termly basis.</a:t>
            </a:r>
          </a:p>
          <a:p>
            <a:pPr lvl="0"/>
            <a:r>
              <a:rPr lang="en-GB" sz="1800" dirty="0"/>
              <a:t>Standard triple P – 5-11 year old. </a:t>
            </a:r>
          </a:p>
          <a:p>
            <a:pPr lvl="0"/>
            <a:r>
              <a:rPr lang="en-GB" sz="1800" dirty="0"/>
              <a:t>Teen Triple P – 11-18 year old</a:t>
            </a:r>
          </a:p>
          <a:p>
            <a:pPr lvl="0"/>
            <a:r>
              <a:rPr lang="en-GB" sz="1800" dirty="0"/>
              <a:t>Stepping Stones – 5-11 years, for children with additional needs. </a:t>
            </a:r>
          </a:p>
        </p:txBody>
      </p:sp>
      <p:sp>
        <p:nvSpPr>
          <p:cNvPr id="5" name="Text Placeholder 4"/>
          <p:cNvSpPr>
            <a:spLocks noGrp="1"/>
          </p:cNvSpPr>
          <p:nvPr>
            <p:ph type="body" sz="quarter" idx="3"/>
          </p:nvPr>
        </p:nvSpPr>
        <p:spPr>
          <a:xfrm>
            <a:off x="5006947" y="1107554"/>
            <a:ext cx="3164261" cy="617934"/>
          </a:xfrm>
        </p:spPr>
        <p:txBody>
          <a:bodyPr/>
          <a:lstStyle/>
          <a:p>
            <a:pPr algn="ctr"/>
            <a:r>
              <a:rPr lang="en-GB" dirty="0" smtClean="0"/>
              <a:t>Link with schools</a:t>
            </a:r>
            <a:endParaRPr lang="en-GB" dirty="0"/>
          </a:p>
        </p:txBody>
      </p:sp>
      <p:sp>
        <p:nvSpPr>
          <p:cNvPr id="6" name="Content Placeholder 5"/>
          <p:cNvSpPr>
            <a:spLocks noGrp="1"/>
          </p:cNvSpPr>
          <p:nvPr>
            <p:ph sz="quarter" idx="4"/>
          </p:nvPr>
        </p:nvSpPr>
        <p:spPr>
          <a:xfrm>
            <a:off x="4614863" y="2032752"/>
            <a:ext cx="3801774" cy="2670520"/>
          </a:xfrm>
        </p:spPr>
        <p:txBody>
          <a:bodyPr/>
          <a:lstStyle/>
          <a:p>
            <a:r>
              <a:rPr lang="en-GB" sz="1800" dirty="0"/>
              <a:t>We have </a:t>
            </a:r>
            <a:r>
              <a:rPr lang="en-GB" sz="1800" dirty="0" smtClean="0"/>
              <a:t>one </a:t>
            </a:r>
            <a:r>
              <a:rPr lang="en-GB" sz="1800" dirty="0"/>
              <a:t>family support workers who </a:t>
            </a:r>
            <a:r>
              <a:rPr lang="en-GB" sz="1800" dirty="0" smtClean="0"/>
              <a:t>is linked to a </a:t>
            </a:r>
            <a:r>
              <a:rPr lang="en-GB" sz="1800" smtClean="0"/>
              <a:t>school. They </a:t>
            </a:r>
            <a:r>
              <a:rPr lang="en-GB" sz="1800" dirty="0"/>
              <a:t>provide support to the  school for both parents and children alongside home visits and the package of support for the whole family. </a:t>
            </a:r>
          </a:p>
        </p:txBody>
      </p:sp>
      <p:pic>
        <p:nvPicPr>
          <p:cNvPr id="2" name="Picture 1"/>
          <p:cNvPicPr>
            <a:picLocks noChangeAspect="1"/>
          </p:cNvPicPr>
          <p:nvPr/>
        </p:nvPicPr>
        <p:blipFill>
          <a:blip r:embed="rId2"/>
          <a:stretch>
            <a:fillRect/>
          </a:stretch>
        </p:blipFill>
        <p:spPr>
          <a:xfrm>
            <a:off x="581891" y="1011274"/>
            <a:ext cx="1163915" cy="811214"/>
          </a:xfrm>
          <a:prstGeom prst="rect">
            <a:avLst/>
          </a:prstGeom>
        </p:spPr>
      </p:pic>
      <p:pic>
        <p:nvPicPr>
          <p:cNvPr id="7" name="Picture 6"/>
          <p:cNvPicPr>
            <a:picLocks noChangeAspect="1"/>
          </p:cNvPicPr>
          <p:nvPr/>
        </p:nvPicPr>
        <p:blipFill>
          <a:blip r:embed="rId3"/>
          <a:stretch>
            <a:fillRect/>
          </a:stretch>
        </p:blipFill>
        <p:spPr>
          <a:xfrm>
            <a:off x="581891" y="4243328"/>
            <a:ext cx="3741894" cy="1079199"/>
          </a:xfrm>
          <a:prstGeom prst="rect">
            <a:avLst/>
          </a:prstGeom>
        </p:spPr>
      </p:pic>
    </p:spTree>
    <p:extLst>
      <p:ext uri="{BB962C8B-B14F-4D97-AF65-F5344CB8AC3E}">
        <p14:creationId xmlns:p14="http://schemas.microsoft.com/office/powerpoint/2010/main" val="1978791831"/>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1_Herefordshire">
  <a:themeElements>
    <a:clrScheme name="Custom 1">
      <a:dk1>
        <a:srgbClr val="FFFFFF"/>
      </a:dk1>
      <a:lt1>
        <a:srgbClr val="392F2C"/>
      </a:lt1>
      <a:dk2>
        <a:srgbClr val="FFFFFF"/>
      </a:dk2>
      <a:lt2>
        <a:srgbClr val="392F2C"/>
      </a:lt2>
      <a:accent1>
        <a:srgbClr val="FFC937"/>
      </a:accent1>
      <a:accent2>
        <a:srgbClr val="282E2B"/>
      </a:accent2>
      <a:accent3>
        <a:srgbClr val="A7216D"/>
      </a:accent3>
      <a:accent4>
        <a:srgbClr val="FFC937"/>
      </a:accent4>
      <a:accent5>
        <a:srgbClr val="2F9599"/>
      </a:accent5>
      <a:accent6>
        <a:srgbClr val="545458"/>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7 HC_Powerpoint" id="{60E35A2B-ACD7-4B00-ABBE-8344244C4BDA}" vid="{F95E76BF-2BF7-422D-8B77-2195A5D7DC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213DDB9D538FCF4C8A325FDF45C0B38C" ma:contentTypeVersion="0" ma:contentTypeDescription="Create a new document." ma:contentTypeScope="" ma:versionID="fd577eb2914b5fbf1eeacd7f1d6094ad">
  <xsd:schema xmlns:xsd="http://www.w3.org/2001/XMLSchema" xmlns:xs="http://www.w3.org/2001/XMLSchema" xmlns:p="http://schemas.microsoft.com/office/2006/metadata/properties" xmlns:ns2="785528a6-32f5-452f-8308-80ce7c30b3ce" targetNamespace="http://schemas.microsoft.com/office/2006/metadata/properties" ma:root="true" ma:fieldsID="4aabe02c9f14e3a1bf9c8474c65538a1" ns2:_="">
    <xsd:import namespace="785528a6-32f5-452f-8308-80ce7c30b3ce"/>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528a6-32f5-452f-8308-80ce7c30b3c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785528a6-32f5-452f-8308-80ce7c30b3ce">HCOUNCIL-388-13</_dlc_DocId>
    <_dlc_DocIdUrl xmlns="785528a6-32f5-452f-8308-80ce7c30b3ce">
      <Url>https://apps.herefordshire.gov.uk/communicationstoolkit/branding2017/_layouts/15/DocIdRedir.aspx?ID=HCOUNCIL-388-13</Url>
      <Description>HCOUNCIL-388-13</Description>
    </_dlc_DocIdUrl>
  </documentManagement>
</p:properties>
</file>

<file path=customXml/itemProps1.xml><?xml version="1.0" encoding="utf-8"?>
<ds:datastoreItem xmlns:ds="http://schemas.openxmlformats.org/officeDocument/2006/customXml" ds:itemID="{ABE3CFE7-9971-4082-BDB2-E8A8551E2450}">
  <ds:schemaRefs>
    <ds:schemaRef ds:uri="http://schemas.microsoft.com/sharepoint/v3/contenttype/forms"/>
  </ds:schemaRefs>
</ds:datastoreItem>
</file>

<file path=customXml/itemProps2.xml><?xml version="1.0" encoding="utf-8"?>
<ds:datastoreItem xmlns:ds="http://schemas.openxmlformats.org/officeDocument/2006/customXml" ds:itemID="{48FD0816-2CD0-4A1C-AD77-2D1A6779E8F7}">
  <ds:schemaRefs>
    <ds:schemaRef ds:uri="http://schemas.microsoft.com/sharepoint/events"/>
  </ds:schemaRefs>
</ds:datastoreItem>
</file>

<file path=customXml/itemProps3.xml><?xml version="1.0" encoding="utf-8"?>
<ds:datastoreItem xmlns:ds="http://schemas.openxmlformats.org/officeDocument/2006/customXml" ds:itemID="{49AE9CF9-6AA9-45C7-9C9D-659506C9C0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528a6-32f5-452f-8308-80ce7c30b3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C6985B7-AD93-4567-BD1F-E0B4A9135847}">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785528a6-32f5-452f-8308-80ce7c30b3c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7542</TotalTime>
  <Words>1976</Words>
  <Application>Microsoft Office PowerPoint</Application>
  <PresentationFormat>On-screen Show (4:3)</PresentationFormat>
  <Paragraphs>224</Paragraphs>
  <Slides>21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Lato</vt:lpstr>
      <vt:lpstr>Times New Roman</vt:lpstr>
      <vt:lpstr>Wingdings</vt:lpstr>
      <vt:lpstr>1_Herefordshire</vt:lpstr>
      <vt:lpstr>PowerPoint Presentation</vt:lpstr>
      <vt:lpstr>Have you ever worked with any Early Help services before?  </vt:lpstr>
      <vt:lpstr>Right Help, Right Time - Early Help </vt:lpstr>
      <vt:lpstr>Early Help – Local Authority Teams</vt:lpstr>
      <vt:lpstr>PowerPoint Presentation</vt:lpstr>
      <vt:lpstr>PowerPoint Presentation</vt:lpstr>
      <vt:lpstr>The Early Help assessment</vt:lpstr>
      <vt:lpstr> Our Family Support Workers work holistically with all family members, in the home, in school or the community.  </vt:lpstr>
      <vt:lpstr>PowerPoint Presentation</vt:lpstr>
      <vt:lpstr> Young Carers Support Service </vt:lpstr>
      <vt:lpstr>Domestic Abuse Partnership Officer</vt:lpstr>
      <vt:lpstr>Domestic Abuse Partnership Officer</vt:lpstr>
      <vt:lpstr>Early Help Family Support Case Study  </vt:lpstr>
      <vt:lpstr>Children’s Centre Services offer in Herefordshire is open to all families who have a child who is aged 0 to 5 years. </vt:lpstr>
      <vt:lpstr>Children Centre Targeted support </vt:lpstr>
      <vt:lpstr>First Steps Programme</vt:lpstr>
      <vt:lpstr>PowerPoint Presentation</vt:lpstr>
      <vt:lpstr>PowerPoint Presentation</vt:lpstr>
      <vt:lpstr>PowerPoint Presentation</vt:lpstr>
      <vt:lpstr>PowerPoint Presentation</vt:lpstr>
      <vt:lpstr>Some Useful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Woodbridge, Diane</dc:creator>
  <cp:lastModifiedBy>Leader, Victoria</cp:lastModifiedBy>
  <cp:revision>122</cp:revision>
  <cp:lastPrinted>2016-12-08T14:18:32Z</cp:lastPrinted>
  <dcterms:created xsi:type="dcterms:W3CDTF">2020-09-03T14:05:18Z</dcterms:created>
  <dcterms:modified xsi:type="dcterms:W3CDTF">2023-09-06T11:50:12Z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0x010100213DDB9D538FCF4C8A325FDF45C0B38C</vt:lpwstr>
  </property>
  <property fmtid="{D5CDD505-2E9C-101B-9397-08002B2CF9AE}" pid="3" name="_dlc_DocIdItemGuid">
    <vt:lpwstr>9320849a-0887-4549-b6a5-d6a06ad0615d</vt:lpwstr>
  </property>
</Properties>
</file>