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8" d="100"/>
          <a:sy n="118" d="100"/>
        </p:scale>
        <p:origin x="3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7/5/2023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hereforddapp@westmercia.police.uk" TargetMode="External"/><Relationship Id="rId2" Type="http://schemas.openxmlformats.org/officeDocument/2006/relationships/hyperlink" Target="mailto:stacey.walmsley@westmercia.police.u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Domestic Abuse Perpetrator Panel</a:t>
            </a:r>
          </a:p>
        </p:txBody>
      </p:sp>
      <p:sp>
        <p:nvSpPr>
          <p:cNvPr id="3" name="Subtitle 2"/>
          <p:cNvSpPr>
            <a:spLocks noGrp="1"/>
          </p:cNvSpPr>
          <p:nvPr>
            <p:ph type="subTitle" idx="1"/>
          </p:nvPr>
        </p:nvSpPr>
        <p:spPr/>
        <p:txBody>
          <a:bodyPr>
            <a:normAutofit/>
          </a:bodyPr>
          <a:lstStyle/>
          <a:p>
            <a:r>
              <a:rPr lang="en-GB" sz="3600" dirty="0" smtClean="0"/>
              <a:t>(DAPP)</a:t>
            </a:r>
            <a:endParaRPr lang="en-GB" sz="3600" dirty="0"/>
          </a:p>
        </p:txBody>
      </p:sp>
    </p:spTree>
    <p:extLst>
      <p:ext uri="{BB962C8B-B14F-4D97-AF65-F5344CB8AC3E}">
        <p14:creationId xmlns:p14="http://schemas.microsoft.com/office/powerpoint/2010/main" val="17722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955551"/>
            <a:ext cx="10843392" cy="2902449"/>
          </a:xfrm>
        </p:spPr>
        <p:txBody>
          <a:bodyPr>
            <a:normAutofit/>
          </a:bodyPr>
          <a:lstStyle/>
          <a:p>
            <a:r>
              <a:rPr lang="en-GB" sz="2800" dirty="0" smtClean="0"/>
              <a:t>Dapp supports the drive </a:t>
            </a:r>
            <a:r>
              <a:rPr lang="en-GB" sz="2800" dirty="0"/>
              <a:t>programme</a:t>
            </a:r>
            <a:br>
              <a:rPr lang="en-GB" sz="2800" dirty="0"/>
            </a:br>
            <a:r>
              <a:rPr lang="en-GB" sz="2000" dirty="0"/>
              <a:t>when high Risk cases OF DOMESTIC ABUSE are discussed at DAPP and MARAC they may get selected to go onto the Drive cohort which is where a case manager is allocated to the perpetrator. </a:t>
            </a:r>
            <a:r>
              <a:rPr lang="en-GB" sz="2000" dirty="0" smtClean="0"/>
              <a:t/>
            </a:r>
            <a:br>
              <a:rPr lang="en-GB" sz="2000" dirty="0" smtClean="0"/>
            </a:br>
            <a:endParaRPr lang="en-GB" sz="2000" dirty="0"/>
          </a:p>
        </p:txBody>
      </p:sp>
      <p:sp>
        <p:nvSpPr>
          <p:cNvPr id="3" name="Content Placeholder 2"/>
          <p:cNvSpPr>
            <a:spLocks noGrp="1"/>
          </p:cNvSpPr>
          <p:nvPr>
            <p:ph idx="1"/>
          </p:nvPr>
        </p:nvSpPr>
        <p:spPr>
          <a:xfrm>
            <a:off x="684211" y="133565"/>
            <a:ext cx="10062558" cy="4397338"/>
          </a:xfrm>
        </p:spPr>
        <p:txBody>
          <a:bodyPr>
            <a:normAutofit/>
          </a:bodyPr>
          <a:lstStyle/>
          <a:p>
            <a:r>
              <a:rPr lang="en-GB" sz="3200" b="1" dirty="0" smtClean="0">
                <a:latin typeface="Arial" panose="020B0604020202020204" pitchFamily="34" charset="0"/>
                <a:cs typeface="Arial" panose="020B0604020202020204" pitchFamily="34" charset="0"/>
              </a:rPr>
              <a:t>What is DAPP?</a:t>
            </a:r>
          </a:p>
          <a:p>
            <a:pPr marL="0" indent="0">
              <a:buNone/>
            </a:pPr>
            <a:r>
              <a:rPr lang="en-GB" sz="2400" dirty="0" smtClean="0">
                <a:solidFill>
                  <a:schemeClr val="tx1">
                    <a:lumMod val="95000"/>
                  </a:schemeClr>
                </a:solidFill>
              </a:rPr>
              <a:t>DOMESTIC ABUSE PERPETRATOR PANEL</a:t>
            </a:r>
          </a:p>
          <a:p>
            <a:pPr marL="0" indent="0">
              <a:buNone/>
            </a:pPr>
            <a:r>
              <a:rPr lang="en-GB" dirty="0"/>
              <a:t>The purpose of </a:t>
            </a:r>
            <a:r>
              <a:rPr lang="en-GB" dirty="0" smtClean="0"/>
              <a:t>DAPP </a:t>
            </a:r>
            <a:r>
              <a:rPr lang="en-GB" dirty="0"/>
              <a:t>is to break the cycle of </a:t>
            </a:r>
            <a:r>
              <a:rPr lang="en-GB" dirty="0" smtClean="0"/>
              <a:t>domestic abuse committed </a:t>
            </a:r>
            <a:r>
              <a:rPr lang="en-GB" dirty="0"/>
              <a:t>by high </a:t>
            </a:r>
            <a:r>
              <a:rPr lang="en-GB" dirty="0" smtClean="0"/>
              <a:t>risk perpetrators, </a:t>
            </a:r>
            <a:r>
              <a:rPr lang="en-GB" dirty="0"/>
              <a:t>through multi-agency </a:t>
            </a:r>
            <a:r>
              <a:rPr lang="en-GB" dirty="0" smtClean="0"/>
              <a:t>working </a:t>
            </a:r>
            <a:r>
              <a:rPr lang="en-GB" dirty="0"/>
              <a:t>to change and disrupt their </a:t>
            </a:r>
            <a:r>
              <a:rPr lang="en-GB" dirty="0" smtClean="0"/>
              <a:t>behaviours.</a:t>
            </a:r>
            <a:endParaRPr lang="en-GB" dirty="0"/>
          </a:p>
          <a:p>
            <a:pPr marL="0" indent="0">
              <a:buNone/>
            </a:pPr>
            <a:r>
              <a:rPr lang="en-GB" dirty="0"/>
              <a:t>By doing this we will reduce the number of domestic abuse victims, offences </a:t>
            </a:r>
            <a:r>
              <a:rPr lang="en-GB" dirty="0" smtClean="0"/>
              <a:t>and traumatised </a:t>
            </a:r>
            <a:r>
              <a:rPr lang="en-GB" dirty="0"/>
              <a:t>children</a:t>
            </a:r>
            <a:r>
              <a:rPr lang="en-GB" dirty="0" smtClean="0"/>
              <a:t>.</a:t>
            </a: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6228" y="5784351"/>
            <a:ext cx="1741375" cy="688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32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0" y="2856215"/>
            <a:ext cx="10976957" cy="3421295"/>
          </a:xfrm>
        </p:spPr>
        <p:txBody>
          <a:bodyPr>
            <a:noAutofit/>
          </a:bodyPr>
          <a:lstStyle/>
          <a:p>
            <a:r>
              <a:rPr lang="en-GB" sz="2000" dirty="0" smtClean="0"/>
              <a:t>DAPP Repeat cases</a:t>
            </a:r>
            <a:br>
              <a:rPr lang="en-GB" sz="2000" dirty="0" smtClean="0"/>
            </a:br>
            <a:r>
              <a:rPr lang="en-GB" sz="2000" dirty="0"/>
              <a:t/>
            </a:r>
            <a:br>
              <a:rPr lang="en-GB" sz="2000" dirty="0"/>
            </a:br>
            <a:r>
              <a:rPr lang="en-GB" sz="2000" dirty="0" smtClean="0"/>
              <a:t>DAPP cases for review</a:t>
            </a:r>
            <a:br>
              <a:rPr lang="en-GB" sz="2000" dirty="0" smtClean="0"/>
            </a:br>
            <a:r>
              <a:rPr lang="en-GB" sz="2000" dirty="0"/>
              <a:t/>
            </a:r>
            <a:br>
              <a:rPr lang="en-GB" sz="2000" dirty="0"/>
            </a:br>
            <a:r>
              <a:rPr lang="en-GB" sz="2000" dirty="0" smtClean="0"/>
              <a:t>Drive case updates or closures</a:t>
            </a:r>
            <a:br>
              <a:rPr lang="en-GB" sz="2000" dirty="0" smtClean="0"/>
            </a:br>
            <a:r>
              <a:rPr lang="en-GB" sz="2000" dirty="0"/>
              <a:t/>
            </a:r>
            <a:br>
              <a:rPr lang="en-GB" sz="2000" dirty="0"/>
            </a:br>
            <a:r>
              <a:rPr lang="en-GB" sz="2000" dirty="0" smtClean="0"/>
              <a:t>After dapp, MARAC then follows and this is where the new drive cases are selected or held at panel for further monitoring. </a:t>
            </a:r>
            <a:endParaRPr lang="en-GB" sz="2000" dirty="0"/>
          </a:p>
        </p:txBody>
      </p:sp>
      <p:sp>
        <p:nvSpPr>
          <p:cNvPr id="3" name="Content Placeholder 2"/>
          <p:cNvSpPr>
            <a:spLocks noGrp="1"/>
          </p:cNvSpPr>
          <p:nvPr>
            <p:ph idx="1"/>
          </p:nvPr>
        </p:nvSpPr>
        <p:spPr>
          <a:xfrm>
            <a:off x="684211" y="729465"/>
            <a:ext cx="10976957" cy="2126750"/>
          </a:xfrm>
        </p:spPr>
        <p:txBody>
          <a:bodyPr>
            <a:normAutofit/>
          </a:bodyPr>
          <a:lstStyle/>
          <a:p>
            <a:r>
              <a:rPr lang="en-GB" sz="3600" b="1" dirty="0" smtClean="0"/>
              <a:t>The DAPP and MARAC Process </a:t>
            </a:r>
            <a:r>
              <a:rPr lang="en-GB" sz="3600" b="1" dirty="0"/>
              <a:t>i</a:t>
            </a:r>
            <a:r>
              <a:rPr lang="en-GB" sz="3600" b="1" dirty="0" smtClean="0"/>
              <a:t>n Hereford</a:t>
            </a:r>
          </a:p>
          <a:p>
            <a:pPr marL="0" indent="0">
              <a:buNone/>
            </a:pPr>
            <a:r>
              <a:rPr lang="en-GB" sz="2400" dirty="0" smtClean="0"/>
              <a:t>Herefordshire combines DAPP and MARAC as a joint meeting. </a:t>
            </a:r>
          </a:p>
          <a:p>
            <a:pPr marL="0" indent="0">
              <a:buNone/>
            </a:pPr>
            <a:r>
              <a:rPr lang="en-GB" sz="2400" dirty="0" smtClean="0"/>
              <a:t>DAPP is first on the agenda, this is where we discuss -</a:t>
            </a:r>
            <a:endParaRPr lang="en-GB" sz="2400" dirty="0"/>
          </a:p>
        </p:txBody>
      </p:sp>
      <p:pic>
        <p:nvPicPr>
          <p:cNvPr id="4" name="Picture 3"/>
          <p:cNvPicPr>
            <a:picLocks noChangeAspect="1"/>
          </p:cNvPicPr>
          <p:nvPr/>
        </p:nvPicPr>
        <p:blipFill>
          <a:blip r:embed="rId2"/>
          <a:stretch>
            <a:fillRect/>
          </a:stretch>
        </p:blipFill>
        <p:spPr>
          <a:xfrm>
            <a:off x="9093077" y="2578813"/>
            <a:ext cx="1982466" cy="1607780"/>
          </a:xfrm>
          <a:prstGeom prst="rect">
            <a:avLst/>
          </a:prstGeom>
        </p:spPr>
      </p:pic>
    </p:spTree>
    <p:extLst>
      <p:ext uri="{BB962C8B-B14F-4D97-AF65-F5344CB8AC3E}">
        <p14:creationId xmlns:p14="http://schemas.microsoft.com/office/powerpoint/2010/main" val="415759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301068"/>
            <a:ext cx="9959815" cy="2356586"/>
          </a:xfrm>
        </p:spPr>
        <p:txBody>
          <a:bodyPr>
            <a:normAutofit fontScale="90000"/>
          </a:bodyPr>
          <a:lstStyle/>
          <a:p>
            <a:r>
              <a:rPr lang="en-GB" sz="3200" dirty="0" smtClean="0"/>
              <a:t/>
            </a:r>
            <a:br>
              <a:rPr lang="en-GB" sz="3200" dirty="0" smtClean="0"/>
            </a:br>
            <a:r>
              <a:rPr lang="en-GB" sz="2700" b="1" dirty="0" smtClean="0"/>
              <a:t>DAPP Referrals</a:t>
            </a:r>
            <a:r>
              <a:rPr lang="en-GB" sz="3200" dirty="0" smtClean="0"/>
              <a:t/>
            </a:r>
            <a:br>
              <a:rPr lang="en-GB" sz="3200" dirty="0" smtClean="0"/>
            </a:br>
            <a:r>
              <a:rPr lang="en-GB" sz="2200" dirty="0" smtClean="0"/>
              <a:t>The Police are the only agency that can refer high risk cases of domestic abuse to the domestic abuse perpetrator panel. </a:t>
            </a:r>
            <a:r>
              <a:rPr lang="en-GB" sz="2200" dirty="0"/>
              <a:t/>
            </a:r>
            <a:br>
              <a:rPr lang="en-GB" sz="2200" dirty="0"/>
            </a:br>
            <a:r>
              <a:rPr lang="en-GB" sz="2200" dirty="0" smtClean="0"/>
              <a:t>DAPP cases are selected through the Marac process. If agencies are concerned about a particular case they can make a referral to Marac which will then escalate through to the dapp/drive process. </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r>
              <a:rPr lang="en-GB" sz="2400" b="1" dirty="0" smtClean="0"/>
              <a:t>Domestic Abuse Support Officer</a:t>
            </a:r>
            <a:endParaRPr lang="en-GB" b="1" dirty="0" smtClean="0"/>
          </a:p>
          <a:p>
            <a:r>
              <a:rPr lang="en-GB" dirty="0" smtClean="0"/>
              <a:t>I work closely with the MARAC Coordinator and the DARO’s. As a team we work very closely with the vulnerability sergeants and the Detective Inspector.   </a:t>
            </a:r>
          </a:p>
          <a:p>
            <a:r>
              <a:rPr lang="en-GB" dirty="0" smtClean="0"/>
              <a:t>I liaise with the Drive Case Managers on a daily basis and discuss Drive cases which includes anything from further incidents reported to updates on bail dates and bail conditions. </a:t>
            </a:r>
            <a:endParaRPr lang="en-GB" dirty="0"/>
          </a:p>
        </p:txBody>
      </p:sp>
    </p:spTree>
    <p:extLst>
      <p:ext uri="{BB962C8B-B14F-4D97-AF65-F5344CB8AC3E}">
        <p14:creationId xmlns:p14="http://schemas.microsoft.com/office/powerpoint/2010/main" val="384300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835668"/>
            <a:ext cx="11244085" cy="3770616"/>
          </a:xfrm>
        </p:spPr>
        <p:txBody>
          <a:bodyPr>
            <a:normAutofit/>
          </a:bodyPr>
          <a:lstStyle/>
          <a:p>
            <a:pPr marL="0" indent="0"/>
            <a:r>
              <a:rPr lang="en-GB" sz="1100" dirty="0"/>
              <a:t/>
            </a:r>
            <a:br>
              <a:rPr lang="en-GB" sz="1100" dirty="0"/>
            </a:br>
            <a:r>
              <a:rPr lang="en-GB" sz="1100" dirty="0"/>
              <a:t/>
            </a:r>
            <a:br>
              <a:rPr lang="en-GB" sz="1100" dirty="0"/>
            </a:br>
            <a:r>
              <a:rPr lang="en-GB" sz="2000" dirty="0"/>
              <a:t>*DAPP has excellent attendance from </a:t>
            </a:r>
            <a:r>
              <a:rPr lang="en-GB" sz="2000" dirty="0" smtClean="0"/>
              <a:t>marac partners. </a:t>
            </a:r>
            <a:r>
              <a:rPr lang="en-GB" sz="2000" dirty="0"/>
              <a:t/>
            </a:r>
            <a:br>
              <a:rPr lang="en-GB" sz="2000" dirty="0"/>
            </a:br>
            <a:r>
              <a:rPr lang="en-GB" sz="2000" dirty="0"/>
              <a:t/>
            </a:r>
            <a:br>
              <a:rPr lang="en-GB" sz="2000" dirty="0"/>
            </a:br>
            <a:r>
              <a:rPr lang="en-GB" sz="2000" dirty="0" smtClean="0"/>
              <a:t>Partner agencies not only bring information about the victim but they now also bring information regarding the perpetrator which helps Drive to establish in more detail if the perpetrators are suitable for the drive programme. </a:t>
            </a:r>
            <a:br>
              <a:rPr lang="en-GB" sz="2000" dirty="0" smtClean="0"/>
            </a:br>
            <a:r>
              <a:rPr lang="en-GB" sz="2000" dirty="0"/>
              <a:t/>
            </a:r>
            <a:br>
              <a:rPr lang="en-GB" sz="2000" dirty="0"/>
            </a:br>
            <a:r>
              <a:rPr lang="en-GB" sz="2000" dirty="0" smtClean="0"/>
              <a:t>DAPP Is held via Microsoft teams and there are also face to face  meetings held around 4 times a year. We find running the meetings this way to be successful and works well for all partner agencies that attend. </a:t>
            </a:r>
            <a:endParaRPr lang="en-GB" sz="2000" dirty="0"/>
          </a:p>
        </p:txBody>
      </p:sp>
      <p:sp>
        <p:nvSpPr>
          <p:cNvPr id="3" name="Content Placeholder 2"/>
          <p:cNvSpPr>
            <a:spLocks noGrp="1"/>
          </p:cNvSpPr>
          <p:nvPr>
            <p:ph idx="1"/>
          </p:nvPr>
        </p:nvSpPr>
        <p:spPr>
          <a:xfrm>
            <a:off x="684212" y="1181528"/>
            <a:ext cx="11357100" cy="2239766"/>
          </a:xfrm>
        </p:spPr>
        <p:txBody>
          <a:bodyPr>
            <a:normAutofit fontScale="85000" lnSpcReduction="20000"/>
          </a:bodyPr>
          <a:lstStyle/>
          <a:p>
            <a:pPr marL="0" indent="0">
              <a:buNone/>
            </a:pPr>
            <a:r>
              <a:rPr lang="en-GB" sz="3400" b="1" dirty="0" smtClean="0"/>
              <a:t>The Focus of DAPP and Partner Agencies </a:t>
            </a:r>
          </a:p>
          <a:p>
            <a:pPr marL="0" indent="0">
              <a:buNone/>
            </a:pPr>
            <a:endParaRPr lang="en-GB" sz="2300" dirty="0" smtClean="0"/>
          </a:p>
          <a:p>
            <a:pPr marL="0" indent="0">
              <a:buNone/>
            </a:pPr>
            <a:r>
              <a:rPr lang="en-GB" sz="2900" dirty="0" smtClean="0"/>
              <a:t>DAPP was first set up in Herefordshire in February 2021.</a:t>
            </a:r>
          </a:p>
          <a:p>
            <a:pPr marL="0" indent="0">
              <a:buNone/>
            </a:pPr>
            <a:r>
              <a:rPr lang="en-GB" sz="2900" dirty="0" smtClean="0"/>
              <a:t>Herefordshire decided to trial DAPP and MARAC as a joint meeting for 3 months</a:t>
            </a:r>
            <a:r>
              <a:rPr lang="en-GB" sz="2900" dirty="0"/>
              <a:t> </a:t>
            </a:r>
            <a:r>
              <a:rPr lang="en-GB" sz="2900" dirty="0" smtClean="0"/>
              <a:t>which we found to be extremely successful. </a:t>
            </a:r>
          </a:p>
          <a:p>
            <a:pPr marL="0" indent="0">
              <a:buNone/>
            </a:pPr>
            <a:endParaRPr lang="en-GB" sz="1800" dirty="0" smtClean="0"/>
          </a:p>
          <a:p>
            <a:pPr marL="0" indent="0">
              <a:buNone/>
            </a:pPr>
            <a:endParaRPr lang="en-GB" sz="1800" dirty="0" smtClean="0"/>
          </a:p>
          <a:p>
            <a:pPr marL="0" indent="0">
              <a:buNone/>
            </a:pPr>
            <a:endParaRPr lang="en-GB" sz="2400" dirty="0" smtClean="0"/>
          </a:p>
          <a:p>
            <a:endParaRPr lang="en-GB" dirty="0"/>
          </a:p>
        </p:txBody>
      </p:sp>
    </p:spTree>
    <p:extLst>
      <p:ext uri="{BB962C8B-B14F-4D97-AF65-F5344CB8AC3E}">
        <p14:creationId xmlns:p14="http://schemas.microsoft.com/office/powerpoint/2010/main" val="2651159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089115"/>
            <a:ext cx="8534400" cy="1905284"/>
          </a:xfrm>
        </p:spPr>
        <p:txBody>
          <a:bodyPr>
            <a:normAutofit fontScale="90000"/>
          </a:bodyPr>
          <a:lstStyle/>
          <a:p>
            <a:r>
              <a:rPr lang="en-GB" sz="2000" dirty="0"/>
              <a:t>YOU CANNOT EFFECTIVELY ASSESS RISK TO SAFEGUARD VICTIMS IF YOU HAVE NOT RESEARCHED THE PERPETRATOR. This is why the Domestic Abuse Perpetrator Panel is so </a:t>
            </a:r>
            <a:r>
              <a:rPr lang="en-GB" sz="2000" dirty="0" smtClean="0"/>
              <a:t>important.</a:t>
            </a:r>
            <a:br>
              <a:rPr lang="en-GB" sz="2000" dirty="0" smtClean="0"/>
            </a:br>
            <a:r>
              <a:rPr lang="en-GB" sz="2000" dirty="0"/>
              <a:t/>
            </a:r>
            <a:br>
              <a:rPr lang="en-GB" sz="2000" dirty="0"/>
            </a:br>
            <a:r>
              <a:rPr lang="en-GB" sz="2000" dirty="0"/>
              <a:t>The first Herefordshire DAPP took place in February </a:t>
            </a:r>
            <a:r>
              <a:rPr lang="en-GB" sz="2000" dirty="0" smtClean="0"/>
              <a:t>2021, </a:t>
            </a:r>
            <a:r>
              <a:rPr lang="en-GB" sz="2000" dirty="0"/>
              <a:t>since then we have discussed nearly 600 cases of high risk cases of Domestic Abuse. 135 of these cases were selected for the Drive Programme. </a:t>
            </a:r>
            <a:r>
              <a:rPr lang="en-GB" dirty="0"/>
              <a:t/>
            </a:r>
            <a:br>
              <a:rPr lang="en-GB" dirty="0"/>
            </a:br>
            <a:r>
              <a:rPr lang="en-GB" dirty="0"/>
              <a:t/>
            </a:r>
            <a:br>
              <a:rPr lang="en-GB" dirty="0"/>
            </a:br>
            <a:r>
              <a:rPr lang="en-GB" sz="2200" dirty="0"/>
              <a:t>The aim is to make adult and child victims and survivors safer. </a:t>
            </a:r>
            <a:r>
              <a:rPr lang="en-GB" dirty="0"/>
              <a:t/>
            </a:r>
            <a:br>
              <a:rPr lang="en-GB" dirty="0"/>
            </a:br>
            <a:endParaRPr lang="en-GB" dirty="0"/>
          </a:p>
        </p:txBody>
      </p:sp>
      <p:sp>
        <p:nvSpPr>
          <p:cNvPr id="3" name="Content Placeholder 2"/>
          <p:cNvSpPr>
            <a:spLocks noGrp="1"/>
          </p:cNvSpPr>
          <p:nvPr>
            <p:ph idx="1"/>
          </p:nvPr>
        </p:nvSpPr>
        <p:spPr>
          <a:xfrm>
            <a:off x="684212" y="685800"/>
            <a:ext cx="8534400" cy="2139593"/>
          </a:xfrm>
        </p:spPr>
        <p:txBody>
          <a:bodyPr/>
          <a:lstStyle/>
          <a:p>
            <a:pPr marL="0" indent="0">
              <a:buNone/>
            </a:pPr>
            <a:r>
              <a:rPr lang="en-GB" sz="2800" b="1" dirty="0" smtClean="0"/>
              <a:t>THE AIM OF DAPP</a:t>
            </a:r>
          </a:p>
          <a:p>
            <a:pPr marL="0" indent="0">
              <a:buNone/>
            </a:pPr>
            <a:endParaRPr lang="en-GB" sz="2400" b="1" dirty="0" smtClean="0"/>
          </a:p>
          <a:p>
            <a:r>
              <a:rPr lang="en-GB" dirty="0" smtClean="0"/>
              <a:t>At DAPP we look </a:t>
            </a:r>
            <a:r>
              <a:rPr lang="en-GB" dirty="0"/>
              <a:t>closely at the actions of the </a:t>
            </a:r>
            <a:r>
              <a:rPr lang="en-GB" dirty="0" smtClean="0"/>
              <a:t>perpetrator </a:t>
            </a:r>
            <a:r>
              <a:rPr lang="en-GB" dirty="0"/>
              <a:t>before, during and after the alleged assault </a:t>
            </a:r>
            <a:r>
              <a:rPr lang="en-GB" dirty="0" smtClean="0"/>
              <a:t>or incident, </a:t>
            </a:r>
            <a:r>
              <a:rPr lang="en-GB" dirty="0"/>
              <a:t>so that their </a:t>
            </a:r>
            <a:r>
              <a:rPr lang="en-GB" dirty="0" smtClean="0"/>
              <a:t>behaviours and tactics are recognised. </a:t>
            </a:r>
          </a:p>
        </p:txBody>
      </p:sp>
    </p:spTree>
    <p:extLst>
      <p:ext uri="{BB962C8B-B14F-4D97-AF65-F5344CB8AC3E}">
        <p14:creationId xmlns:p14="http://schemas.microsoft.com/office/powerpoint/2010/main" val="361961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52810"/>
            <a:ext cx="8534400" cy="2141590"/>
          </a:xfrm>
        </p:spPr>
        <p:txBody>
          <a:bodyPr>
            <a:normAutofit fontScale="90000"/>
          </a:bodyPr>
          <a:lstStyle/>
          <a:p>
            <a:r>
              <a:rPr lang="en-GB" sz="3100" dirty="0"/>
              <a:t>Contact Details –</a:t>
            </a:r>
            <a:r>
              <a:rPr lang="en-GB" dirty="0"/>
              <a:t/>
            </a:r>
            <a:br>
              <a:rPr lang="en-GB" dirty="0"/>
            </a:br>
            <a:r>
              <a:rPr lang="en-GB" sz="2700" dirty="0" smtClean="0">
                <a:hlinkClick r:id="rId2"/>
              </a:rPr>
              <a:t>stacey.walmsley@westmercia.police.uk</a:t>
            </a:r>
            <a:r>
              <a:rPr lang="en-GB" sz="2700" dirty="0" smtClean="0"/>
              <a:t/>
            </a:r>
            <a:br>
              <a:rPr lang="en-GB" sz="2700" dirty="0" smtClean="0"/>
            </a:br>
            <a:r>
              <a:rPr lang="en-GB" sz="2700" dirty="0"/>
              <a:t/>
            </a:r>
            <a:br>
              <a:rPr lang="en-GB" sz="2700" dirty="0"/>
            </a:br>
            <a:r>
              <a:rPr lang="en-GB" sz="2700" dirty="0" smtClean="0">
                <a:hlinkClick r:id="rId3"/>
              </a:rPr>
              <a:t>hereforddapp@westmercia.police.uk</a:t>
            </a:r>
            <a:r>
              <a:rPr lang="en-GB" sz="2700" dirty="0" smtClean="0"/>
              <a:t/>
            </a:r>
            <a:br>
              <a:rPr lang="en-GB" sz="2700" dirty="0" smtClean="0"/>
            </a:br>
            <a:endParaRPr lang="en-GB" sz="2700" dirty="0"/>
          </a:p>
        </p:txBody>
      </p:sp>
      <p:sp>
        <p:nvSpPr>
          <p:cNvPr id="3" name="Content Placeholder 2"/>
          <p:cNvSpPr>
            <a:spLocks noGrp="1"/>
          </p:cNvSpPr>
          <p:nvPr>
            <p:ph idx="1"/>
          </p:nvPr>
        </p:nvSpPr>
        <p:spPr>
          <a:xfrm>
            <a:off x="684212" y="685800"/>
            <a:ext cx="8534400" cy="2745769"/>
          </a:xfrm>
        </p:spPr>
        <p:txBody>
          <a:bodyPr>
            <a:normAutofit/>
          </a:bodyPr>
          <a:lstStyle/>
          <a:p>
            <a:r>
              <a:rPr lang="en-GB" sz="3600" dirty="0" smtClean="0"/>
              <a:t>QUESTIONS? </a:t>
            </a:r>
            <a:endParaRPr lang="en-GB" sz="3600" dirty="0"/>
          </a:p>
        </p:txBody>
      </p:sp>
      <p:pic>
        <p:nvPicPr>
          <p:cNvPr id="4" name="Picture 3"/>
          <p:cNvPicPr>
            <a:picLocks noChangeAspect="1"/>
          </p:cNvPicPr>
          <p:nvPr/>
        </p:nvPicPr>
        <p:blipFill>
          <a:blip r:embed="rId4"/>
          <a:stretch>
            <a:fillRect/>
          </a:stretch>
        </p:blipFill>
        <p:spPr>
          <a:xfrm>
            <a:off x="9218612" y="2024867"/>
            <a:ext cx="1797121" cy="1797121"/>
          </a:xfrm>
          <a:prstGeom prst="rect">
            <a:avLst/>
          </a:prstGeom>
        </p:spPr>
      </p:pic>
    </p:spTree>
    <p:extLst>
      <p:ext uri="{BB962C8B-B14F-4D97-AF65-F5344CB8AC3E}">
        <p14:creationId xmlns:p14="http://schemas.microsoft.com/office/powerpoint/2010/main" val="36744190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429</TotalTime>
  <Words>560</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Domestic Abuse Perpetrator Panel</vt:lpstr>
      <vt:lpstr>Dapp supports the drive programme when high Risk cases OF DOMESTIC ABUSE are discussed at DAPP and MARAC they may get selected to go onto the Drive cohort which is where a case manager is allocated to the perpetrator.  </vt:lpstr>
      <vt:lpstr>DAPP Repeat cases  DAPP cases for review  Drive case updates or closures  After dapp, MARAC then follows and this is where the new drive cases are selected or held at panel for further monitoring. </vt:lpstr>
      <vt:lpstr> DAPP Referrals The Police are the only agency that can refer high risk cases of domestic abuse to the domestic abuse perpetrator panel.  DAPP cases are selected through the Marac process. If agencies are concerned about a particular case they can make a referral to Marac which will then escalate through to the dapp/drive process.  </vt:lpstr>
      <vt:lpstr>  *DAPP has excellent attendance from marac partners.   Partner agencies not only bring information about the victim but they now also bring information regarding the perpetrator which helps Drive to establish in more detail if the perpetrators are suitable for the drive programme.   DAPP Is held via Microsoft teams and there are also face to face  meetings held around 4 times a year. We find running the meetings this way to be successful and works well for all partner agencies that attend. </vt:lpstr>
      <vt:lpstr>YOU CANNOT EFFECTIVELY ASSESS RISK TO SAFEGUARD VICTIMS IF YOU HAVE NOT RESEARCHED THE PERPETRATOR. This is why the Domestic Abuse Perpetrator Panel is so important.  The first Herefordshire DAPP took place in February 2021, since then we have discussed nearly 600 cases of high risk cases of Domestic Abuse. 135 of these cases were selected for the Drive Programme.   The aim is to make adult and child victims and survivors safer.  </vt:lpstr>
      <vt:lpstr>Contact Details – stacey.walmsley@westmercia.police.uk  hereforddapp@westmercia.police.uk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Abuse Perpetrator Panel</dc:title>
  <dc:creator>Walmsley,Stacey</dc:creator>
  <cp:lastModifiedBy>Turton, Adrian</cp:lastModifiedBy>
  <cp:revision>47</cp:revision>
  <dcterms:created xsi:type="dcterms:W3CDTF">2023-06-08T12:28:41Z</dcterms:created>
  <dcterms:modified xsi:type="dcterms:W3CDTF">2023-07-05T09:57:01Z</dcterms:modified>
</cp:coreProperties>
</file>