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5"/>
  </p:notesMasterIdLst>
  <p:sldIdLst>
    <p:sldId id="256" r:id="rId2"/>
    <p:sldId id="283" r:id="rId3"/>
    <p:sldId id="311" r:id="rId4"/>
    <p:sldId id="310" r:id="rId5"/>
    <p:sldId id="277" r:id="rId6"/>
    <p:sldId id="318" r:id="rId7"/>
    <p:sldId id="319" r:id="rId8"/>
    <p:sldId id="314" r:id="rId9"/>
    <p:sldId id="320" r:id="rId10"/>
    <p:sldId id="313" r:id="rId11"/>
    <p:sldId id="317" r:id="rId12"/>
    <p:sldId id="316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7B0F0-97A7-4AE5-B293-5163B558A699}" v="19" dt="2022-05-11T08:59:11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8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0CD17-C618-474D-8394-59F5BD12936B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6735B-2863-4D94-A074-5D135AB28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99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0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5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38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9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5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02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997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1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6735B-2863-4D94-A074-5D135AB28D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7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8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3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6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41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90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72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8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99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5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3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7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5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3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99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0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ECB88-6EFF-4645-A87E-9F38BE0044D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51F7-731F-4FAB-9B7E-3D11D90A5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32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youtu.be/JQtfUUpdB6k" TargetMode="External"/><Relationship Id="rId4" Type="http://schemas.openxmlformats.org/officeDocument/2006/relationships/hyperlink" Target="https://www.ruralmedia.co.uk/TheWillow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youtu.be/j3zPW20ID8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stmerciawomensaid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080078313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VTdbFXT4_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3204764"/>
            <a:ext cx="8144134" cy="137307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Domestic Abuse Services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530" y="4543905"/>
            <a:ext cx="10512286" cy="2463961"/>
          </a:xfrm>
        </p:spPr>
        <p:txBody>
          <a:bodyPr>
            <a:normAutofit/>
          </a:bodyPr>
          <a:lstStyle/>
          <a:p>
            <a:pPr algn="ctr"/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Helen Richardson - Head of Client Services</a:t>
            </a:r>
          </a:p>
          <a:p>
            <a:pPr algn="ctr"/>
            <a:endParaRPr lang="en-GB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        Catherine Collis – Herefordshire County Manager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6" y="4402816"/>
            <a:ext cx="4103809" cy="289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Barriers to support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15"/>
          </p:nvPr>
        </p:nvSpPr>
        <p:spPr>
          <a:xfrm>
            <a:off x="669222" y="2434181"/>
            <a:ext cx="9879240" cy="378198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Rurality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https://www.ruralmedia.co.uk/TheWillows</a:t>
            </a:r>
            <a:endParaRPr lang="en-GB" dirty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Lack of services, isolation, awareness, community, poverty, traditional roles of men and women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Talk Community, The Hope Centre Bromyard, W.I.’s, Parish Clerks and village halls. 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Gender – male, female, non binary, transgender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Age – those over 60 are much more likely to experience abuse from an adult family member or intimate partner than those under 60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u="sng" dirty="0">
                <a:hlinkClick r:id="rId5"/>
              </a:rPr>
              <a:t>https://</a:t>
            </a:r>
            <a:r>
              <a:rPr lang="en-GB" u="sng" dirty="0" smtClean="0">
                <a:hlinkClick r:id="rId5"/>
              </a:rPr>
              <a:t>youtu.be/JQtfUUpdB6k</a:t>
            </a:r>
            <a:endParaRPr lang="en-GB" u="sng" dirty="0" smtClean="0"/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4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Barriers to support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15"/>
          </p:nvPr>
        </p:nvSpPr>
        <p:spPr>
          <a:xfrm>
            <a:off x="669222" y="2434181"/>
            <a:ext cx="9879240" cy="2913513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Ethnicity, Culture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religion – threats relating to immigration, language barrier, honour based violence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Sexual identity –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LGBT+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Intimidation and threats of disclosure of sexual orientation and gender identity to family, friends, work colleagues, community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making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 person feel guilty or ashamed of their sexual orientation and gender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Limiting or controlling access to LGBT+ spaces 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Using immigration law to threaten a person with deportation to the country of origin, which might be unsafe due to anti-gay legislation (GALOP 2021)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Who am I anymore? </a:t>
            </a:r>
            <a:r>
              <a:rPr lang="en-GB" u="sng" dirty="0">
                <a:hlinkClick r:id="rId4"/>
              </a:rPr>
              <a:t>https://youtu.be/j3zPW20ID8c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Changing the narrative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15"/>
          </p:nvPr>
        </p:nvSpPr>
        <p:spPr>
          <a:xfrm>
            <a:off x="669222" y="2434181"/>
            <a:ext cx="9879240" cy="2913513"/>
          </a:xfrm>
        </p:spPr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Why don’t they leave?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Fear, coercion, shame, protecting children, finances, low self esteem, don’t recognise the abuse, love for their perpetrator, lack of confidence in professionals, impact on work/education, social stigma, not wanting to leave their home and local support networks, poor mental health, physical disability……………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Why do they do that?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DRIVE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Men &amp; Masculinities programme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137" y="2844749"/>
            <a:ext cx="5132510" cy="362689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641774" y="5726532"/>
            <a:ext cx="4788225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6600" dirty="0" smtClean="0"/>
              <a:t>Thank you!</a:t>
            </a:r>
            <a:br>
              <a:rPr lang="en-GB" sz="6600" dirty="0" smtClean="0"/>
            </a:br>
            <a:endParaRPr lang="en-GB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882" y="63775"/>
            <a:ext cx="8340852" cy="31970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0308" y="4249204"/>
            <a:ext cx="58761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www.westmerciawomensaid.org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Helpline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0800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7831359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Male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Domestic Abuse Helpline 0800 014 9082 </a:t>
            </a:r>
          </a:p>
        </p:txBody>
      </p:sp>
    </p:spTree>
    <p:extLst>
      <p:ext uri="{BB962C8B-B14F-4D97-AF65-F5344CB8AC3E}">
        <p14:creationId xmlns:p14="http://schemas.microsoft.com/office/powerpoint/2010/main" val="22234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4"/>
                </a:solidFill>
              </a:rPr>
              <a:t>What is domestic abuse?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406281"/>
            <a:ext cx="10364452" cy="34241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300" b="1" i="1" dirty="0">
                <a:solidFill>
                  <a:schemeClr val="accent2">
                    <a:lumMod val="75000"/>
                  </a:schemeClr>
                </a:solidFill>
              </a:rPr>
              <a:t>Definition as outlined in the Domestic Abuse Act 2021</a:t>
            </a:r>
          </a:p>
          <a:p>
            <a:endParaRPr lang="en-GB" sz="23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Behaviour of a person towards another person is “domestic abuse” if :</a:t>
            </a:r>
          </a:p>
          <a:p>
            <a:pPr lvl="0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They are each aged 16 or over and are personally connected to each other, and the behaviour is abusive. </a:t>
            </a:r>
          </a:p>
          <a:p>
            <a:pPr lvl="0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Behaviour is “abusive” if it consists of any of the following:</a:t>
            </a:r>
          </a:p>
          <a:p>
            <a:pPr lvl="1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Physical or sexual abuse</a:t>
            </a:r>
          </a:p>
          <a:p>
            <a:pPr lvl="1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Violent or threatening behaviour</a:t>
            </a:r>
          </a:p>
          <a:p>
            <a:pPr lvl="1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Controlling or coercive behaviour</a:t>
            </a:r>
          </a:p>
          <a:p>
            <a:pPr lvl="1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Economic abuse</a:t>
            </a:r>
          </a:p>
          <a:p>
            <a:pPr lvl="1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Psychological, emotional or other abuse</a:t>
            </a:r>
          </a:p>
          <a:p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It does not matter whether the behaviour consists of a single incident or a course of conduct.</a:t>
            </a:r>
          </a:p>
          <a:p>
            <a:pPr lvl="0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“Economic abuse” means any behaviour that has a substantial adverse effect on their ability to Acquire, use or maintain money or other property, or Obtain goods or services.</a:t>
            </a:r>
          </a:p>
          <a:p>
            <a:pPr lvl="0"/>
            <a:r>
              <a:rPr lang="en-GB" sz="2300" dirty="0">
                <a:solidFill>
                  <a:schemeClr val="accent2">
                    <a:lumMod val="75000"/>
                  </a:schemeClr>
                </a:solidFill>
              </a:rPr>
              <a:t>A child who witnesses domestic abuse is considered a victim under the DA Bill.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accent4"/>
                </a:solidFill>
              </a:rPr>
              <a:t>Domestic abuse dynamics and tactics</a:t>
            </a:r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97115" y="1960685"/>
            <a:ext cx="5016566" cy="48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with blonde hair&#10;&#10;Description automatically generated with medium confidence">
            <a:extLst>
              <a:ext uri="{FF2B5EF4-FFF2-40B4-BE49-F238E27FC236}">
                <a16:creationId xmlns:a16="http://schemas.microsoft.com/office/drawing/2014/main" id="{F7E039E5-B48F-1D88-E892-F8A7DEA380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6447"/>
          <a:stretch/>
        </p:blipFill>
        <p:spPr>
          <a:xfrm>
            <a:off x="119609" y="83465"/>
            <a:ext cx="3828818" cy="3262067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8" name="Picture 17" descr="Arrows pointing right while one points left">
            <a:extLst>
              <a:ext uri="{FF2B5EF4-FFF2-40B4-BE49-F238E27FC236}">
                <a16:creationId xmlns:a16="http://schemas.microsoft.com/office/drawing/2014/main" id="{3BC99458-35A4-FFEF-0F07-E61B1146E2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6" r="2818" b="2"/>
          <a:stretch/>
        </p:blipFill>
        <p:spPr>
          <a:xfrm>
            <a:off x="-3177" y="3428998"/>
            <a:ext cx="4024761" cy="342900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F410FB1-2C1D-0C8E-9A72-6D85A2EE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4598" y="618517"/>
            <a:ext cx="6672886" cy="1596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Lauren Laverne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00A3AD-1114-0B0D-D667-D203B18BC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34596" y="2367092"/>
            <a:ext cx="6672887" cy="342410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“What I remember most about emotional abuse is that it’s like being put in a box. / How you end up in there is the biggest trick. / Maybe you think it’s a treasure box at first: you’re in there because you’re special.”/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“Soon the box starts to shrink. Every time you touch the edges there is an “argument”. / So, you try to make yourself fit. You curl up, become smaller, quieter, remove the ‘offensive’ parts of your personality. / You eliminate people and interests, change your behaviour. / But still the box gets smaller. You think it’s your fault.”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1D7FF53-580C-18D9-F6B5-79970A6AE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4596" y="6130052"/>
            <a:ext cx="1668504" cy="4755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Herefordshire Services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all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26044" y="2007102"/>
            <a:ext cx="3304928" cy="576262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Helpline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926044" y="2583363"/>
            <a:ext cx="9431293" cy="343936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endParaRPr lang="en-GB" dirty="0" smtClean="0"/>
          </a:p>
          <a:p>
            <a:pPr algn="just"/>
            <a:r>
              <a:rPr lang="en-GB" dirty="0" smtClean="0"/>
              <a:t>Free, confidential, non judgmental advice and support -  Herefordshire </a:t>
            </a:r>
            <a:r>
              <a:rPr lang="en-GB" b="1" dirty="0" smtClean="0">
                <a:hlinkClick r:id="rId3"/>
              </a:rPr>
              <a:t>0800 </a:t>
            </a:r>
            <a:r>
              <a:rPr lang="en-GB" b="1" dirty="0">
                <a:hlinkClick r:id="rId3"/>
              </a:rPr>
              <a:t>783 </a:t>
            </a:r>
            <a:r>
              <a:rPr lang="en-GB" b="1" dirty="0" smtClean="0">
                <a:hlinkClick r:id="rId3"/>
              </a:rPr>
              <a:t>1359</a:t>
            </a:r>
            <a:endParaRPr lang="en-GB" b="1" dirty="0" smtClean="0"/>
          </a:p>
          <a:p>
            <a:pPr algn="just"/>
            <a:r>
              <a:rPr lang="en-GB" b="1" dirty="0" smtClean="0"/>
              <a:t>Men’s Domestic Abuse </a:t>
            </a:r>
            <a:r>
              <a:rPr lang="en-GB" b="1" dirty="0"/>
              <a:t>Helpline </a:t>
            </a:r>
            <a:r>
              <a:rPr lang="en-GB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0800 0149082</a:t>
            </a:r>
            <a:endParaRPr lang="en-GB" b="1" u="sng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en-GB" b="1" dirty="0" smtClean="0"/>
              <a:t>24hrs a day, 7 days a week, 365 days of the year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Listening support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One-to-one support and advocacy, </a:t>
            </a:r>
            <a:r>
              <a:rPr lang="en-GB" dirty="0" smtClean="0"/>
              <a:t>r</a:t>
            </a:r>
            <a:r>
              <a:rPr lang="en-GB" b="1" dirty="0" smtClean="0"/>
              <a:t>isk assessing and safety planning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Referrals to safe accommodation, IDVA, legal advice, group support programmes, support for children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Recovery </a:t>
            </a:r>
            <a:r>
              <a:rPr lang="en-GB" dirty="0"/>
              <a:t>Pathway – group programmes for those who are still in, or who have left abusive </a:t>
            </a:r>
            <a:r>
              <a:rPr lang="en-GB" dirty="0" smtClean="0"/>
              <a:t>relationships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Referral </a:t>
            </a:r>
            <a:r>
              <a:rPr lang="en-GB" dirty="0"/>
              <a:t>and signposting to other appropriate agencies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 smtClean="0"/>
              <a:t>Email and chat line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Herefordshire Services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all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96892" y="1801061"/>
            <a:ext cx="3309227" cy="702678"/>
          </a:xfrm>
        </p:spPr>
        <p:txBody>
          <a:bodyPr/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Safe Accommodation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290976" y="2503739"/>
            <a:ext cx="11086269" cy="29211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GB" dirty="0"/>
          </a:p>
          <a:p>
            <a:pPr algn="just"/>
            <a:r>
              <a:rPr lang="en-GB" dirty="0" smtClean="0"/>
              <a:t>Women’s Refuge – self contained flats with disability suite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Extended refuge – houses and flats in the community (protected characteristics, pets)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6 months tailored and intensive support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Children and Young People’s worker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Herefordshire Services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all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585152" y="2007102"/>
            <a:ext cx="6782802" cy="576262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Independent Domestic Violence Advisors (IDVA)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585152" y="2889686"/>
            <a:ext cx="9709030" cy="292202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endParaRPr lang="en-GB" dirty="0" smtClean="0"/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High Risk domestic abuse cases – usually scoring over 14 on the DASH</a:t>
            </a:r>
            <a:endParaRPr lang="en-GB" dirty="0"/>
          </a:p>
          <a:p>
            <a:pPr algn="just"/>
            <a:r>
              <a:rPr lang="en-GB" dirty="0" smtClean="0"/>
              <a:t>Short term work to reduce risk</a:t>
            </a:r>
            <a:endParaRPr lang="en-GB" dirty="0"/>
          </a:p>
          <a:p>
            <a:pPr algn="just"/>
            <a:r>
              <a:rPr lang="en-GB" dirty="0" smtClean="0"/>
              <a:t>Works alongside the MARAC process</a:t>
            </a:r>
          </a:p>
          <a:p>
            <a:pPr algn="just"/>
            <a:r>
              <a:rPr lang="en-GB" dirty="0" smtClean="0"/>
              <a:t>Hospital IDVA’s</a:t>
            </a:r>
          </a:p>
          <a:p>
            <a:pPr algn="just"/>
            <a:r>
              <a:rPr lang="en-GB" dirty="0" smtClean="0"/>
              <a:t>Inclusion IDVA’s</a:t>
            </a:r>
          </a:p>
          <a:p>
            <a:pPr algn="just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Herefordshire Services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all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98708" y="2303350"/>
            <a:ext cx="3309227" cy="702678"/>
          </a:xfrm>
        </p:spPr>
        <p:txBody>
          <a:bodyPr/>
          <a:lstStyle/>
          <a:p>
            <a:r>
              <a:rPr lang="en-GB" dirty="0" smtClean="0">
                <a:solidFill>
                  <a:schemeClr val="bg2">
                    <a:lumMod val="75000"/>
                  </a:schemeClr>
                </a:solidFill>
              </a:rPr>
              <a:t>Children &amp; Young People</a:t>
            </a:r>
            <a:endParaRPr lang="en-GB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598706" y="3193648"/>
            <a:ext cx="4896485" cy="29211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Trauma informed support for CYP. A </a:t>
            </a:r>
            <a:r>
              <a:rPr lang="en-GB" dirty="0"/>
              <a:t>strong focus on self-esteem, self-care </a:t>
            </a:r>
            <a:r>
              <a:rPr lang="en-GB" dirty="0" smtClean="0"/>
              <a:t>and </a:t>
            </a:r>
            <a:r>
              <a:rPr lang="en-GB" dirty="0"/>
              <a:t>understanding healthy relationships.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Helping Hands 7-12 years</a:t>
            </a:r>
          </a:p>
          <a:p>
            <a:r>
              <a:rPr lang="en-GB" dirty="0" smtClean="0"/>
              <a:t>Recovery Toolkit 11-18 years</a:t>
            </a:r>
          </a:p>
          <a:p>
            <a:r>
              <a:rPr lang="en-GB" dirty="0" smtClean="0"/>
              <a:t>CRUSH 13-19 years</a:t>
            </a:r>
          </a:p>
          <a:p>
            <a:r>
              <a:rPr lang="en-GB" dirty="0" smtClean="0"/>
              <a:t>1-2-1 Support 5-18 years</a:t>
            </a:r>
          </a:p>
          <a:p>
            <a:r>
              <a:rPr lang="en-GB" dirty="0" smtClean="0"/>
              <a:t>Young Peoples IDVA’s 13+ years</a:t>
            </a:r>
          </a:p>
          <a:p>
            <a:r>
              <a:rPr lang="en-GB" dirty="0" smtClean="0"/>
              <a:t>DA prevention worker – for those displaying harmful behaviours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129312" y="2429766"/>
            <a:ext cx="3291521" cy="576262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Adult Community support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6129312" y="3192734"/>
            <a:ext cx="4861073" cy="292202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/>
              <a:t>12 week group support programmes:</a:t>
            </a:r>
          </a:p>
          <a:p>
            <a:r>
              <a:rPr lang="en-GB" dirty="0" smtClean="0"/>
              <a:t>The Freedom Programme – perpetrator tactics</a:t>
            </a:r>
          </a:p>
          <a:p>
            <a:r>
              <a:rPr lang="en-GB" dirty="0" smtClean="0"/>
              <a:t>Nurture Programme – supporting children through domestic abuse</a:t>
            </a:r>
          </a:p>
          <a:p>
            <a:r>
              <a:rPr lang="en-GB" dirty="0" smtClean="0"/>
              <a:t>Power </a:t>
            </a:r>
            <a:r>
              <a:rPr lang="en-GB" dirty="0"/>
              <a:t>to change - repair and re-build of self-esteem and confidence</a:t>
            </a:r>
            <a:endParaRPr lang="en-GB" dirty="0" smtClean="0"/>
          </a:p>
          <a:p>
            <a:r>
              <a:rPr lang="en-GB" dirty="0" smtClean="0"/>
              <a:t>Recovery Toolkit - improving </a:t>
            </a:r>
            <a:r>
              <a:rPr lang="en-GB" dirty="0"/>
              <a:t>psychological well-being through developing positive lifestyle and coping </a:t>
            </a:r>
            <a:r>
              <a:rPr lang="en-GB" dirty="0" smtClean="0"/>
              <a:t>strategies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Herefordshire Services</a:t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for all</a:t>
            </a: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89643" y="2324493"/>
            <a:ext cx="3895192" cy="576262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Support Services for men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2435269" y="3108291"/>
            <a:ext cx="4403940" cy="292202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GB" dirty="0" smtClean="0"/>
              <a:t>Freephone men’s domestic abuse Helpline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Community Group Support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Safe accommodation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One to one support</a:t>
            </a:r>
          </a:p>
          <a:p>
            <a:pPr algn="just"/>
            <a:r>
              <a:rPr lang="en-GB" u="sng" dirty="0">
                <a:hlinkClick r:id="rId3"/>
              </a:rPr>
              <a:t>https://youtu.be/BVTdbFXT4_M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104083" y="-180529"/>
            <a:ext cx="1562833" cy="7608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7"/>
          <a:stretch/>
        </p:blipFill>
        <p:spPr>
          <a:xfrm>
            <a:off x="-60646" y="5947710"/>
            <a:ext cx="1562833" cy="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5">
      <a:dk1>
        <a:srgbClr val="B969B8"/>
      </a:dk1>
      <a:lt1>
        <a:sysClr val="window" lastClr="FFFFFF"/>
      </a:lt1>
      <a:dk2>
        <a:srgbClr val="632E62"/>
      </a:dk2>
      <a:lt2>
        <a:srgbClr val="EAE5EB"/>
      </a:lt2>
      <a:accent1>
        <a:srgbClr val="883EC0"/>
      </a:accent1>
      <a:accent2>
        <a:srgbClr val="CE4DCB"/>
      </a:accent2>
      <a:accent3>
        <a:srgbClr val="755DD9"/>
      </a:accent3>
      <a:accent4>
        <a:srgbClr val="FFF2CC"/>
      </a:accent4>
      <a:accent5>
        <a:srgbClr val="6D1D6B"/>
      </a:accent5>
      <a:accent6>
        <a:srgbClr val="DF5593"/>
      </a:accent6>
      <a:hlink>
        <a:srgbClr val="E398E1"/>
      </a:hlink>
      <a:folHlink>
        <a:srgbClr val="66669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3329</TotalTime>
  <Words>911</Words>
  <Application>Microsoft Office PowerPoint</Application>
  <PresentationFormat>Widescreen</PresentationFormat>
  <Paragraphs>128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Domestic Abuse Services </vt:lpstr>
      <vt:lpstr>What is domestic abuse?</vt:lpstr>
      <vt:lpstr>Domestic abuse dynamics and tactics</vt:lpstr>
      <vt:lpstr>Lauren Laverne </vt:lpstr>
      <vt:lpstr>Herefordshire Services Services for all  </vt:lpstr>
      <vt:lpstr>Herefordshire Services Services for all  </vt:lpstr>
      <vt:lpstr>Herefordshire Services Services for all  </vt:lpstr>
      <vt:lpstr>Herefordshire Services Services for all  </vt:lpstr>
      <vt:lpstr>Herefordshire Services Services for all  </vt:lpstr>
      <vt:lpstr>Barriers to support  </vt:lpstr>
      <vt:lpstr>Barriers to support  </vt:lpstr>
      <vt:lpstr>Changing the narrative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Volunteers Training</dc:title>
  <dc:creator>Carolyn Ball</dc:creator>
  <cp:lastModifiedBy>Helen Richardson</cp:lastModifiedBy>
  <cp:revision>140</cp:revision>
  <dcterms:created xsi:type="dcterms:W3CDTF">2021-10-05T08:12:23Z</dcterms:created>
  <dcterms:modified xsi:type="dcterms:W3CDTF">2023-06-07T13:13:01Z</dcterms:modified>
</cp:coreProperties>
</file>