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17"/>
  </p:notesMasterIdLst>
  <p:sldIdLst>
    <p:sldId id="256" r:id="rId2"/>
    <p:sldId id="257" r:id="rId3"/>
    <p:sldId id="258" r:id="rId4"/>
    <p:sldId id="259" r:id="rId5"/>
    <p:sldId id="272" r:id="rId6"/>
    <p:sldId id="269" r:id="rId7"/>
    <p:sldId id="261" r:id="rId8"/>
    <p:sldId id="262" r:id="rId9"/>
    <p:sldId id="263" r:id="rId10"/>
    <p:sldId id="268" r:id="rId11"/>
    <p:sldId id="264" r:id="rId12"/>
    <p:sldId id="266" r:id="rId13"/>
    <p:sldId id="265" r:id="rId14"/>
    <p:sldId id="267"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Angela (Council)" initials="WA(" lastIdx="3" clrIdx="0">
    <p:extLst>
      <p:ext uri="{19B8F6BF-5375-455C-9EA6-DF929625EA0E}">
        <p15:presenceInfo xmlns:p15="http://schemas.microsoft.com/office/powerpoint/2012/main" userId="S-1-5-21-2047894233-766325340-581009308-971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EE7A8"/>
    <a:srgbClr val="FFCC99"/>
    <a:srgbClr val="FFECFF"/>
    <a:srgbClr val="FFFFCC"/>
    <a:srgbClr val="FFCC00"/>
    <a:srgbClr val="FFCCCC"/>
    <a:srgbClr val="FFFFFF"/>
    <a:srgbClr val="D6E8E1"/>
    <a:srgbClr val="ECF4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40" autoAdjust="0"/>
    <p:restoredTop sz="88488" autoAdjust="0"/>
  </p:normalViewPr>
  <p:slideViewPr>
    <p:cSldViewPr snapToGrid="0">
      <p:cViewPr varScale="1">
        <p:scale>
          <a:sx n="83" d="100"/>
          <a:sy n="83" d="100"/>
        </p:scale>
        <p:origin x="90" y="426"/>
      </p:cViewPr>
      <p:guideLst/>
    </p:cSldViewPr>
  </p:slideViewPr>
  <p:notesTextViewPr>
    <p:cViewPr>
      <p:scale>
        <a:sx n="1" d="1"/>
        <a:sy n="1" d="1"/>
      </p:scale>
      <p:origin x="0" y="0"/>
    </p:cViewPr>
  </p:notesTextViewPr>
  <p:sorterViewPr>
    <p:cViewPr>
      <p:scale>
        <a:sx n="70" d="100"/>
        <a:sy n="70" d="100"/>
      </p:scale>
      <p:origin x="0" y="-29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6D512-4832-4A56-A543-6213A1DFC706}" type="datetimeFigureOut">
              <a:rPr lang="en-GB" smtClean="0"/>
              <a:t>22/03/2023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37CB9-55E9-4E24-8CAE-5CE49BB82354}" type="slidenum">
              <a:rPr lang="en-GB" smtClean="0"/>
              <a:t>‹#›</a:t>
            </a:fld>
            <a:endParaRPr lang="en-GB"/>
          </a:p>
        </p:txBody>
      </p:sp>
    </p:spTree>
    <p:extLst>
      <p:ext uri="{BB962C8B-B14F-4D97-AF65-F5344CB8AC3E}">
        <p14:creationId xmlns:p14="http://schemas.microsoft.com/office/powerpoint/2010/main" val="401462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FFFF00"/>
              </a:solidFill>
            </a:endParaRPr>
          </a:p>
        </p:txBody>
      </p:sp>
      <p:sp>
        <p:nvSpPr>
          <p:cNvPr id="4" name="Slide Number Placeholder 3"/>
          <p:cNvSpPr>
            <a:spLocks noGrp="1"/>
          </p:cNvSpPr>
          <p:nvPr>
            <p:ph type="sldNum" sz="quarter" idx="10"/>
          </p:nvPr>
        </p:nvSpPr>
        <p:spPr/>
        <p:txBody>
          <a:bodyPr/>
          <a:lstStyle/>
          <a:p>
            <a:fld id="{CEB37CB9-55E9-4E24-8CAE-5CE49BB82354}" type="slidenum">
              <a:rPr lang="en-GB" smtClean="0"/>
              <a:t>1</a:t>
            </a:fld>
            <a:endParaRPr lang="en-GB"/>
          </a:p>
        </p:txBody>
      </p:sp>
    </p:spTree>
    <p:extLst>
      <p:ext uri="{BB962C8B-B14F-4D97-AF65-F5344CB8AC3E}">
        <p14:creationId xmlns:p14="http://schemas.microsoft.com/office/powerpoint/2010/main" val="410523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4" name="Slide Number Placeholder 3"/>
          <p:cNvSpPr>
            <a:spLocks noGrp="1"/>
          </p:cNvSpPr>
          <p:nvPr>
            <p:ph type="sldNum" sz="quarter" idx="10"/>
          </p:nvPr>
        </p:nvSpPr>
        <p:spPr/>
        <p:txBody>
          <a:bodyPr/>
          <a:lstStyle/>
          <a:p>
            <a:fld id="{CEB37CB9-55E9-4E24-8CAE-5CE49BB82354}" type="slidenum">
              <a:rPr lang="en-GB" smtClean="0"/>
              <a:t>11</a:t>
            </a:fld>
            <a:endParaRPr lang="en-GB"/>
          </a:p>
        </p:txBody>
      </p:sp>
    </p:spTree>
    <p:extLst>
      <p:ext uri="{BB962C8B-B14F-4D97-AF65-F5344CB8AC3E}">
        <p14:creationId xmlns:p14="http://schemas.microsoft.com/office/powerpoint/2010/main" val="127426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4" name="Slide Number Placeholder 3"/>
          <p:cNvSpPr>
            <a:spLocks noGrp="1"/>
          </p:cNvSpPr>
          <p:nvPr>
            <p:ph type="sldNum" sz="quarter" idx="10"/>
          </p:nvPr>
        </p:nvSpPr>
        <p:spPr/>
        <p:txBody>
          <a:bodyPr/>
          <a:lstStyle/>
          <a:p>
            <a:fld id="{CEB37CB9-55E9-4E24-8CAE-5CE49BB82354}" type="slidenum">
              <a:rPr lang="en-GB" smtClean="0"/>
              <a:t>13</a:t>
            </a:fld>
            <a:endParaRPr lang="en-GB"/>
          </a:p>
        </p:txBody>
      </p:sp>
    </p:spTree>
    <p:extLst>
      <p:ext uri="{BB962C8B-B14F-4D97-AF65-F5344CB8AC3E}">
        <p14:creationId xmlns:p14="http://schemas.microsoft.com/office/powerpoint/2010/main" val="285850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B37CB9-55E9-4E24-8CAE-5CE49BB82354}" type="slidenum">
              <a:rPr lang="en-GB" smtClean="0"/>
              <a:t>15</a:t>
            </a:fld>
            <a:endParaRPr lang="en-GB"/>
          </a:p>
        </p:txBody>
      </p:sp>
    </p:spTree>
    <p:extLst>
      <p:ext uri="{BB962C8B-B14F-4D97-AF65-F5344CB8AC3E}">
        <p14:creationId xmlns:p14="http://schemas.microsoft.com/office/powerpoint/2010/main" val="72115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endParaRPr lang="en-GB" sz="1200" dirty="0" smtClean="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EB37CB9-55E9-4E24-8CAE-5CE49BB82354}" type="slidenum">
              <a:rPr lang="en-GB" smtClean="0"/>
              <a:t>2</a:t>
            </a:fld>
            <a:endParaRPr lang="en-GB"/>
          </a:p>
        </p:txBody>
      </p:sp>
    </p:spTree>
    <p:extLst>
      <p:ext uri="{BB962C8B-B14F-4D97-AF65-F5344CB8AC3E}">
        <p14:creationId xmlns:p14="http://schemas.microsoft.com/office/powerpoint/2010/main" val="356793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EB37CB9-55E9-4E24-8CAE-5CE49BB82354}" type="slidenum">
              <a:rPr lang="en-GB" smtClean="0"/>
              <a:t>3</a:t>
            </a:fld>
            <a:endParaRPr lang="en-GB"/>
          </a:p>
        </p:txBody>
      </p:sp>
    </p:spTree>
    <p:extLst>
      <p:ext uri="{BB962C8B-B14F-4D97-AF65-F5344CB8AC3E}">
        <p14:creationId xmlns:p14="http://schemas.microsoft.com/office/powerpoint/2010/main" val="42145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EB37CB9-55E9-4E24-8CAE-5CE49BB82354}" type="slidenum">
              <a:rPr lang="en-GB" smtClean="0"/>
              <a:t>4</a:t>
            </a:fld>
            <a:endParaRPr lang="en-GB"/>
          </a:p>
        </p:txBody>
      </p:sp>
    </p:spTree>
    <p:extLst>
      <p:ext uri="{BB962C8B-B14F-4D97-AF65-F5344CB8AC3E}">
        <p14:creationId xmlns:p14="http://schemas.microsoft.com/office/powerpoint/2010/main" val="110215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37CB9-55E9-4E24-8CAE-5CE49BB823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9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children</a:t>
            </a:r>
            <a:r>
              <a:rPr lang="en-GB" baseline="0" dirty="0" smtClean="0"/>
              <a:t> in private fostering arrangements will be fine, and well looked after. However, the nature of the arrangements can make the child more vulnerable to abuse, neglect or exploitation, which is why it is important for the local authority to be aware of the arrangement, so that they can check that the child is safe and well. Some concerns for children in private fostering arrangements include that they may have unstable living arrangements and experiencing frequent moves to different homes, they may not have their basic emotional and physical needs met, they may start missing school, and they can be vulnerable to exploitation, either outside of the home through gangs, or within their private fostering arrangements, for e.g. being used as a domestic servant.</a:t>
            </a:r>
            <a:endParaRPr lang="en-GB" dirty="0"/>
          </a:p>
        </p:txBody>
      </p:sp>
      <p:sp>
        <p:nvSpPr>
          <p:cNvPr id="4" name="Slide Number Placeholder 3"/>
          <p:cNvSpPr>
            <a:spLocks noGrp="1"/>
          </p:cNvSpPr>
          <p:nvPr>
            <p:ph type="sldNum" sz="quarter" idx="10"/>
          </p:nvPr>
        </p:nvSpPr>
        <p:spPr/>
        <p:txBody>
          <a:bodyPr/>
          <a:lstStyle/>
          <a:p>
            <a:fld id="{CEB37CB9-55E9-4E24-8CAE-5CE49BB82354}" type="slidenum">
              <a:rPr lang="en-GB" smtClean="0"/>
              <a:t>6</a:t>
            </a:fld>
            <a:endParaRPr lang="en-GB"/>
          </a:p>
        </p:txBody>
      </p:sp>
    </p:spTree>
    <p:extLst>
      <p:ext uri="{BB962C8B-B14F-4D97-AF65-F5344CB8AC3E}">
        <p14:creationId xmlns:p14="http://schemas.microsoft.com/office/powerpoint/2010/main" val="179787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EB37CB9-55E9-4E24-8CAE-5CE49BB82354}" type="slidenum">
              <a:rPr lang="en-GB" smtClean="0"/>
              <a:t>7</a:t>
            </a:fld>
            <a:endParaRPr lang="en-GB"/>
          </a:p>
        </p:txBody>
      </p:sp>
    </p:spTree>
    <p:extLst>
      <p:ext uri="{BB962C8B-B14F-4D97-AF65-F5344CB8AC3E}">
        <p14:creationId xmlns:p14="http://schemas.microsoft.com/office/powerpoint/2010/main" val="228538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EB37CB9-55E9-4E24-8CAE-5CE49BB82354}" type="slidenum">
              <a:rPr lang="en-GB" smtClean="0"/>
              <a:t>8</a:t>
            </a:fld>
            <a:endParaRPr lang="en-GB"/>
          </a:p>
        </p:txBody>
      </p:sp>
    </p:spTree>
    <p:extLst>
      <p:ext uri="{BB962C8B-B14F-4D97-AF65-F5344CB8AC3E}">
        <p14:creationId xmlns:p14="http://schemas.microsoft.com/office/powerpoint/2010/main" val="54417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4" name="Slide Number Placeholder 3"/>
          <p:cNvSpPr>
            <a:spLocks noGrp="1"/>
          </p:cNvSpPr>
          <p:nvPr>
            <p:ph type="sldNum" sz="quarter" idx="10"/>
          </p:nvPr>
        </p:nvSpPr>
        <p:spPr/>
        <p:txBody>
          <a:bodyPr/>
          <a:lstStyle/>
          <a:p>
            <a:fld id="{CEB37CB9-55E9-4E24-8CAE-5CE49BB82354}" type="slidenum">
              <a:rPr lang="en-GB" smtClean="0"/>
              <a:t>9</a:t>
            </a:fld>
            <a:endParaRPr lang="en-GB"/>
          </a:p>
        </p:txBody>
      </p:sp>
    </p:spTree>
    <p:extLst>
      <p:ext uri="{BB962C8B-B14F-4D97-AF65-F5344CB8AC3E}">
        <p14:creationId xmlns:p14="http://schemas.microsoft.com/office/powerpoint/2010/main" val="143351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151324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165222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041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34053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528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79095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2816676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241204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373543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5E045-133C-40F5-9A04-C2931E120BC8}"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195607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65E045-133C-40F5-9A04-C2931E120BC8}" type="datetimeFigureOut">
              <a:rPr lang="en-GB" smtClean="0"/>
              <a:t>22/03/2023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124533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65E045-133C-40F5-9A04-C2931E120BC8}" type="datetimeFigureOut">
              <a:rPr lang="en-GB" smtClean="0"/>
              <a:t>22/03/2023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255260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65E045-133C-40F5-9A04-C2931E120BC8}" type="datetimeFigureOut">
              <a:rPr lang="en-GB" smtClean="0"/>
              <a:t>22/03/2023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80253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5E045-133C-40F5-9A04-C2931E120BC8}" type="datetimeFigureOut">
              <a:rPr lang="en-GB" smtClean="0"/>
              <a:t>22/03/2023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113514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65E045-133C-40F5-9A04-C2931E120BC8}" type="datetimeFigureOut">
              <a:rPr lang="en-GB" smtClean="0"/>
              <a:t>22/03/2023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2B4EC2-E597-490D-80CA-FE34F8D65297}" type="slidenum">
              <a:rPr lang="en-GB" smtClean="0"/>
              <a:t>‹#›</a:t>
            </a:fld>
            <a:endParaRPr lang="en-GB"/>
          </a:p>
        </p:txBody>
      </p:sp>
    </p:spTree>
    <p:extLst>
      <p:ext uri="{BB962C8B-B14F-4D97-AF65-F5344CB8AC3E}">
        <p14:creationId xmlns:p14="http://schemas.microsoft.com/office/powerpoint/2010/main" val="237048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2B4EC2-E597-490D-80CA-FE34F8D65297}" type="slidenum">
              <a:rPr lang="en-GB" smtClean="0"/>
              <a:t>‹#›</a:t>
            </a:fld>
            <a:endParaRPr lang="en-GB"/>
          </a:p>
        </p:txBody>
      </p:sp>
      <p:sp>
        <p:nvSpPr>
          <p:cNvPr id="5" name="Date Placeholder 4"/>
          <p:cNvSpPr>
            <a:spLocks noGrp="1"/>
          </p:cNvSpPr>
          <p:nvPr>
            <p:ph type="dt" sz="half" idx="10"/>
          </p:nvPr>
        </p:nvSpPr>
        <p:spPr/>
        <p:txBody>
          <a:bodyPr/>
          <a:lstStyle/>
          <a:p>
            <a:fld id="{B365E045-133C-40F5-9A04-C2931E120BC8}" type="datetimeFigureOut">
              <a:rPr lang="en-GB" smtClean="0"/>
              <a:t>22/03/2023</a:t>
            </a:fld>
            <a:endParaRPr lang="en-GB"/>
          </a:p>
        </p:txBody>
      </p:sp>
    </p:spTree>
    <p:extLst>
      <p:ext uri="{BB962C8B-B14F-4D97-AF65-F5344CB8AC3E}">
        <p14:creationId xmlns:p14="http://schemas.microsoft.com/office/powerpoint/2010/main" val="115259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65E045-133C-40F5-9A04-C2931E120BC8}" type="datetimeFigureOut">
              <a:rPr lang="en-GB" smtClean="0"/>
              <a:t>22/03/2023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2B4EC2-E597-490D-80CA-FE34F8D65297}" type="slidenum">
              <a:rPr lang="en-GB" smtClean="0"/>
              <a:t>‹#›</a:t>
            </a:fld>
            <a:endParaRPr lang="en-GB"/>
          </a:p>
        </p:txBody>
      </p:sp>
    </p:spTree>
    <p:extLst>
      <p:ext uri="{BB962C8B-B14F-4D97-AF65-F5344CB8AC3E}">
        <p14:creationId xmlns:p14="http://schemas.microsoft.com/office/powerpoint/2010/main" val="103224679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legislation.gov.uk/ukpga/1989/41/section/1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refordshiresafeguardingboards.org.uk/safeguarding-information/concerned-about-a-child" TargetMode="External"/><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274414/Children_Act_1989_private_fostering.pdf" TargetMode="External"/><Relationship Id="rId5" Type="http://schemas.openxmlformats.org/officeDocument/2006/relationships/hyperlink" Target="https://westmidlands.procedures.org.uk/pkplq/regional-safeguarding-guidance/children-living-away-from-home" TargetMode="External"/><Relationship Id="rId4" Type="http://schemas.openxmlformats.org/officeDocument/2006/relationships/hyperlink" Target="https://www.herefordshire.gov.uk/fostering-1/private-foster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legislation.gov.uk/ukpga/1989/41/section/6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herefordshiresafeguardingboards.org.uk/safeguarding-information/concerned-about-a-chil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indent="346817" defTabSz="1189086">
              <a:spcBef>
                <a:spcPts val="0"/>
              </a:spcBef>
              <a:defRPr/>
            </a:pPr>
            <a:r>
              <a:rPr lang="en-GB" sz="4400" dirty="0">
                <a:solidFill>
                  <a:srgbClr val="3C3C94"/>
                </a:solidFill>
                <a:latin typeface="Times New Roman" pitchFamily="18" charset="0"/>
                <a:cs typeface="Times New Roman" pitchFamily="18" charset="0"/>
              </a:rPr>
              <a:t/>
            </a:r>
            <a:br>
              <a:rPr lang="en-GB" sz="4400" dirty="0">
                <a:solidFill>
                  <a:srgbClr val="3C3C94"/>
                </a:solidFill>
                <a:latin typeface="Times New Roman" pitchFamily="18" charset="0"/>
                <a:cs typeface="Times New Roman" pitchFamily="18" charset="0"/>
              </a:rPr>
            </a:br>
            <a:endParaRPr lang="en-GB" sz="4400" dirty="0"/>
          </a:p>
        </p:txBody>
      </p:sp>
      <p:sp>
        <p:nvSpPr>
          <p:cNvPr id="3" name="Subtitle 2"/>
          <p:cNvSpPr>
            <a:spLocks noGrp="1"/>
          </p:cNvSpPr>
          <p:nvPr>
            <p:ph type="subTitle" idx="1"/>
          </p:nvPr>
        </p:nvSpPr>
        <p:spPr>
          <a:xfrm>
            <a:off x="1283465" y="1601058"/>
            <a:ext cx="7182998" cy="4374717"/>
          </a:xfrm>
        </p:spPr>
        <p:txBody>
          <a:bodyPr lIns="0" rIns="0" spcCol="0" anchor="ctr" anchorCtr="1">
            <a:normAutofit/>
          </a:bodyPr>
          <a:lstStyle/>
          <a:p>
            <a:pPr lvl="0" algn="l" defTabSz="914400">
              <a:spcBef>
                <a:spcPts val="0"/>
              </a:spcBef>
              <a:buClrTx/>
              <a:buSzTx/>
            </a:pPr>
            <a:r>
              <a:rPr lang="en-US" altLang="en-US" sz="2800" b="1" dirty="0" smtClean="0">
                <a:solidFill>
                  <a:schemeClr val="tx1"/>
                </a:solidFill>
                <a:latin typeface="Trebuchet MS" panose="020B0603020202020204" pitchFamily="34" charset="0"/>
                <a:ea typeface="Lato" charset="0"/>
                <a:cs typeface="Arial" panose="020B0604020202020204" pitchFamily="34" charset="0"/>
              </a:rPr>
              <a:t>Welcome </a:t>
            </a:r>
            <a:r>
              <a:rPr lang="en-US" altLang="en-US" sz="2800" b="1" dirty="0">
                <a:solidFill>
                  <a:schemeClr val="tx1"/>
                </a:solidFill>
                <a:latin typeface="Trebuchet MS" panose="020B0603020202020204" pitchFamily="34" charset="0"/>
                <a:ea typeface="Lato" charset="0"/>
                <a:cs typeface="Arial" panose="020B0604020202020204" pitchFamily="34" charset="0"/>
              </a:rPr>
              <a:t>to Herefordshire </a:t>
            </a:r>
            <a:r>
              <a:rPr lang="en-US" altLang="en-US" sz="2800" b="1" dirty="0" smtClean="0">
                <a:solidFill>
                  <a:schemeClr val="tx1"/>
                </a:solidFill>
                <a:latin typeface="Trebuchet MS" panose="020B0603020202020204" pitchFamily="34" charset="0"/>
                <a:ea typeface="Lato" charset="0"/>
                <a:cs typeface="Arial" panose="020B0604020202020204" pitchFamily="34" charset="0"/>
              </a:rPr>
              <a:t>Private Fostering </a:t>
            </a:r>
            <a:r>
              <a:rPr lang="en-US" altLang="en-US" sz="2800" b="1" dirty="0">
                <a:solidFill>
                  <a:schemeClr val="tx1"/>
                </a:solidFill>
                <a:latin typeface="Trebuchet MS" panose="020B0603020202020204" pitchFamily="34" charset="0"/>
                <a:ea typeface="Lato" charset="0"/>
                <a:cs typeface="Arial" panose="020B0604020202020204" pitchFamily="34" charset="0"/>
              </a:rPr>
              <a:t>Awareness </a:t>
            </a:r>
            <a:endParaRPr lang="en-US" altLang="en-US" sz="2800" b="1" dirty="0" smtClean="0">
              <a:solidFill>
                <a:schemeClr val="tx1"/>
              </a:solidFill>
              <a:latin typeface="Trebuchet MS" panose="020B0603020202020204" pitchFamily="34" charset="0"/>
              <a:ea typeface="Lato" charset="0"/>
              <a:cs typeface="Arial" panose="020B0604020202020204" pitchFamily="34" charset="0"/>
            </a:endParaRPr>
          </a:p>
          <a:p>
            <a:pPr lvl="0" algn="l" defTabSz="914400">
              <a:spcBef>
                <a:spcPts val="0"/>
              </a:spcBef>
              <a:buClrTx/>
              <a:buSzTx/>
            </a:pPr>
            <a:endParaRPr lang="en-US" altLang="en-US" sz="2800" b="1" dirty="0">
              <a:solidFill>
                <a:srgbClr val="282E2B"/>
              </a:solidFill>
              <a:latin typeface="Trebuchet MS" panose="020B0603020202020204" pitchFamily="34" charset="0"/>
              <a:ea typeface="Lato" charset="0"/>
              <a:cs typeface="Arial" panose="020B0604020202020204" pitchFamily="34" charset="0"/>
            </a:endParaRPr>
          </a:p>
          <a:p>
            <a:pPr lvl="0" algn="l" defTabSz="914400">
              <a:spcBef>
                <a:spcPts val="0"/>
              </a:spcBef>
              <a:buClrTx/>
              <a:buSzTx/>
            </a:pPr>
            <a:r>
              <a:rPr lang="en-US" altLang="en-US" sz="2800" b="1" dirty="0" smtClean="0">
                <a:solidFill>
                  <a:schemeClr val="tx1"/>
                </a:solidFill>
                <a:latin typeface="Trebuchet MS" panose="020B0603020202020204" pitchFamily="34" charset="0"/>
                <a:ea typeface="Lato" charset="0"/>
                <a:cs typeface="Arial" panose="020B0604020202020204" pitchFamily="34" charset="0"/>
              </a:rPr>
              <a:t>January 2023</a:t>
            </a:r>
            <a:endParaRPr lang="en-US" altLang="en-US" sz="2800" b="1" dirty="0">
              <a:solidFill>
                <a:schemeClr val="tx1"/>
              </a:solidFill>
              <a:latin typeface="Trebuchet MS" panose="020B0603020202020204" pitchFamily="34" charset="0"/>
              <a:ea typeface="Lato"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6" name="Picture 5" descr="C:\Users\aturton\Desktop\safeguarding_logo_partnership_2020-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2394" y="152082"/>
            <a:ext cx="2905125" cy="1158558"/>
          </a:xfrm>
          <a:prstGeom prst="rect">
            <a:avLst/>
          </a:prstGeom>
          <a:noFill/>
          <a:ln>
            <a:noFill/>
          </a:ln>
        </p:spPr>
      </p:pic>
      <p:pic>
        <p:nvPicPr>
          <p:cNvPr id="5" name="Content Placeholder 3"/>
          <p:cNvPicPr>
            <a:picLocks noChangeAspect="1"/>
          </p:cNvPicPr>
          <p:nvPr/>
        </p:nvPicPr>
        <p:blipFill>
          <a:blip r:embed="rId4"/>
          <a:stretch>
            <a:fillRect/>
          </a:stretch>
        </p:blipFill>
        <p:spPr>
          <a:xfrm>
            <a:off x="4731744" y="3365732"/>
            <a:ext cx="4261327" cy="3295148"/>
          </a:xfrm>
          <a:prstGeom prst="rect">
            <a:avLst/>
          </a:prstGeom>
        </p:spPr>
      </p:pic>
    </p:spTree>
    <p:extLst>
      <p:ext uri="{BB962C8B-B14F-4D97-AF65-F5344CB8AC3E}">
        <p14:creationId xmlns:p14="http://schemas.microsoft.com/office/powerpoint/2010/main" val="3993491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Identifying Private Fostering Arrangements</a:t>
            </a:r>
            <a:endParaRPr lang="en-GB" b="1" dirty="0"/>
          </a:p>
        </p:txBody>
      </p:sp>
      <p:sp>
        <p:nvSpPr>
          <p:cNvPr id="3" name="Content Placeholder 2"/>
          <p:cNvSpPr>
            <a:spLocks noGrp="1"/>
          </p:cNvSpPr>
          <p:nvPr>
            <p:ph idx="1"/>
          </p:nvPr>
        </p:nvSpPr>
        <p:spPr>
          <a:xfrm>
            <a:off x="677333" y="2160589"/>
            <a:ext cx="8945131" cy="3880773"/>
          </a:xfrm>
        </p:spPr>
        <p:txBody>
          <a:bodyPr>
            <a:noAutofit/>
          </a:bodyPr>
          <a:lstStyle/>
          <a:p>
            <a:pPr marL="0" indent="0">
              <a:buNone/>
            </a:pPr>
            <a:r>
              <a:rPr lang="en-GB" sz="2400" dirty="0" smtClean="0">
                <a:solidFill>
                  <a:schemeClr val="tx1"/>
                </a:solidFill>
              </a:rPr>
              <a:t>Private Fostering Arrangements are often hidden and difficult to identify. Not many people are aware of the duty to notify the Local Authority, especially where there are no obvious “safeguarding” concerns.</a:t>
            </a:r>
          </a:p>
          <a:p>
            <a:pPr marL="0" indent="0">
              <a:buNone/>
            </a:pPr>
            <a:r>
              <a:rPr lang="en-GB" sz="2400" dirty="0">
                <a:solidFill>
                  <a:schemeClr val="tx1"/>
                </a:solidFill>
              </a:rPr>
              <a:t>P</a:t>
            </a:r>
            <a:r>
              <a:rPr lang="en-GB" sz="2400" dirty="0" smtClean="0">
                <a:solidFill>
                  <a:schemeClr val="tx1"/>
                </a:solidFill>
              </a:rPr>
              <a:t>rofessionals who have contact with children and their families have a key role to play in identify these arrangements, and letting the the adults know about the duty to notify.</a:t>
            </a:r>
          </a:p>
          <a:p>
            <a:pPr marL="0" indent="0">
              <a:buNone/>
            </a:pPr>
            <a:r>
              <a:rPr lang="en-GB" sz="2400" dirty="0" smtClean="0">
                <a:solidFill>
                  <a:schemeClr val="tx1"/>
                </a:solidFill>
              </a:rPr>
              <a:t>These professionals who have contact with children and their families – for e.g. GPs, nurses, teachers, health visitors, youth workers, etc. – should be alert to help identify potential private fostering arrangements.</a:t>
            </a:r>
            <a:endParaRPr lang="en-GB" sz="2400" dirty="0">
              <a:solidFill>
                <a:schemeClr val="tx1"/>
              </a:solidFill>
            </a:endParaRPr>
          </a:p>
        </p:txBody>
      </p:sp>
    </p:spTree>
    <p:extLst>
      <p:ext uri="{BB962C8B-B14F-4D97-AF65-F5344CB8AC3E}">
        <p14:creationId xmlns:p14="http://schemas.microsoft.com/office/powerpoint/2010/main" val="57163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t>Roles </a:t>
            </a:r>
            <a:r>
              <a:rPr lang="en-GB" sz="4000" b="1" dirty="0"/>
              <a:t>and Responsibilities: Local Authority</a:t>
            </a:r>
          </a:p>
        </p:txBody>
      </p:sp>
      <p:sp>
        <p:nvSpPr>
          <p:cNvPr id="3" name="Content Placeholder 2"/>
          <p:cNvSpPr>
            <a:spLocks noGrp="1"/>
          </p:cNvSpPr>
          <p:nvPr>
            <p:ph idx="1"/>
          </p:nvPr>
        </p:nvSpPr>
        <p:spPr>
          <a:xfrm>
            <a:off x="578182" y="2259994"/>
            <a:ext cx="8596668" cy="3912781"/>
          </a:xfrm>
        </p:spPr>
        <p:txBody>
          <a:bodyPr>
            <a:normAutofit/>
          </a:bodyPr>
          <a:lstStyle/>
          <a:p>
            <a:pPr marL="0" indent="0">
              <a:buNone/>
            </a:pPr>
            <a:r>
              <a:rPr lang="en-GB" sz="2800" dirty="0">
                <a:solidFill>
                  <a:schemeClr val="tx1"/>
                </a:solidFill>
              </a:rPr>
              <a:t>The local authority </a:t>
            </a:r>
            <a:r>
              <a:rPr lang="en-GB" sz="2800" dirty="0" smtClean="0">
                <a:solidFill>
                  <a:schemeClr val="tx1"/>
                </a:solidFill>
              </a:rPr>
              <a:t>needs </a:t>
            </a:r>
            <a:r>
              <a:rPr lang="en-GB" sz="2800" dirty="0">
                <a:solidFill>
                  <a:schemeClr val="tx1"/>
                </a:solidFill>
              </a:rPr>
              <a:t>to be satisfied that the placement is suitable and the child is safe.</a:t>
            </a:r>
          </a:p>
          <a:p>
            <a:pPr marL="0" indent="0">
              <a:buNone/>
            </a:pPr>
            <a:r>
              <a:rPr lang="en-GB" sz="2800" dirty="0" smtClean="0">
                <a:solidFill>
                  <a:schemeClr val="tx1"/>
                </a:solidFill>
              </a:rPr>
              <a:t>Where </a:t>
            </a:r>
            <a:r>
              <a:rPr lang="en-GB" sz="2800" dirty="0">
                <a:solidFill>
                  <a:schemeClr val="tx1"/>
                </a:solidFill>
              </a:rPr>
              <a:t>the Local Authority consider the child to be a ‘child in need’ as specified under </a:t>
            </a:r>
            <a:r>
              <a:rPr lang="en-GB" sz="2800" b="1" dirty="0">
                <a:hlinkClick r:id="rId3"/>
              </a:rPr>
              <a:t>section 17(1) of the Children’s Act 1989</a:t>
            </a:r>
            <a:r>
              <a:rPr lang="en-GB" sz="2800" dirty="0">
                <a:solidFill>
                  <a:schemeClr val="tx1"/>
                </a:solidFill>
              </a:rPr>
              <a:t>, then the Local Authority must provide services and support to increase the capacity of the private foster carer to care for the </a:t>
            </a:r>
            <a:r>
              <a:rPr lang="en-GB" sz="2800" dirty="0" smtClean="0">
                <a:solidFill>
                  <a:schemeClr val="tx1"/>
                </a:solidFill>
              </a:rPr>
              <a:t>child.</a:t>
            </a:r>
            <a:endParaRPr lang="en-GB" sz="2800" dirty="0">
              <a:solidFill>
                <a:schemeClr val="tx1"/>
              </a:solidFill>
            </a:endParaRPr>
          </a:p>
          <a:p>
            <a:pPr marL="228600" lvl="0" indent="-228600" defTabSz="914400">
              <a:lnSpc>
                <a:spcPct val="90000"/>
              </a:lnSpc>
              <a:buClr>
                <a:srgbClr val="AE2573"/>
              </a:buClr>
              <a:buSzTx/>
              <a:buFont typeface="Arial" panose="020B0604020202020204" pitchFamily="34" charset="0"/>
              <a:buChar char="•"/>
            </a:pPr>
            <a:endParaRPr lang="en-GB" sz="2800" dirty="0">
              <a:solidFill>
                <a:prstClr val="black">
                  <a:lumMod val="95000"/>
                  <a:lumOff val="5000"/>
                </a:prst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9788413" y="5933148"/>
            <a:ext cx="2389093" cy="918031"/>
          </a:xfrm>
          <a:prstGeom prst="rect">
            <a:avLst/>
          </a:prstGeom>
        </p:spPr>
      </p:pic>
    </p:spTree>
    <p:extLst>
      <p:ext uri="{BB962C8B-B14F-4D97-AF65-F5344CB8AC3E}">
        <p14:creationId xmlns:p14="http://schemas.microsoft.com/office/powerpoint/2010/main" val="3478547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738" y="235582"/>
            <a:ext cx="8596668" cy="844093"/>
          </a:xfrm>
        </p:spPr>
        <p:txBody>
          <a:bodyPr>
            <a:normAutofit/>
          </a:bodyPr>
          <a:lstStyle/>
          <a:p>
            <a:pPr algn="ctr"/>
            <a:r>
              <a:rPr lang="en-US" b="1" dirty="0"/>
              <a:t>Duty of the </a:t>
            </a:r>
            <a:r>
              <a:rPr lang="en-US" b="1" dirty="0" smtClean="0"/>
              <a:t>Local Authority</a:t>
            </a:r>
            <a:endParaRPr lang="en-GB" b="1" dirty="0"/>
          </a:p>
        </p:txBody>
      </p:sp>
      <p:pic>
        <p:nvPicPr>
          <p:cNvPr id="8" name="Picture 7"/>
          <p:cNvPicPr>
            <a:picLocks noChangeAspect="1"/>
          </p:cNvPicPr>
          <p:nvPr/>
        </p:nvPicPr>
        <p:blipFill>
          <a:blip r:embed="rId2"/>
          <a:stretch>
            <a:fillRect/>
          </a:stretch>
        </p:blipFill>
        <p:spPr>
          <a:xfrm>
            <a:off x="9788413" y="5933148"/>
            <a:ext cx="2389093" cy="918031"/>
          </a:xfrm>
          <a:prstGeom prst="rect">
            <a:avLst/>
          </a:prstGeom>
        </p:spPr>
      </p:pic>
      <p:sp>
        <p:nvSpPr>
          <p:cNvPr id="6" name="Rectangle 5"/>
          <p:cNvSpPr/>
          <p:nvPr/>
        </p:nvSpPr>
        <p:spPr>
          <a:xfrm>
            <a:off x="730035" y="1079675"/>
            <a:ext cx="7653801" cy="5324535"/>
          </a:xfrm>
          <a:prstGeom prst="rect">
            <a:avLst/>
          </a:prstGeom>
        </p:spPr>
        <p:txBody>
          <a:bodyPr wrap="square">
            <a:spAutoFit/>
          </a:bodyPr>
          <a:lstStyle/>
          <a:p>
            <a:pPr marL="342900" indent="-342900" fontAlgn="base">
              <a:buFont typeface="Arial" panose="020B0604020202020204" pitchFamily="34" charset="0"/>
              <a:buChar char="•"/>
            </a:pPr>
            <a:r>
              <a:rPr lang="en-GB" sz="2000" dirty="0" smtClean="0"/>
              <a:t>Visit </a:t>
            </a:r>
            <a:r>
              <a:rPr lang="en-GB" sz="2000" dirty="0"/>
              <a:t>the premises where it is proposed that the child will be cared for and accommodated to check suitability within one week</a:t>
            </a:r>
            <a:r>
              <a:rPr lang="en-GB" sz="2000" dirty="0" smtClean="0"/>
              <a:t>.</a:t>
            </a:r>
          </a:p>
          <a:p>
            <a:pPr marL="342900" indent="-342900" fontAlgn="base">
              <a:buFont typeface="Arial" panose="020B0604020202020204" pitchFamily="34" charset="0"/>
              <a:buChar char="•"/>
            </a:pPr>
            <a:endParaRPr lang="en-GB" sz="2000" dirty="0"/>
          </a:p>
          <a:p>
            <a:pPr marL="342900" indent="-342900" fontAlgn="base">
              <a:buFont typeface="Arial" panose="020B0604020202020204" pitchFamily="34" charset="0"/>
              <a:buChar char="•"/>
            </a:pPr>
            <a:r>
              <a:rPr lang="en-GB" sz="2000" dirty="0" smtClean="0"/>
              <a:t>Visit </a:t>
            </a:r>
            <a:r>
              <a:rPr lang="en-GB" sz="2000" dirty="0"/>
              <a:t>and speak to the proposed private foster carer and people living with the foster </a:t>
            </a:r>
            <a:r>
              <a:rPr lang="en-GB" sz="2000" dirty="0" smtClean="0"/>
              <a:t>carer</a:t>
            </a:r>
          </a:p>
          <a:p>
            <a:pPr fontAlgn="base"/>
            <a:endParaRPr lang="en-GB" sz="2000" dirty="0"/>
          </a:p>
          <a:p>
            <a:pPr marL="342900" indent="-342900" fontAlgn="base">
              <a:buFont typeface="Arial" panose="020B0604020202020204" pitchFamily="34" charset="0"/>
              <a:buChar char="•"/>
            </a:pPr>
            <a:r>
              <a:rPr lang="en-GB" sz="2000" dirty="0" smtClean="0"/>
              <a:t>Visit </a:t>
            </a:r>
            <a:r>
              <a:rPr lang="en-GB" sz="2000" dirty="0"/>
              <a:t>and speak to the child alone to ascertain the child’s wishes and feelings unless the officer considers it </a:t>
            </a:r>
            <a:r>
              <a:rPr lang="en-GB" sz="2000" dirty="0" smtClean="0"/>
              <a:t>inappropriate</a:t>
            </a:r>
          </a:p>
          <a:p>
            <a:pPr marL="342900" indent="-342900" fontAlgn="base">
              <a:buFont typeface="Arial" panose="020B0604020202020204" pitchFamily="34" charset="0"/>
              <a:buChar char="•"/>
            </a:pPr>
            <a:endParaRPr lang="en-GB" sz="2000" dirty="0"/>
          </a:p>
          <a:p>
            <a:pPr marL="342900" indent="-342900" fontAlgn="base">
              <a:buFont typeface="Arial" panose="020B0604020202020204" pitchFamily="34" charset="0"/>
              <a:buChar char="•"/>
            </a:pPr>
            <a:r>
              <a:rPr lang="en-GB" sz="2000" dirty="0" smtClean="0"/>
              <a:t>Speak </a:t>
            </a:r>
            <a:r>
              <a:rPr lang="en-GB" sz="2000" dirty="0"/>
              <a:t>to and, if it is practicable to do so, visit the parent or person with Parental Responsibility for the </a:t>
            </a:r>
            <a:r>
              <a:rPr lang="en-GB" sz="2000" dirty="0" smtClean="0"/>
              <a:t>child</a:t>
            </a:r>
          </a:p>
          <a:p>
            <a:pPr marL="342900" indent="-342900" fontAlgn="base">
              <a:buFont typeface="Arial" panose="020B0604020202020204" pitchFamily="34" charset="0"/>
              <a:buChar char="•"/>
            </a:pPr>
            <a:endParaRPr lang="en-GB" sz="2000" dirty="0"/>
          </a:p>
          <a:p>
            <a:pPr marL="342900" indent="-342900" fontAlgn="base">
              <a:buFont typeface="Arial" panose="020B0604020202020204" pitchFamily="34" charset="0"/>
              <a:buChar char="•"/>
            </a:pPr>
            <a:r>
              <a:rPr lang="en-GB" sz="2000" dirty="0" smtClean="0"/>
              <a:t>Investigate </a:t>
            </a:r>
            <a:r>
              <a:rPr lang="en-GB" sz="2000" dirty="0"/>
              <a:t>any other matters the social worker believes to be relevant such as financial arrangements, arrangements for the child’s education etc.</a:t>
            </a:r>
          </a:p>
        </p:txBody>
      </p:sp>
    </p:spTree>
    <p:extLst>
      <p:ext uri="{BB962C8B-B14F-4D97-AF65-F5344CB8AC3E}">
        <p14:creationId xmlns:p14="http://schemas.microsoft.com/office/powerpoint/2010/main" val="2597500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00" y="312144"/>
            <a:ext cx="8444633" cy="855644"/>
          </a:xfrm>
        </p:spPr>
        <p:txBody>
          <a:bodyPr>
            <a:noAutofit/>
          </a:bodyPr>
          <a:lstStyle/>
          <a:p>
            <a:pPr algn="ctr"/>
            <a:r>
              <a:rPr lang="en-US" b="1" dirty="0"/>
              <a:t>Sharing information with the </a:t>
            </a:r>
            <a:r>
              <a:rPr lang="en-US" b="1" dirty="0" smtClean="0"/>
              <a:t>Local Authority</a:t>
            </a:r>
            <a:r>
              <a:rPr lang="en-GB" b="1" dirty="0" smtClean="0"/>
              <a:t/>
            </a:r>
            <a:br>
              <a:rPr lang="en-GB" b="1" dirty="0" smtClean="0"/>
            </a:br>
            <a:endParaRPr lang="en-GB" b="1" dirty="0"/>
          </a:p>
        </p:txBody>
      </p:sp>
      <p:sp>
        <p:nvSpPr>
          <p:cNvPr id="5" name="Content Placeholder 4"/>
          <p:cNvSpPr>
            <a:spLocks noGrp="1"/>
          </p:cNvSpPr>
          <p:nvPr>
            <p:ph idx="1"/>
          </p:nvPr>
        </p:nvSpPr>
        <p:spPr>
          <a:xfrm>
            <a:off x="328750" y="1700250"/>
            <a:ext cx="9097732" cy="4953938"/>
          </a:xfrm>
        </p:spPr>
        <p:txBody>
          <a:bodyPr>
            <a:normAutofit fontScale="55000" lnSpcReduction="20000"/>
          </a:bodyPr>
          <a:lstStyle/>
          <a:p>
            <a:pPr fontAlgn="base">
              <a:buFont typeface="Arial" panose="020B0604020202020204" pitchFamily="34" charset="0"/>
              <a:buChar char="•"/>
            </a:pPr>
            <a:r>
              <a:rPr lang="en-GB" sz="3600" dirty="0">
                <a:solidFill>
                  <a:schemeClr val="tx1"/>
                </a:solidFill>
              </a:rPr>
              <a:t>The child’s history - including the child’s name, gender, date and place of birth</a:t>
            </a:r>
          </a:p>
          <a:p>
            <a:pPr fontAlgn="base">
              <a:buFont typeface="Arial" panose="020B0604020202020204" pitchFamily="34" charset="0"/>
              <a:buChar char="•"/>
            </a:pPr>
            <a:r>
              <a:rPr lang="en-GB" sz="3600" dirty="0">
                <a:solidFill>
                  <a:schemeClr val="tx1"/>
                </a:solidFill>
              </a:rPr>
              <a:t>Information regarding the child’s health </a:t>
            </a:r>
            <a:r>
              <a:rPr lang="en-GB" sz="3600" dirty="0" smtClean="0">
                <a:solidFill>
                  <a:schemeClr val="tx1"/>
                </a:solidFill>
              </a:rPr>
              <a:t> </a:t>
            </a:r>
            <a:endParaRPr lang="en-GB" sz="3600" dirty="0">
              <a:solidFill>
                <a:schemeClr val="tx1"/>
              </a:solidFill>
            </a:endParaRPr>
          </a:p>
          <a:p>
            <a:pPr fontAlgn="base">
              <a:buFont typeface="Arial" panose="020B0604020202020204" pitchFamily="34" charset="0"/>
              <a:buChar char="•"/>
            </a:pPr>
            <a:r>
              <a:rPr lang="en-GB" sz="3600" dirty="0">
                <a:solidFill>
                  <a:schemeClr val="tx1"/>
                </a:solidFill>
              </a:rPr>
              <a:t>Religious, cultural or ethnic background,</a:t>
            </a:r>
          </a:p>
          <a:p>
            <a:pPr fontAlgn="base">
              <a:buFont typeface="Arial" panose="020B0604020202020204" pitchFamily="34" charset="0"/>
              <a:buChar char="•"/>
            </a:pPr>
            <a:r>
              <a:rPr lang="en-GB" sz="3600" dirty="0">
                <a:solidFill>
                  <a:schemeClr val="tx1"/>
                </a:solidFill>
              </a:rPr>
              <a:t>Personal preferences</a:t>
            </a:r>
          </a:p>
          <a:p>
            <a:pPr fontAlgn="base">
              <a:buFont typeface="Arial" panose="020B0604020202020204" pitchFamily="34" charset="0"/>
              <a:buChar char="•"/>
            </a:pPr>
            <a:r>
              <a:rPr lang="en-GB" sz="3600" dirty="0">
                <a:solidFill>
                  <a:schemeClr val="tx1"/>
                </a:solidFill>
              </a:rPr>
              <a:t>Education</a:t>
            </a:r>
          </a:p>
          <a:p>
            <a:pPr fontAlgn="base">
              <a:buFont typeface="Arial" panose="020B0604020202020204" pitchFamily="34" charset="0"/>
              <a:buChar char="•"/>
            </a:pPr>
            <a:r>
              <a:rPr lang="en-GB" sz="3600" dirty="0">
                <a:solidFill>
                  <a:schemeClr val="tx1"/>
                </a:solidFill>
              </a:rPr>
              <a:t>Hobbies</a:t>
            </a:r>
          </a:p>
          <a:p>
            <a:pPr fontAlgn="base">
              <a:buFont typeface="Arial" panose="020B0604020202020204" pitchFamily="34" charset="0"/>
              <a:buChar char="•"/>
            </a:pPr>
            <a:r>
              <a:rPr lang="en-GB" sz="3600" dirty="0">
                <a:solidFill>
                  <a:schemeClr val="tx1"/>
                </a:solidFill>
              </a:rPr>
              <a:t>Full details of the person giving notice, the parent, anyone else with PR, proposed or current PF carer and their address history over the last five years (DBS)</a:t>
            </a:r>
          </a:p>
          <a:p>
            <a:pPr fontAlgn="base">
              <a:buFont typeface="Arial" panose="020B0604020202020204" pitchFamily="34" charset="0"/>
              <a:buChar char="•"/>
            </a:pPr>
            <a:r>
              <a:rPr lang="en-GB" sz="3600" dirty="0">
                <a:solidFill>
                  <a:schemeClr val="tx1"/>
                </a:solidFill>
              </a:rPr>
              <a:t>The date on which the private fostering arrangement will start or started</a:t>
            </a:r>
          </a:p>
          <a:p>
            <a:pPr fontAlgn="base">
              <a:buFont typeface="Arial" panose="020B0604020202020204" pitchFamily="34" charset="0"/>
              <a:buChar char="•"/>
            </a:pPr>
            <a:r>
              <a:rPr lang="en-GB" sz="3600" dirty="0">
                <a:solidFill>
                  <a:schemeClr val="tx1"/>
                </a:solidFill>
              </a:rPr>
              <a:t>Any convictions, disqualification or prohibition imposed on the private foster carer or any other person living or employed at his/her household</a:t>
            </a:r>
          </a:p>
          <a:p>
            <a:pPr fontAlgn="base">
              <a:buFont typeface="Arial" panose="020B0604020202020204" pitchFamily="34" charset="0"/>
              <a:buChar char="•"/>
            </a:pPr>
            <a:r>
              <a:rPr lang="en-GB" sz="3600" dirty="0">
                <a:solidFill>
                  <a:schemeClr val="tx1"/>
                </a:solidFill>
              </a:rPr>
              <a:t>Any court orders relating to the child.</a:t>
            </a:r>
          </a:p>
          <a:p>
            <a:endParaRPr lang="en-GB" dirty="0">
              <a:solidFill>
                <a:schemeClr val="tx1"/>
              </a:solidFill>
            </a:endParaRPr>
          </a:p>
        </p:txBody>
      </p:sp>
      <p:pic>
        <p:nvPicPr>
          <p:cNvPr id="7" name="Picture 6"/>
          <p:cNvPicPr>
            <a:picLocks noChangeAspect="1"/>
          </p:cNvPicPr>
          <p:nvPr/>
        </p:nvPicPr>
        <p:blipFill>
          <a:blip r:embed="rId3"/>
          <a:stretch>
            <a:fillRect/>
          </a:stretch>
        </p:blipFill>
        <p:spPr>
          <a:xfrm>
            <a:off x="9788413" y="5933148"/>
            <a:ext cx="2389093" cy="918031"/>
          </a:xfrm>
          <a:prstGeom prst="rect">
            <a:avLst/>
          </a:prstGeom>
        </p:spPr>
      </p:pic>
    </p:spTree>
    <p:extLst>
      <p:ext uri="{BB962C8B-B14F-4D97-AF65-F5344CB8AC3E}">
        <p14:creationId xmlns:p14="http://schemas.microsoft.com/office/powerpoint/2010/main" val="3154997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Keeping everybody informed!</a:t>
            </a:r>
          </a:p>
        </p:txBody>
      </p:sp>
      <p:sp>
        <p:nvSpPr>
          <p:cNvPr id="4" name="Content Placeholder 3"/>
          <p:cNvSpPr>
            <a:spLocks noGrp="1"/>
          </p:cNvSpPr>
          <p:nvPr>
            <p:ph sz="half" idx="1"/>
          </p:nvPr>
        </p:nvSpPr>
        <p:spPr>
          <a:xfrm>
            <a:off x="578182" y="1576695"/>
            <a:ext cx="4184035" cy="3880772"/>
          </a:xfrm>
        </p:spPr>
        <p:txBody>
          <a:bodyPr>
            <a:normAutofit fontScale="92500" lnSpcReduction="10000"/>
          </a:bodyPr>
          <a:lstStyle/>
          <a:p>
            <a:pPr marL="0" indent="0">
              <a:buNone/>
            </a:pPr>
            <a:r>
              <a:rPr lang="en-GB" sz="2200" b="1" dirty="0">
                <a:solidFill>
                  <a:schemeClr val="tx1"/>
                </a:solidFill>
              </a:rPr>
              <a:t>What the social worker will do! </a:t>
            </a:r>
          </a:p>
          <a:p>
            <a:pPr>
              <a:buFont typeface="Arial" panose="020B0604020202020204" pitchFamily="34" charset="0"/>
              <a:buChar char="•"/>
            </a:pPr>
            <a:r>
              <a:rPr lang="en-GB" sz="2200" dirty="0">
                <a:solidFill>
                  <a:schemeClr val="tx1"/>
                </a:solidFill>
              </a:rPr>
              <a:t>Visit the child (speak with them alone) within the first week and six weekly thereafter (1</a:t>
            </a:r>
            <a:r>
              <a:rPr lang="en-GB" sz="2200" baseline="30000" dirty="0">
                <a:solidFill>
                  <a:schemeClr val="tx1"/>
                </a:solidFill>
              </a:rPr>
              <a:t>st</a:t>
            </a:r>
            <a:r>
              <a:rPr lang="en-GB" sz="2200" dirty="0">
                <a:solidFill>
                  <a:schemeClr val="tx1"/>
                </a:solidFill>
              </a:rPr>
              <a:t> year)</a:t>
            </a:r>
          </a:p>
          <a:p>
            <a:pPr>
              <a:buFont typeface="Arial" panose="020B0604020202020204" pitchFamily="34" charset="0"/>
              <a:buChar char="•"/>
            </a:pPr>
            <a:r>
              <a:rPr lang="en-GB" sz="2200" dirty="0" smtClean="0">
                <a:solidFill>
                  <a:schemeClr val="tx1"/>
                </a:solidFill>
              </a:rPr>
              <a:t>Complete </a:t>
            </a:r>
            <a:r>
              <a:rPr lang="en-GB" sz="2200" dirty="0">
                <a:solidFill>
                  <a:schemeClr val="tx1"/>
                </a:solidFill>
              </a:rPr>
              <a:t>a children and families assessment.</a:t>
            </a:r>
          </a:p>
          <a:p>
            <a:pPr>
              <a:buFont typeface="Arial" panose="020B0604020202020204" pitchFamily="34" charset="0"/>
              <a:buChar char="•"/>
            </a:pPr>
            <a:r>
              <a:rPr lang="en-GB" sz="2200" dirty="0">
                <a:solidFill>
                  <a:schemeClr val="tx1"/>
                </a:solidFill>
              </a:rPr>
              <a:t>Speak with the parent or person with PR</a:t>
            </a:r>
          </a:p>
          <a:p>
            <a:pPr>
              <a:buFont typeface="Arial" panose="020B0604020202020204" pitchFamily="34" charset="0"/>
              <a:buChar char="•"/>
            </a:pPr>
            <a:r>
              <a:rPr lang="en-GB" sz="2200" dirty="0">
                <a:solidFill>
                  <a:schemeClr val="tx1"/>
                </a:solidFill>
              </a:rPr>
              <a:t>Give advice around benefits or other financial and support networks.</a:t>
            </a:r>
          </a:p>
          <a:p>
            <a:endParaRPr lang="en-GB" dirty="0">
              <a:solidFill>
                <a:schemeClr val="tx1"/>
              </a:solidFill>
            </a:endParaRPr>
          </a:p>
        </p:txBody>
      </p:sp>
      <p:sp>
        <p:nvSpPr>
          <p:cNvPr id="5" name="Content Placeholder 4"/>
          <p:cNvSpPr>
            <a:spLocks noGrp="1"/>
          </p:cNvSpPr>
          <p:nvPr>
            <p:ph sz="half" idx="2"/>
          </p:nvPr>
        </p:nvSpPr>
        <p:spPr>
          <a:xfrm>
            <a:off x="4975668" y="1576695"/>
            <a:ext cx="4642058" cy="3880773"/>
          </a:xfrm>
        </p:spPr>
        <p:txBody>
          <a:bodyPr>
            <a:normAutofit fontScale="92500" lnSpcReduction="10000"/>
          </a:bodyPr>
          <a:lstStyle/>
          <a:p>
            <a:pPr marL="0" indent="0">
              <a:buNone/>
            </a:pPr>
            <a:r>
              <a:rPr lang="en-GB" sz="2200" b="1" dirty="0">
                <a:solidFill>
                  <a:schemeClr val="tx1"/>
                </a:solidFill>
              </a:rPr>
              <a:t>What the private foster carer </a:t>
            </a:r>
            <a:r>
              <a:rPr lang="en-GB" sz="2200" b="1" dirty="0" smtClean="0">
                <a:solidFill>
                  <a:schemeClr val="tx1"/>
                </a:solidFill>
              </a:rPr>
              <a:t>will do</a:t>
            </a:r>
            <a:r>
              <a:rPr lang="en-GB" sz="2200" dirty="0">
                <a:solidFill>
                  <a:schemeClr val="tx1"/>
                </a:solidFill>
              </a:rPr>
              <a:t>!</a:t>
            </a:r>
          </a:p>
          <a:p>
            <a:pPr>
              <a:buFont typeface="Arial" panose="020B0604020202020204" pitchFamily="34" charset="0"/>
              <a:buChar char="•"/>
            </a:pPr>
            <a:r>
              <a:rPr lang="en-GB" sz="2200" dirty="0">
                <a:solidFill>
                  <a:schemeClr val="tx1"/>
                </a:solidFill>
              </a:rPr>
              <a:t>Make the Local Authority aware of changes in circumstances </a:t>
            </a:r>
            <a:r>
              <a:rPr lang="en-GB" sz="2200" dirty="0" err="1">
                <a:solidFill>
                  <a:schemeClr val="tx1"/>
                </a:solidFill>
              </a:rPr>
              <a:t>i.e</a:t>
            </a:r>
            <a:r>
              <a:rPr lang="en-GB" sz="2200" dirty="0">
                <a:solidFill>
                  <a:schemeClr val="tx1"/>
                </a:solidFill>
              </a:rPr>
              <a:t> change of </a:t>
            </a:r>
            <a:r>
              <a:rPr lang="en-GB" sz="2200" dirty="0" smtClean="0">
                <a:solidFill>
                  <a:schemeClr val="tx1"/>
                </a:solidFill>
              </a:rPr>
              <a:t>address, </a:t>
            </a:r>
            <a:r>
              <a:rPr lang="en-GB" sz="2200" dirty="0">
                <a:solidFill>
                  <a:schemeClr val="tx1"/>
                </a:solidFill>
              </a:rPr>
              <a:t>loss of employment </a:t>
            </a:r>
            <a:r>
              <a:rPr lang="en-GB" sz="2200" dirty="0" smtClean="0">
                <a:solidFill>
                  <a:schemeClr val="tx1"/>
                </a:solidFill>
              </a:rPr>
              <a:t>etc.</a:t>
            </a:r>
            <a:endParaRPr lang="en-GB" sz="2200" dirty="0">
              <a:solidFill>
                <a:schemeClr val="tx1"/>
              </a:solidFill>
            </a:endParaRPr>
          </a:p>
          <a:p>
            <a:pPr>
              <a:buFont typeface="Arial" panose="020B0604020202020204" pitchFamily="34" charset="0"/>
              <a:buChar char="•"/>
            </a:pPr>
            <a:r>
              <a:rPr lang="en-GB" sz="2200" dirty="0">
                <a:solidFill>
                  <a:schemeClr val="tx1"/>
                </a:solidFill>
              </a:rPr>
              <a:t>any criminal convictions they or anyone living at the address </a:t>
            </a:r>
            <a:r>
              <a:rPr lang="en-GB" sz="2200" dirty="0" smtClean="0">
                <a:solidFill>
                  <a:schemeClr val="tx1"/>
                </a:solidFill>
              </a:rPr>
              <a:t>acquires</a:t>
            </a:r>
            <a:endParaRPr lang="en-GB" sz="2200" dirty="0">
              <a:solidFill>
                <a:schemeClr val="tx1"/>
              </a:solidFill>
            </a:endParaRPr>
          </a:p>
          <a:p>
            <a:pPr>
              <a:buFont typeface="Arial" panose="020B0604020202020204" pitchFamily="34" charset="0"/>
              <a:buChar char="•"/>
            </a:pPr>
            <a:r>
              <a:rPr lang="en-GB" sz="2200" dirty="0" smtClean="0">
                <a:solidFill>
                  <a:schemeClr val="tx1"/>
                </a:solidFill>
              </a:rPr>
              <a:t>advise </a:t>
            </a:r>
            <a:r>
              <a:rPr lang="en-GB" sz="2200" dirty="0">
                <a:solidFill>
                  <a:schemeClr val="tx1"/>
                </a:solidFill>
              </a:rPr>
              <a:t>the LA in writing within 48 hours if the arrangement comes to an end. </a:t>
            </a:r>
          </a:p>
          <a:p>
            <a:endParaRPr lang="en-GB" dirty="0">
              <a:solidFill>
                <a:schemeClr val="tx1"/>
              </a:solidFill>
            </a:endParaRPr>
          </a:p>
        </p:txBody>
      </p:sp>
    </p:spTree>
    <p:extLst>
      <p:ext uri="{BB962C8B-B14F-4D97-AF65-F5344CB8AC3E}">
        <p14:creationId xmlns:p14="http://schemas.microsoft.com/office/powerpoint/2010/main" val="324144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Further information and contacts</a:t>
            </a:r>
            <a:endParaRPr lang="en-GB" b="1" dirty="0"/>
          </a:p>
        </p:txBody>
      </p:sp>
      <p:sp>
        <p:nvSpPr>
          <p:cNvPr id="3" name="Content Placeholder 2"/>
          <p:cNvSpPr>
            <a:spLocks noGrp="1"/>
          </p:cNvSpPr>
          <p:nvPr>
            <p:ph idx="1"/>
          </p:nvPr>
        </p:nvSpPr>
        <p:spPr>
          <a:xfrm>
            <a:off x="677334" y="1688951"/>
            <a:ext cx="8596668" cy="4352411"/>
          </a:xfrm>
        </p:spPr>
        <p:txBody>
          <a:bodyPr>
            <a:normAutofit lnSpcReduction="10000"/>
          </a:bodyPr>
          <a:lstStyle/>
          <a:p>
            <a:pPr>
              <a:spcBef>
                <a:spcPts val="2400"/>
              </a:spcBef>
              <a:buFont typeface="Arial" panose="020B0604020202020204" pitchFamily="34" charset="0"/>
              <a:buChar char="•"/>
            </a:pPr>
            <a:r>
              <a:rPr lang="en-GB" sz="2000" dirty="0" smtClean="0"/>
              <a:t>MASH </a:t>
            </a:r>
            <a:r>
              <a:rPr lang="en-GB" sz="2000" dirty="0" smtClean="0"/>
              <a:t>referral </a:t>
            </a:r>
            <a:r>
              <a:rPr lang="en-GB" sz="2000" dirty="0" smtClean="0"/>
              <a:t>information (to make a private fostering notification):</a:t>
            </a:r>
          </a:p>
          <a:p>
            <a:pPr marL="355600" indent="0">
              <a:buNone/>
            </a:pPr>
            <a:r>
              <a:rPr lang="en-GB" sz="2000" dirty="0">
                <a:latin typeface="Lato"/>
              </a:rPr>
              <a:t>(01432) 260800 – Members of the public and professionals</a:t>
            </a:r>
          </a:p>
          <a:p>
            <a:pPr marL="355600" indent="0">
              <a:buNone/>
            </a:pPr>
            <a:r>
              <a:rPr lang="en-GB" sz="2000" dirty="0"/>
              <a:t>Referral Form (for professionals), see: </a:t>
            </a:r>
            <a:r>
              <a:rPr lang="en-GB" sz="2000" dirty="0">
                <a:hlinkClick r:id="rId3"/>
              </a:rPr>
              <a:t>Concerned About a Child? - Herefordshire Safeguarding Boards and Partnerships</a:t>
            </a:r>
            <a:endParaRPr lang="en-GB" sz="2000" dirty="0">
              <a:solidFill>
                <a:schemeClr val="tx1"/>
              </a:solidFill>
            </a:endParaRPr>
          </a:p>
          <a:p>
            <a:pPr>
              <a:spcBef>
                <a:spcPts val="2400"/>
              </a:spcBef>
              <a:buFont typeface="Arial" panose="020B0604020202020204" pitchFamily="34" charset="0"/>
              <a:buChar char="•"/>
            </a:pPr>
            <a:r>
              <a:rPr lang="en-GB" sz="2000" dirty="0" smtClean="0"/>
              <a:t>Herefordshire </a:t>
            </a:r>
            <a:r>
              <a:rPr lang="en-GB" sz="2000" dirty="0" smtClean="0"/>
              <a:t>Council information about Private Fostering: </a:t>
            </a:r>
            <a:r>
              <a:rPr lang="en-GB" sz="2000" dirty="0">
                <a:hlinkClick r:id="rId4"/>
              </a:rPr>
              <a:t>Private fostering – Herefordshire Council</a:t>
            </a:r>
            <a:endParaRPr lang="en-GB" sz="2000" dirty="0" smtClean="0"/>
          </a:p>
          <a:p>
            <a:pPr>
              <a:spcBef>
                <a:spcPts val="2400"/>
              </a:spcBef>
              <a:buFont typeface="Arial" panose="020B0604020202020204" pitchFamily="34" charset="0"/>
              <a:buChar char="•"/>
            </a:pPr>
            <a:r>
              <a:rPr lang="en-GB" sz="2000" dirty="0" smtClean="0"/>
              <a:t>West Midlands Private Fostering Guidance: </a:t>
            </a:r>
            <a:r>
              <a:rPr lang="en-GB" sz="2000" dirty="0">
                <a:hlinkClick r:id="rId5"/>
              </a:rPr>
              <a:t>2.16 Children living away from home | West Midlands Safeguarding Children Group (procedures.org.uk</a:t>
            </a:r>
            <a:r>
              <a:rPr lang="en-GB" sz="2000" dirty="0" smtClean="0">
                <a:hlinkClick r:id="rId5"/>
              </a:rPr>
              <a:t>)</a:t>
            </a:r>
            <a:endParaRPr lang="en-GB" sz="2000" dirty="0" smtClean="0"/>
          </a:p>
          <a:p>
            <a:pPr>
              <a:spcBef>
                <a:spcPts val="2400"/>
              </a:spcBef>
              <a:buFont typeface="Arial" panose="020B0604020202020204" pitchFamily="34" charset="0"/>
              <a:buChar char="•"/>
            </a:pPr>
            <a:r>
              <a:rPr lang="en-GB" sz="2000" dirty="0" smtClean="0"/>
              <a:t>National Guidance on Private Fostering: </a:t>
            </a:r>
            <a:r>
              <a:rPr lang="en-GB" sz="2000" dirty="0" smtClean="0">
                <a:hlinkClick r:id="rId6"/>
              </a:rPr>
              <a:t>DFE Children Act 1989 Guidance on Private Fostering</a:t>
            </a:r>
            <a:endParaRPr lang="en-GB" sz="2000" dirty="0"/>
          </a:p>
        </p:txBody>
      </p:sp>
      <p:pic>
        <p:nvPicPr>
          <p:cNvPr id="4" name="Picture 3"/>
          <p:cNvPicPr>
            <a:picLocks noChangeAspect="1"/>
          </p:cNvPicPr>
          <p:nvPr/>
        </p:nvPicPr>
        <p:blipFill>
          <a:blip r:embed="rId7"/>
          <a:stretch>
            <a:fillRect/>
          </a:stretch>
        </p:blipFill>
        <p:spPr>
          <a:xfrm>
            <a:off x="9788413" y="5933148"/>
            <a:ext cx="2389093" cy="918031"/>
          </a:xfrm>
          <a:prstGeom prst="rect">
            <a:avLst/>
          </a:prstGeom>
        </p:spPr>
      </p:pic>
    </p:spTree>
    <p:extLst>
      <p:ext uri="{BB962C8B-B14F-4D97-AF65-F5344CB8AC3E}">
        <p14:creationId xmlns:p14="http://schemas.microsoft.com/office/powerpoint/2010/main" val="4660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741" y="1834875"/>
            <a:ext cx="8202261" cy="4362678"/>
          </a:xfrm>
        </p:spPr>
        <p:txBody>
          <a:bodyPr>
            <a:normAutofit/>
          </a:bodyPr>
          <a:lstStyle/>
          <a:p>
            <a:pPr>
              <a:spcBef>
                <a:spcPts val="1200"/>
              </a:spcBef>
              <a:buFont typeface="Arial" panose="020B0604020202020204" pitchFamily="34" charset="0"/>
              <a:buChar char="•"/>
            </a:pPr>
            <a:r>
              <a:rPr lang="en-GB" sz="2400" dirty="0">
                <a:solidFill>
                  <a:schemeClr val="tx1"/>
                </a:solidFill>
              </a:rPr>
              <a:t>Private fostering is a ‘private arrangement usually made by a parent whereby a child under the age of 16 (or 18 if the child has a disability) (</a:t>
            </a:r>
            <a:r>
              <a:rPr lang="en-GB" sz="2400" b="1" dirty="0">
                <a:solidFill>
                  <a:schemeClr val="tx1"/>
                </a:solidFill>
                <a:hlinkClick r:id="rId3"/>
              </a:rPr>
              <a:t>S.66 Children Act 1989</a:t>
            </a:r>
            <a:r>
              <a:rPr lang="en-GB" sz="2400" dirty="0">
                <a:solidFill>
                  <a:schemeClr val="tx1"/>
                </a:solidFill>
              </a:rPr>
              <a:t>) </a:t>
            </a:r>
            <a:r>
              <a:rPr lang="en-GB" sz="2400" dirty="0" smtClean="0">
                <a:solidFill>
                  <a:schemeClr val="tx1"/>
                </a:solidFill>
              </a:rPr>
              <a:t>is </a:t>
            </a:r>
            <a:r>
              <a:rPr lang="en-GB" sz="2400" dirty="0">
                <a:solidFill>
                  <a:schemeClr val="tx1"/>
                </a:solidFill>
              </a:rPr>
              <a:t>placed in the care of an adult who is not the </a:t>
            </a:r>
            <a:r>
              <a:rPr lang="en-GB" sz="2400" dirty="0" smtClean="0">
                <a:solidFill>
                  <a:schemeClr val="tx1"/>
                </a:solidFill>
              </a:rPr>
              <a:t>child’s </a:t>
            </a:r>
            <a:r>
              <a:rPr lang="en-GB" sz="2400" dirty="0">
                <a:solidFill>
                  <a:schemeClr val="tx1"/>
                </a:solidFill>
              </a:rPr>
              <a:t>parent or </a:t>
            </a:r>
            <a:r>
              <a:rPr lang="en-GB" sz="2400" dirty="0" smtClean="0">
                <a:solidFill>
                  <a:schemeClr val="tx1"/>
                </a:solidFill>
              </a:rPr>
              <a:t>a close </a:t>
            </a:r>
            <a:r>
              <a:rPr lang="en-GB" sz="2400" dirty="0">
                <a:solidFill>
                  <a:schemeClr val="tx1"/>
                </a:solidFill>
              </a:rPr>
              <a:t>family </a:t>
            </a:r>
            <a:r>
              <a:rPr lang="en-GB" sz="2400" dirty="0" smtClean="0">
                <a:solidFill>
                  <a:schemeClr val="tx1"/>
                </a:solidFill>
              </a:rPr>
              <a:t>member'.</a:t>
            </a:r>
          </a:p>
          <a:p>
            <a:pPr marL="0" indent="0">
              <a:spcBef>
                <a:spcPts val="1200"/>
              </a:spcBef>
              <a:buNone/>
            </a:pPr>
            <a:r>
              <a:rPr lang="en-GB" sz="2400" dirty="0" smtClean="0">
                <a:solidFill>
                  <a:schemeClr val="tx1"/>
                </a:solidFill>
              </a:rPr>
              <a:t> </a:t>
            </a:r>
            <a:endParaRPr lang="en-GB" sz="2400" dirty="0">
              <a:solidFill>
                <a:schemeClr val="tx1"/>
              </a:solidFill>
            </a:endParaRPr>
          </a:p>
          <a:p>
            <a:pPr>
              <a:spcBef>
                <a:spcPts val="1200"/>
              </a:spcBef>
              <a:buFont typeface="Arial" panose="020B0604020202020204" pitchFamily="34" charset="0"/>
              <a:buChar char="•"/>
            </a:pPr>
            <a:r>
              <a:rPr lang="en-GB" sz="2400" dirty="0">
                <a:solidFill>
                  <a:schemeClr val="tx1"/>
                </a:solidFill>
              </a:rPr>
              <a:t>To be defined as ‘private fostering’, the child must be or plan to be living with that person for longer than 28 days and this should be continuous but can include occasional short breaks.</a:t>
            </a:r>
          </a:p>
          <a:p>
            <a:pPr marL="0" lvl="0" indent="0" algn="ctr" defTabSz="914400">
              <a:lnSpc>
                <a:spcPct val="90000"/>
              </a:lnSpc>
              <a:buClr>
                <a:srgbClr val="AE2573"/>
              </a:buClr>
              <a:buSzTx/>
              <a:buNone/>
            </a:pPr>
            <a:endParaRPr lang="en-GB" sz="2800" dirty="0">
              <a:solidFill>
                <a:prstClr val="black">
                  <a:lumMod val="95000"/>
                  <a:lumOff val="5000"/>
                </a:prst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9788413" y="5933148"/>
            <a:ext cx="2389093" cy="918031"/>
          </a:xfrm>
          <a:prstGeom prst="rect">
            <a:avLst/>
          </a:prstGeom>
        </p:spPr>
      </p:pic>
      <p:sp>
        <p:nvSpPr>
          <p:cNvPr id="4" name="Title 3"/>
          <p:cNvSpPr>
            <a:spLocks noGrp="1"/>
          </p:cNvSpPr>
          <p:nvPr>
            <p:ph type="title"/>
          </p:nvPr>
        </p:nvSpPr>
        <p:spPr>
          <a:xfrm>
            <a:off x="677334" y="609600"/>
            <a:ext cx="8596668" cy="960870"/>
          </a:xfrm>
        </p:spPr>
        <p:txBody>
          <a:bodyPr>
            <a:normAutofit/>
          </a:bodyPr>
          <a:lstStyle/>
          <a:p>
            <a:pPr algn="ctr"/>
            <a:r>
              <a:rPr lang="en-GB" sz="4000" b="1" dirty="0"/>
              <a:t>What is private fostering</a:t>
            </a:r>
            <a:r>
              <a:rPr lang="en-GB" sz="4000" b="1" dirty="0" smtClean="0"/>
              <a:t>?</a:t>
            </a:r>
            <a:endParaRPr lang="en-GB" dirty="0"/>
          </a:p>
        </p:txBody>
      </p:sp>
    </p:spTree>
    <p:extLst>
      <p:ext uri="{BB962C8B-B14F-4D97-AF65-F5344CB8AC3E}">
        <p14:creationId xmlns:p14="http://schemas.microsoft.com/office/powerpoint/2010/main" val="2292173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Background</a:t>
            </a:r>
            <a:endParaRPr lang="en-GB" b="1" dirty="0"/>
          </a:p>
        </p:txBody>
      </p:sp>
      <p:pic>
        <p:nvPicPr>
          <p:cNvPr id="7" name="Picture 6"/>
          <p:cNvPicPr>
            <a:picLocks noChangeAspect="1"/>
          </p:cNvPicPr>
          <p:nvPr/>
        </p:nvPicPr>
        <p:blipFill>
          <a:blip r:embed="rId3"/>
          <a:stretch>
            <a:fillRect/>
          </a:stretch>
        </p:blipFill>
        <p:spPr>
          <a:xfrm>
            <a:off x="9788413" y="5933148"/>
            <a:ext cx="2389093" cy="918031"/>
          </a:xfrm>
          <a:prstGeom prst="rect">
            <a:avLst/>
          </a:prstGeom>
        </p:spPr>
      </p:pic>
      <p:pic>
        <p:nvPicPr>
          <p:cNvPr id="8" name="Content Placeholder 3" descr="Murder of Victoria Climbie - Real Life Villains Wik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62" y="1774283"/>
            <a:ext cx="4286250" cy="2847975"/>
          </a:xfrm>
          <a:prstGeom prst="rect">
            <a:avLst/>
          </a:prstGeom>
        </p:spPr>
      </p:pic>
      <p:sp>
        <p:nvSpPr>
          <p:cNvPr id="5" name="TextBox 4"/>
          <p:cNvSpPr txBox="1"/>
          <p:nvPr/>
        </p:nvSpPr>
        <p:spPr>
          <a:xfrm>
            <a:off x="4869455" y="1283064"/>
            <a:ext cx="4547768" cy="4524315"/>
          </a:xfrm>
          <a:prstGeom prst="rect">
            <a:avLst/>
          </a:prstGeom>
          <a:noFill/>
        </p:spPr>
        <p:txBody>
          <a:bodyPr wrap="square" rtlCol="0">
            <a:spAutoFit/>
          </a:bodyPr>
          <a:lstStyle/>
          <a:p>
            <a:r>
              <a:rPr lang="en-GB" sz="2400" dirty="0"/>
              <a:t>The law regarding private fostering changed greatly following Lord </a:t>
            </a:r>
            <a:r>
              <a:rPr lang="en-GB" sz="2400" dirty="0" smtClean="0"/>
              <a:t>Laming’s </a:t>
            </a:r>
            <a:r>
              <a:rPr lang="en-GB" sz="2400" dirty="0"/>
              <a:t>report into the death of Victoria </a:t>
            </a:r>
            <a:r>
              <a:rPr lang="en-GB" sz="2400" dirty="0" err="1" smtClean="0"/>
              <a:t>Climbié</a:t>
            </a:r>
            <a:r>
              <a:rPr lang="en-GB" sz="2400" dirty="0" smtClean="0"/>
              <a:t> </a:t>
            </a:r>
            <a:r>
              <a:rPr lang="en-GB" sz="2400" dirty="0"/>
              <a:t>in </a:t>
            </a:r>
            <a:r>
              <a:rPr lang="en-GB" sz="2400" dirty="0" smtClean="0"/>
              <a:t>2000. Victoria had been privately </a:t>
            </a:r>
            <a:r>
              <a:rPr lang="en-GB" sz="2400" dirty="0"/>
              <a:t>fostered by her Great Aunt. </a:t>
            </a:r>
          </a:p>
          <a:p>
            <a:endParaRPr lang="en-GB" sz="2400" dirty="0"/>
          </a:p>
          <a:p>
            <a:r>
              <a:rPr lang="en-GB" sz="2400" dirty="0"/>
              <a:t>The Legislation requires local authorities to be proactive in investigating potential private fostering </a:t>
            </a:r>
            <a:r>
              <a:rPr lang="en-GB" sz="2400" dirty="0" smtClean="0"/>
              <a:t>arrangements</a:t>
            </a:r>
            <a:r>
              <a:rPr lang="en-GB" sz="2400" dirty="0"/>
              <a:t>.</a:t>
            </a:r>
          </a:p>
        </p:txBody>
      </p:sp>
    </p:spTree>
    <p:extLst>
      <p:ext uri="{BB962C8B-B14F-4D97-AF65-F5344CB8AC3E}">
        <p14:creationId xmlns:p14="http://schemas.microsoft.com/office/powerpoint/2010/main" val="3090039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5026"/>
            <a:ext cx="8596668" cy="1320800"/>
          </a:xfrm>
        </p:spPr>
        <p:txBody>
          <a:bodyPr/>
          <a:lstStyle/>
          <a:p>
            <a:pPr algn="ctr"/>
            <a:r>
              <a:rPr lang="en-GB" b="1" dirty="0" smtClean="0"/>
              <a:t/>
            </a:r>
            <a:br>
              <a:rPr lang="en-GB" b="1" dirty="0" smtClean="0"/>
            </a:br>
            <a:r>
              <a:rPr lang="en-GB" b="1" dirty="0"/>
              <a:t>Who is a private foster carer?</a:t>
            </a:r>
          </a:p>
        </p:txBody>
      </p:sp>
      <p:pic>
        <p:nvPicPr>
          <p:cNvPr id="4" name="Content Placeholder 3"/>
          <p:cNvPicPr>
            <a:picLocks noGrp="1" noChangeAspect="1"/>
          </p:cNvPicPr>
          <p:nvPr>
            <p:ph idx="1"/>
          </p:nvPr>
        </p:nvPicPr>
        <p:blipFill>
          <a:blip r:embed="rId3"/>
          <a:stretch>
            <a:fillRect/>
          </a:stretch>
        </p:blipFill>
        <p:spPr>
          <a:xfrm>
            <a:off x="5166910" y="1996501"/>
            <a:ext cx="4261327" cy="3295148"/>
          </a:xfrm>
          <a:prstGeom prst="rect">
            <a:avLst/>
          </a:prstGeom>
        </p:spPr>
      </p:pic>
      <p:pic>
        <p:nvPicPr>
          <p:cNvPr id="7" name="Picture 6"/>
          <p:cNvPicPr>
            <a:picLocks noChangeAspect="1"/>
          </p:cNvPicPr>
          <p:nvPr/>
        </p:nvPicPr>
        <p:blipFill>
          <a:blip r:embed="rId4"/>
          <a:stretch>
            <a:fillRect/>
          </a:stretch>
        </p:blipFill>
        <p:spPr>
          <a:xfrm>
            <a:off x="9788413" y="5933148"/>
            <a:ext cx="2389093" cy="918031"/>
          </a:xfrm>
          <a:prstGeom prst="rect">
            <a:avLst/>
          </a:prstGeom>
        </p:spPr>
      </p:pic>
      <p:sp>
        <p:nvSpPr>
          <p:cNvPr id="5" name="Rectangle 4"/>
          <p:cNvSpPr/>
          <p:nvPr/>
        </p:nvSpPr>
        <p:spPr>
          <a:xfrm>
            <a:off x="286439" y="1674565"/>
            <a:ext cx="4880472" cy="4524315"/>
          </a:xfrm>
          <a:prstGeom prst="rect">
            <a:avLst/>
          </a:prstGeom>
        </p:spPr>
        <p:txBody>
          <a:bodyPr wrap="square">
            <a:spAutoFit/>
          </a:bodyPr>
          <a:lstStyle/>
          <a:p>
            <a:r>
              <a:rPr lang="en-GB" sz="2400" dirty="0"/>
              <a:t>Private foster carers can be from the extended family, e.g. a cousin or a great aunt, but not are not a relative as defined under section 105 of The Children Act 1989:</a:t>
            </a:r>
          </a:p>
          <a:p>
            <a:endParaRPr lang="en-GB" sz="2400" dirty="0"/>
          </a:p>
          <a:p>
            <a:r>
              <a:rPr lang="en-GB" sz="2400" dirty="0"/>
              <a:t>‘A relative under the Children Act 1989 is defined as a ‘grandparent, brother, sister, uncle or aunt (whether full blood or half blood or by marriage or civil partnership) or step-parent’.</a:t>
            </a:r>
          </a:p>
        </p:txBody>
      </p:sp>
    </p:spTree>
    <p:extLst>
      <p:ext uri="{BB962C8B-B14F-4D97-AF65-F5344CB8AC3E}">
        <p14:creationId xmlns:p14="http://schemas.microsoft.com/office/powerpoint/2010/main" val="305375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
            </a:r>
            <a:br>
              <a:rPr lang="en-GB" b="1" dirty="0" smtClean="0"/>
            </a:br>
            <a:endParaRPr lang="en-GB" sz="4000" b="1" dirty="0"/>
          </a:p>
        </p:txBody>
      </p:sp>
      <p:sp>
        <p:nvSpPr>
          <p:cNvPr id="14" name="Content Placeholder 13"/>
          <p:cNvSpPr>
            <a:spLocks noGrp="1"/>
          </p:cNvSpPr>
          <p:nvPr>
            <p:ph idx="1"/>
          </p:nvPr>
        </p:nvSpPr>
        <p:spPr>
          <a:xfrm>
            <a:off x="836764" y="1930400"/>
            <a:ext cx="8579940" cy="4920779"/>
          </a:xfrm>
        </p:spPr>
        <p:txBody>
          <a:bodyPr>
            <a:normAutofit lnSpcReduction="10000"/>
          </a:bodyPr>
          <a:lstStyle/>
          <a:p>
            <a:pPr marL="0" lvl="0" indent="0" defTabSz="914400">
              <a:lnSpc>
                <a:spcPct val="90000"/>
              </a:lnSpc>
              <a:buClrTx/>
              <a:buSzTx/>
              <a:buNone/>
            </a:pPr>
            <a:r>
              <a:rPr lang="en-GB" sz="2400" b="1" dirty="0" smtClean="0">
                <a:solidFill>
                  <a:schemeClr val="tx1"/>
                </a:solidFill>
                <a:latin typeface="Arial" panose="020B0604020202020204"/>
              </a:rPr>
              <a:t>The </a:t>
            </a:r>
            <a:r>
              <a:rPr lang="en-GB" sz="2400" b="1" dirty="0">
                <a:solidFill>
                  <a:schemeClr val="tx1"/>
                </a:solidFill>
                <a:latin typeface="Arial" panose="020B0604020202020204"/>
              </a:rPr>
              <a:t>Local Authority must be notified </a:t>
            </a:r>
            <a:r>
              <a:rPr lang="en-GB" sz="2400" b="1" dirty="0" smtClean="0">
                <a:solidFill>
                  <a:schemeClr val="tx1"/>
                </a:solidFill>
                <a:latin typeface="Arial" panose="020B0604020202020204"/>
              </a:rPr>
              <a:t>at least 6 week before the arrangement is due to being, or as soon as possible, if the arrangement is expected to last more than 28 days.</a:t>
            </a:r>
            <a:endParaRPr lang="en-GB" sz="2400" b="1" dirty="0">
              <a:solidFill>
                <a:schemeClr val="tx1"/>
              </a:solidFill>
              <a:latin typeface="Arial" panose="020B0604020202020204"/>
            </a:endParaRPr>
          </a:p>
          <a:p>
            <a:pPr marL="0" indent="0">
              <a:buNone/>
            </a:pPr>
            <a:r>
              <a:rPr lang="en-GB" sz="2000" dirty="0" smtClean="0">
                <a:solidFill>
                  <a:schemeClr val="tx1"/>
                </a:solidFill>
              </a:rPr>
              <a:t>A </a:t>
            </a:r>
            <a:r>
              <a:rPr lang="en-GB" sz="2000" dirty="0">
                <a:solidFill>
                  <a:schemeClr val="tx1"/>
                </a:solidFill>
              </a:rPr>
              <a:t>person who proposes to foster a child must notify the appropriate </a:t>
            </a:r>
            <a:r>
              <a:rPr lang="en-GB" sz="2000" dirty="0" smtClean="0">
                <a:solidFill>
                  <a:schemeClr val="tx1"/>
                </a:solidFill>
              </a:rPr>
              <a:t>Local </a:t>
            </a:r>
            <a:r>
              <a:rPr lang="en-GB" sz="2000" dirty="0">
                <a:solidFill>
                  <a:schemeClr val="tx1"/>
                </a:solidFill>
              </a:rPr>
              <a:t>Authority at least six weeks before the arrangement is to begin. </a:t>
            </a:r>
          </a:p>
          <a:p>
            <a:pPr marL="0" indent="0">
              <a:buNone/>
            </a:pPr>
            <a:r>
              <a:rPr lang="en-GB" sz="2000" dirty="0" smtClean="0">
                <a:solidFill>
                  <a:schemeClr val="tx1"/>
                </a:solidFill>
              </a:rPr>
              <a:t>If </a:t>
            </a:r>
            <a:r>
              <a:rPr lang="en-GB" sz="2000" dirty="0">
                <a:solidFill>
                  <a:schemeClr val="tx1"/>
                </a:solidFill>
              </a:rPr>
              <a:t>the parent or other person with Parental Responsibility is arranging for the child to be privately fostered, or is aware of the situation, they are under an obligation to notify the Local Authority as soon as possible</a:t>
            </a:r>
            <a:r>
              <a:rPr lang="en-GB" sz="2000" dirty="0" smtClean="0">
                <a:solidFill>
                  <a:schemeClr val="tx1"/>
                </a:solidFill>
              </a:rPr>
              <a:t>.</a:t>
            </a:r>
          </a:p>
          <a:p>
            <a:pPr marL="0" indent="0">
              <a:buNone/>
            </a:pPr>
            <a:endParaRPr lang="en-GB" sz="2000" dirty="0">
              <a:solidFill>
                <a:schemeClr val="tx1"/>
              </a:solidFill>
            </a:endParaRPr>
          </a:p>
          <a:p>
            <a:pPr marL="0" indent="0">
              <a:buNone/>
            </a:pPr>
            <a:r>
              <a:rPr lang="en-GB" sz="2000" b="1" dirty="0" smtClean="0">
                <a:solidFill>
                  <a:schemeClr val="tx1"/>
                </a:solidFill>
              </a:rPr>
              <a:t>Contact the Multi-agency Safeguarding Hub to make a notification:</a:t>
            </a:r>
          </a:p>
          <a:p>
            <a:pPr marL="0" indent="0">
              <a:buNone/>
            </a:pPr>
            <a:r>
              <a:rPr lang="en-GB" sz="2000" dirty="0">
                <a:solidFill>
                  <a:srgbClr val="000000"/>
                </a:solidFill>
                <a:latin typeface="Lato"/>
              </a:rPr>
              <a:t>(01432) </a:t>
            </a:r>
            <a:r>
              <a:rPr lang="en-GB" sz="2000" dirty="0" smtClean="0">
                <a:solidFill>
                  <a:srgbClr val="000000"/>
                </a:solidFill>
                <a:latin typeface="Lato"/>
              </a:rPr>
              <a:t>260800 – Members of the public and professionals</a:t>
            </a:r>
          </a:p>
          <a:p>
            <a:pPr marL="0" indent="0">
              <a:buNone/>
            </a:pPr>
            <a:r>
              <a:rPr lang="en-GB" sz="2000" dirty="0" smtClean="0">
                <a:solidFill>
                  <a:schemeClr val="tx1"/>
                </a:solidFill>
              </a:rPr>
              <a:t>Referral Form (for professionals), see: </a:t>
            </a:r>
            <a:r>
              <a:rPr lang="en-GB" sz="2000" dirty="0" smtClean="0">
                <a:hlinkClick r:id="rId3"/>
              </a:rPr>
              <a:t>Concerned </a:t>
            </a:r>
            <a:r>
              <a:rPr lang="en-GB" sz="2000" dirty="0">
                <a:hlinkClick r:id="rId3"/>
              </a:rPr>
              <a:t>About a Child? - Herefordshire Safeguarding Boards and Partnerships</a:t>
            </a:r>
            <a:endParaRPr lang="en-GB" sz="2000" dirty="0">
              <a:solidFill>
                <a:schemeClr val="tx1"/>
              </a:solidFill>
            </a:endParaRPr>
          </a:p>
          <a:p>
            <a:endParaRPr lang="en-GB" sz="1600" dirty="0"/>
          </a:p>
        </p:txBody>
      </p:sp>
      <p:pic>
        <p:nvPicPr>
          <p:cNvPr id="7" name="Picture 6"/>
          <p:cNvPicPr>
            <a:picLocks noChangeAspect="1"/>
          </p:cNvPicPr>
          <p:nvPr/>
        </p:nvPicPr>
        <p:blipFill>
          <a:blip r:embed="rId4"/>
          <a:stretch>
            <a:fillRect/>
          </a:stretch>
        </p:blipFill>
        <p:spPr>
          <a:xfrm>
            <a:off x="9788413" y="5933148"/>
            <a:ext cx="2389093" cy="918031"/>
          </a:xfrm>
          <a:prstGeom prst="rect">
            <a:avLst/>
          </a:prstGeom>
        </p:spPr>
      </p:pic>
      <p:pic>
        <p:nvPicPr>
          <p:cNvPr id="15" name="Picture 14"/>
          <p:cNvPicPr>
            <a:picLocks noChangeAspect="1"/>
          </p:cNvPicPr>
          <p:nvPr/>
        </p:nvPicPr>
        <p:blipFill>
          <a:blip r:embed="rId5"/>
          <a:stretch>
            <a:fillRect/>
          </a:stretch>
        </p:blipFill>
        <p:spPr>
          <a:xfrm rot="20672820">
            <a:off x="503271" y="378789"/>
            <a:ext cx="3009161" cy="1222872"/>
          </a:xfrm>
          <a:prstGeom prst="rect">
            <a:avLst/>
          </a:prstGeom>
        </p:spPr>
      </p:pic>
      <p:sp>
        <p:nvSpPr>
          <p:cNvPr id="17" name="Rectangle 16"/>
          <p:cNvSpPr/>
          <p:nvPr/>
        </p:nvSpPr>
        <p:spPr>
          <a:xfrm>
            <a:off x="3073706" y="870334"/>
            <a:ext cx="525378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3494BA"/>
                </a:solidFill>
                <a:effectLst/>
                <a:uLnTx/>
                <a:uFillTx/>
                <a:latin typeface="Trebuchet MS" panose="020B0603020202020204" pitchFamily="34" charset="0"/>
                <a:ea typeface="+mn-ea"/>
                <a:cs typeface="+mn-cs"/>
              </a:rPr>
              <a:t>Duty to Inform </a:t>
            </a:r>
          </a:p>
        </p:txBody>
      </p:sp>
    </p:spTree>
    <p:extLst>
      <p:ext uri="{BB962C8B-B14F-4D97-AF65-F5344CB8AC3E}">
        <p14:creationId xmlns:p14="http://schemas.microsoft.com/office/powerpoint/2010/main" val="160100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Examples of Private Fostering Arrangements</a:t>
            </a:r>
            <a:endParaRPr lang="en-GB" b="1" dirty="0"/>
          </a:p>
        </p:txBody>
      </p:sp>
      <p:sp>
        <p:nvSpPr>
          <p:cNvPr id="3" name="Content Placeholder 2"/>
          <p:cNvSpPr>
            <a:spLocks noGrp="1"/>
          </p:cNvSpPr>
          <p:nvPr>
            <p:ph idx="1"/>
          </p:nvPr>
        </p:nvSpPr>
        <p:spPr>
          <a:xfrm>
            <a:off x="677334" y="2160589"/>
            <a:ext cx="8596668" cy="4516658"/>
          </a:xfrm>
        </p:spPr>
        <p:txBody>
          <a:bodyPr>
            <a:normAutofit/>
          </a:bodyPr>
          <a:lstStyle/>
          <a:p>
            <a:pPr marL="0" indent="0">
              <a:buNone/>
            </a:pPr>
            <a:r>
              <a:rPr lang="en-GB" dirty="0" smtClean="0">
                <a:solidFill>
                  <a:schemeClr val="tx1"/>
                </a:solidFill>
              </a:rPr>
              <a:t>Children come into private fostering arrangements for a range of different reasons. </a:t>
            </a:r>
          </a:p>
          <a:p>
            <a:pPr marL="0" indent="0">
              <a:buNone/>
            </a:pPr>
            <a:r>
              <a:rPr lang="en-GB" dirty="0" smtClean="0">
                <a:solidFill>
                  <a:schemeClr val="tx1"/>
                </a:solidFill>
              </a:rPr>
              <a:t>Some </a:t>
            </a:r>
            <a:r>
              <a:rPr lang="en-GB" dirty="0">
                <a:solidFill>
                  <a:schemeClr val="tx1"/>
                </a:solidFill>
              </a:rPr>
              <a:t>examples of Private Fostering </a:t>
            </a:r>
            <a:r>
              <a:rPr lang="en-GB" dirty="0" smtClean="0">
                <a:solidFill>
                  <a:schemeClr val="tx1"/>
                </a:solidFill>
              </a:rPr>
              <a:t>are: </a:t>
            </a:r>
            <a:endParaRPr lang="en-GB" dirty="0">
              <a:solidFill>
                <a:schemeClr val="tx1"/>
              </a:solidFill>
            </a:endParaRPr>
          </a:p>
          <a:p>
            <a:pPr>
              <a:buFont typeface="Arial" panose="020B0604020202020204" pitchFamily="34" charset="0"/>
              <a:buChar char="•"/>
            </a:pPr>
            <a:r>
              <a:rPr lang="en-GB" dirty="0" smtClean="0">
                <a:solidFill>
                  <a:schemeClr val="tx1"/>
                </a:solidFill>
              </a:rPr>
              <a:t>Children </a:t>
            </a:r>
            <a:r>
              <a:rPr lang="en-GB" dirty="0">
                <a:solidFill>
                  <a:schemeClr val="tx1"/>
                </a:solidFill>
              </a:rPr>
              <a:t>whose parents are unable to care for them due to illness, abuse, separation or </a:t>
            </a:r>
            <a:r>
              <a:rPr lang="en-GB" dirty="0" smtClean="0">
                <a:solidFill>
                  <a:schemeClr val="tx1"/>
                </a:solidFill>
              </a:rPr>
              <a:t>imprisonment, </a:t>
            </a:r>
            <a:r>
              <a:rPr lang="en-GB" dirty="0">
                <a:solidFill>
                  <a:schemeClr val="tx1"/>
                </a:solidFill>
              </a:rPr>
              <a:t>but who are not living with a ‘close relative’. </a:t>
            </a:r>
          </a:p>
          <a:p>
            <a:pPr>
              <a:buFont typeface="Arial" panose="020B0604020202020204" pitchFamily="34" charset="0"/>
              <a:buChar char="•"/>
            </a:pPr>
            <a:r>
              <a:rPr lang="en-GB" dirty="0" smtClean="0">
                <a:solidFill>
                  <a:schemeClr val="tx1"/>
                </a:solidFill>
              </a:rPr>
              <a:t>Children/young </a:t>
            </a:r>
            <a:r>
              <a:rPr lang="en-GB" dirty="0">
                <a:solidFill>
                  <a:schemeClr val="tx1"/>
                </a:solidFill>
              </a:rPr>
              <a:t>people living with their boyfriend or girlfriend’s family. </a:t>
            </a:r>
          </a:p>
          <a:p>
            <a:pPr>
              <a:buFont typeface="Arial" panose="020B0604020202020204" pitchFamily="34" charset="0"/>
              <a:buChar char="•"/>
            </a:pPr>
            <a:r>
              <a:rPr lang="en-GB" dirty="0" smtClean="0">
                <a:solidFill>
                  <a:schemeClr val="tx1"/>
                </a:solidFill>
              </a:rPr>
              <a:t>Children </a:t>
            </a:r>
            <a:r>
              <a:rPr lang="en-GB" dirty="0">
                <a:solidFill>
                  <a:schemeClr val="tx1"/>
                </a:solidFill>
              </a:rPr>
              <a:t>and young people at boarding schools who do not return home during the holidays and stay with a host family in the UK. </a:t>
            </a:r>
          </a:p>
          <a:p>
            <a:pPr>
              <a:buFont typeface="Arial" panose="020B0604020202020204" pitchFamily="34" charset="0"/>
              <a:buChar char="•"/>
            </a:pPr>
            <a:r>
              <a:rPr lang="en-GB" dirty="0" smtClean="0">
                <a:solidFill>
                  <a:schemeClr val="tx1"/>
                </a:solidFill>
              </a:rPr>
              <a:t>Children </a:t>
            </a:r>
            <a:r>
              <a:rPr lang="en-GB" dirty="0">
                <a:solidFill>
                  <a:schemeClr val="tx1"/>
                </a:solidFill>
              </a:rPr>
              <a:t>who are not living with close relatives due to parental – adolescent conflict. </a:t>
            </a:r>
          </a:p>
          <a:p>
            <a:pPr>
              <a:buFont typeface="Arial" panose="020B0604020202020204" pitchFamily="34" charset="0"/>
              <a:buChar char="•"/>
            </a:pPr>
            <a:r>
              <a:rPr lang="en-GB" dirty="0" smtClean="0">
                <a:solidFill>
                  <a:schemeClr val="tx1"/>
                </a:solidFill>
              </a:rPr>
              <a:t>Children </a:t>
            </a:r>
            <a:r>
              <a:rPr lang="en-GB" dirty="0">
                <a:solidFill>
                  <a:schemeClr val="tx1"/>
                </a:solidFill>
              </a:rPr>
              <a:t>who arrive in the UK seeking </a:t>
            </a:r>
            <a:r>
              <a:rPr lang="en-GB" dirty="0" smtClean="0">
                <a:solidFill>
                  <a:schemeClr val="tx1"/>
                </a:solidFill>
              </a:rPr>
              <a:t>asylum, or for medical or educational purposes, who are living </a:t>
            </a:r>
            <a:r>
              <a:rPr lang="en-GB" dirty="0">
                <a:solidFill>
                  <a:schemeClr val="tx1"/>
                </a:solidFill>
              </a:rPr>
              <a:t>with adults who are not close relatives</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186657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81444"/>
            <a:ext cx="7766936" cy="1646302"/>
          </a:xfrm>
        </p:spPr>
        <p:txBody>
          <a:bodyPr>
            <a:normAutofit/>
          </a:bodyPr>
          <a:lstStyle/>
          <a:p>
            <a:pPr algn="ctr"/>
            <a:r>
              <a:rPr lang="en-GB" b="1" dirty="0" smtClean="0"/>
              <a:t/>
            </a:r>
            <a:br>
              <a:rPr lang="en-GB" b="1" dirty="0" smtClean="0"/>
            </a:br>
            <a:endParaRPr lang="en-GB" sz="4000" b="1" dirty="0"/>
          </a:p>
        </p:txBody>
      </p:sp>
      <p:sp>
        <p:nvSpPr>
          <p:cNvPr id="8" name="Subtitle 7"/>
          <p:cNvSpPr>
            <a:spLocks noGrp="1"/>
          </p:cNvSpPr>
          <p:nvPr>
            <p:ph type="subTitle" idx="1"/>
          </p:nvPr>
        </p:nvSpPr>
        <p:spPr>
          <a:xfrm>
            <a:off x="1507067" y="587081"/>
            <a:ext cx="7766936" cy="1096899"/>
          </a:xfrm>
        </p:spPr>
        <p:txBody>
          <a:bodyPr>
            <a:normAutofit/>
          </a:bodyPr>
          <a:lstStyle/>
          <a:p>
            <a:pPr algn="ctr"/>
            <a:r>
              <a:rPr lang="en-GB" sz="3600" b="1" dirty="0">
                <a:solidFill>
                  <a:schemeClr val="accent1"/>
                </a:solidFill>
                <a:latin typeface="Trebuchet MS" panose="020B0603020202020204" pitchFamily="34" charset="0"/>
                <a:ea typeface="+mj-ea"/>
                <a:cs typeface="+mj-cs"/>
              </a:rPr>
              <a:t>Roles and </a:t>
            </a:r>
            <a:r>
              <a:rPr lang="en-GB" sz="3600" b="1" dirty="0" smtClean="0">
                <a:solidFill>
                  <a:schemeClr val="accent1"/>
                </a:solidFill>
                <a:latin typeface="Trebuchet MS" panose="020B0603020202020204" pitchFamily="34" charset="0"/>
                <a:ea typeface="+mj-ea"/>
                <a:cs typeface="+mj-cs"/>
              </a:rPr>
              <a:t>Responsibilities</a:t>
            </a:r>
            <a:endParaRPr lang="en-GB" sz="3600" b="1" dirty="0">
              <a:solidFill>
                <a:schemeClr val="accent1"/>
              </a:solidFill>
              <a:latin typeface="Trebuchet MS" panose="020B0603020202020204" pitchFamily="34" charset="0"/>
            </a:endParaRPr>
          </a:p>
        </p:txBody>
      </p:sp>
      <p:pic>
        <p:nvPicPr>
          <p:cNvPr id="7" name="Picture 6"/>
          <p:cNvPicPr>
            <a:picLocks noChangeAspect="1"/>
          </p:cNvPicPr>
          <p:nvPr/>
        </p:nvPicPr>
        <p:blipFill>
          <a:blip r:embed="rId3"/>
          <a:stretch>
            <a:fillRect/>
          </a:stretch>
        </p:blipFill>
        <p:spPr>
          <a:xfrm>
            <a:off x="9788413" y="5933148"/>
            <a:ext cx="2389093" cy="918031"/>
          </a:xfrm>
          <a:prstGeom prst="rect">
            <a:avLst/>
          </a:prstGeom>
        </p:spPr>
      </p:pic>
      <p:sp>
        <p:nvSpPr>
          <p:cNvPr id="10" name="Rectangle 9"/>
          <p:cNvSpPr/>
          <p:nvPr/>
        </p:nvSpPr>
        <p:spPr>
          <a:xfrm>
            <a:off x="1090670" y="1504595"/>
            <a:ext cx="7943161" cy="4708981"/>
          </a:xfrm>
          <a:prstGeom prst="rect">
            <a:avLst/>
          </a:prstGeom>
        </p:spPr>
        <p:txBody>
          <a:bodyPr wrap="square">
            <a:spAutoFit/>
          </a:bodyPr>
          <a:lstStyle/>
          <a:p>
            <a:pPr>
              <a:spcBef>
                <a:spcPts val="1200"/>
              </a:spcBef>
            </a:pPr>
            <a:r>
              <a:rPr lang="en-GB" sz="2000" dirty="0"/>
              <a:t>Parents or Private Foster Carers have a responsibility to notify the local authority if a child is living with someone who is not their </a:t>
            </a:r>
            <a:r>
              <a:rPr lang="en-GB" sz="2000" dirty="0" smtClean="0"/>
              <a:t>parent or close relative </a:t>
            </a:r>
            <a:r>
              <a:rPr lang="en-GB" sz="2000" dirty="0"/>
              <a:t>for a period likely to be longer than 28 days</a:t>
            </a:r>
            <a:r>
              <a:rPr lang="en-GB" sz="2000" dirty="0" smtClean="0"/>
              <a:t>.</a:t>
            </a:r>
            <a:endParaRPr lang="en-GB" sz="2000" dirty="0"/>
          </a:p>
          <a:p>
            <a:pPr>
              <a:spcBef>
                <a:spcPts val="1200"/>
              </a:spcBef>
            </a:pPr>
            <a:r>
              <a:rPr lang="en-GB" sz="2000" dirty="0" smtClean="0"/>
              <a:t>This notification must be within </a:t>
            </a:r>
            <a:r>
              <a:rPr lang="en-GB" sz="2000" dirty="0"/>
              <a:t>6 weeks of the proposed </a:t>
            </a:r>
            <a:r>
              <a:rPr lang="en-GB" sz="2000" dirty="0" smtClean="0"/>
              <a:t>arrangement, </a:t>
            </a:r>
            <a:r>
              <a:rPr lang="en-GB" sz="2000" dirty="0"/>
              <a:t>or as soon as they are </a:t>
            </a:r>
            <a:r>
              <a:rPr lang="en-GB" sz="2000" dirty="0" smtClean="0"/>
              <a:t>aware, </a:t>
            </a:r>
            <a:r>
              <a:rPr lang="en-GB" sz="2000" dirty="0"/>
              <a:t>if less than 6 weeks ahead.</a:t>
            </a:r>
          </a:p>
          <a:p>
            <a:pPr>
              <a:spcBef>
                <a:spcPts val="1200"/>
              </a:spcBef>
            </a:pPr>
            <a:r>
              <a:rPr lang="en-GB" sz="2000" dirty="0"/>
              <a:t>Those with </a:t>
            </a:r>
            <a:r>
              <a:rPr lang="en-GB" sz="2000" dirty="0" smtClean="0"/>
              <a:t>Parental Responsibility (PR), </a:t>
            </a:r>
            <a:r>
              <a:rPr lang="en-GB" sz="2000" dirty="0"/>
              <a:t>continue to exercise it or delegate. </a:t>
            </a:r>
          </a:p>
          <a:p>
            <a:pPr>
              <a:spcBef>
                <a:spcPts val="1200"/>
              </a:spcBef>
            </a:pPr>
            <a:r>
              <a:rPr lang="en-GB" sz="2000" dirty="0"/>
              <a:t>The parent or person with PR </a:t>
            </a:r>
            <a:r>
              <a:rPr lang="en-GB" sz="2000" dirty="0" smtClean="0"/>
              <a:t>remains </a:t>
            </a:r>
            <a:r>
              <a:rPr lang="en-GB" sz="2000" dirty="0"/>
              <a:t>financially responsible for the child. </a:t>
            </a:r>
          </a:p>
          <a:p>
            <a:pPr>
              <a:spcBef>
                <a:spcPts val="1200"/>
              </a:spcBef>
            </a:pPr>
            <a:r>
              <a:rPr lang="en-GB" sz="2000" dirty="0"/>
              <a:t>The private foster carer should be able to claim eligible benefits for the period the child lives with them.</a:t>
            </a:r>
          </a:p>
        </p:txBody>
      </p:sp>
    </p:spTree>
    <p:extLst>
      <p:ext uri="{BB962C8B-B14F-4D97-AF65-F5344CB8AC3E}">
        <p14:creationId xmlns:p14="http://schemas.microsoft.com/office/powerpoint/2010/main" val="3640290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Roles </a:t>
            </a:r>
            <a:r>
              <a:rPr lang="en-GB" b="1" dirty="0"/>
              <a:t>and Responsibilities of Partner </a:t>
            </a:r>
            <a:r>
              <a:rPr lang="en-GB" b="1" dirty="0" smtClean="0"/>
              <a:t>Agencies</a:t>
            </a:r>
            <a:endParaRPr lang="en-GB" b="1" dirty="0"/>
          </a:p>
        </p:txBody>
      </p:sp>
      <p:sp>
        <p:nvSpPr>
          <p:cNvPr id="3" name="Content Placeholder 2"/>
          <p:cNvSpPr>
            <a:spLocks noGrp="1"/>
          </p:cNvSpPr>
          <p:nvPr>
            <p:ph idx="1"/>
          </p:nvPr>
        </p:nvSpPr>
        <p:spPr>
          <a:xfrm>
            <a:off x="677334" y="2182876"/>
            <a:ext cx="8596668" cy="4250975"/>
          </a:xfrm>
        </p:spPr>
        <p:txBody>
          <a:bodyPr>
            <a:normAutofit fontScale="85000" lnSpcReduction="20000"/>
          </a:bodyPr>
          <a:lstStyle/>
          <a:p>
            <a:pPr>
              <a:buFont typeface="Arial" panose="020B0604020202020204" pitchFamily="34" charset="0"/>
              <a:buChar char="•"/>
            </a:pPr>
            <a:r>
              <a:rPr lang="en-GB" sz="2800" dirty="0" smtClean="0">
                <a:solidFill>
                  <a:schemeClr val="tx1"/>
                </a:solidFill>
              </a:rPr>
              <a:t>Talk </a:t>
            </a:r>
            <a:r>
              <a:rPr lang="en-GB" sz="2800" dirty="0">
                <a:solidFill>
                  <a:schemeClr val="tx1"/>
                </a:solidFill>
              </a:rPr>
              <a:t>to the adult(s) caring for the child. Check if they are aware of the legal obligation to notify </a:t>
            </a:r>
            <a:r>
              <a:rPr lang="en-GB" sz="2800" dirty="0" smtClean="0">
                <a:solidFill>
                  <a:schemeClr val="tx1"/>
                </a:solidFill>
              </a:rPr>
              <a:t>the Local Authority through the</a:t>
            </a:r>
            <a:r>
              <a:rPr lang="en-GB" sz="2800" dirty="0">
                <a:solidFill>
                  <a:schemeClr val="tx1"/>
                </a:solidFill>
              </a:rPr>
              <a:t> </a:t>
            </a:r>
            <a:r>
              <a:rPr lang="en-GB" sz="2800" b="1" dirty="0" smtClean="0">
                <a:solidFill>
                  <a:srgbClr val="00B050"/>
                </a:solidFill>
              </a:rPr>
              <a:t>Multi-Agency Safeguarding Hub (MASH)</a:t>
            </a:r>
            <a:r>
              <a:rPr lang="en-GB" sz="2800" dirty="0">
                <a:solidFill>
                  <a:schemeClr val="tx1"/>
                </a:solidFill>
              </a:rPr>
              <a:t> that they are caring for a child. </a:t>
            </a:r>
          </a:p>
          <a:p>
            <a:pPr>
              <a:buFont typeface="Arial" panose="020B0604020202020204" pitchFamily="34" charset="0"/>
              <a:buChar char="•"/>
            </a:pPr>
            <a:r>
              <a:rPr lang="en-GB" sz="2800" dirty="0">
                <a:solidFill>
                  <a:schemeClr val="tx1"/>
                </a:solidFill>
              </a:rPr>
              <a:t>Reassure the carer that if they have been caring for the child for a while, they will be approached sensitively. </a:t>
            </a:r>
          </a:p>
          <a:p>
            <a:pPr>
              <a:buFont typeface="Arial" panose="020B0604020202020204" pitchFamily="34" charset="0"/>
              <a:buChar char="•"/>
            </a:pPr>
            <a:r>
              <a:rPr lang="en-GB" sz="2800" dirty="0">
                <a:solidFill>
                  <a:schemeClr val="tx1"/>
                </a:solidFill>
              </a:rPr>
              <a:t>If the adults are aware of the need to notify but refuse to comply, then you should say you have a duty to pass on this information. Consent is not </a:t>
            </a:r>
            <a:r>
              <a:rPr lang="en-GB" sz="2800" dirty="0" smtClean="0">
                <a:solidFill>
                  <a:schemeClr val="tx1"/>
                </a:solidFill>
              </a:rPr>
              <a:t>required.</a:t>
            </a:r>
            <a:endParaRPr lang="en-GB" sz="2800" dirty="0">
              <a:solidFill>
                <a:schemeClr val="tx1"/>
              </a:solidFill>
            </a:endParaRPr>
          </a:p>
          <a:p>
            <a:pPr>
              <a:buFont typeface="Arial" panose="020B0604020202020204" pitchFamily="34" charset="0"/>
              <a:buChar char="•"/>
            </a:pPr>
            <a:r>
              <a:rPr lang="en-GB" sz="2800" dirty="0">
                <a:solidFill>
                  <a:schemeClr val="tx1"/>
                </a:solidFill>
              </a:rPr>
              <a:t>If in doubt you should ask to see birth certificates and / or asylum registration cards, or refer directly to the MASH for consultation.</a:t>
            </a:r>
          </a:p>
          <a:p>
            <a:pPr lvl="0" algn="just" defTabSz="914400">
              <a:lnSpc>
                <a:spcPct val="90000"/>
              </a:lnSpc>
              <a:buClr>
                <a:srgbClr val="AE2573"/>
              </a:buClr>
              <a:buSzTx/>
              <a:buFont typeface="Symbol" panose="05050102010706020507" pitchFamily="18" charset="2"/>
              <a:buChar char=""/>
            </a:pPr>
            <a:endParaRPr lang="en-GB"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9788413" y="5933148"/>
            <a:ext cx="2389093" cy="918031"/>
          </a:xfrm>
          <a:prstGeom prst="rect">
            <a:avLst/>
          </a:prstGeom>
        </p:spPr>
      </p:pic>
    </p:spTree>
    <p:extLst>
      <p:ext uri="{BB962C8B-B14F-4D97-AF65-F5344CB8AC3E}">
        <p14:creationId xmlns:p14="http://schemas.microsoft.com/office/powerpoint/2010/main" val="3472305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6380"/>
            <a:ext cx="8596668" cy="1320800"/>
          </a:xfrm>
        </p:spPr>
        <p:txBody>
          <a:bodyPr>
            <a:normAutofit fontScale="90000"/>
          </a:bodyPr>
          <a:lstStyle/>
          <a:p>
            <a:pPr algn="ctr"/>
            <a:r>
              <a:rPr lang="en-GB" sz="4000" b="1" dirty="0"/>
              <a:t>Partner Agency Practitioners also have a duty to:</a:t>
            </a:r>
            <a:r>
              <a:rPr lang="en-GB" sz="4000" dirty="0"/>
              <a:t/>
            </a:r>
            <a:br>
              <a:rPr lang="en-GB" sz="4000" dirty="0"/>
            </a:br>
            <a:endParaRPr lang="en-GB" sz="4000" b="1" dirty="0"/>
          </a:p>
        </p:txBody>
      </p:sp>
      <p:sp>
        <p:nvSpPr>
          <p:cNvPr id="3" name="Content Placeholder 2"/>
          <p:cNvSpPr>
            <a:spLocks noGrp="1"/>
          </p:cNvSpPr>
          <p:nvPr>
            <p:ph idx="1"/>
          </p:nvPr>
        </p:nvSpPr>
        <p:spPr>
          <a:xfrm>
            <a:off x="495759" y="2020367"/>
            <a:ext cx="8778243" cy="4303315"/>
          </a:xfrm>
        </p:spPr>
        <p:txBody>
          <a:bodyPr>
            <a:normAutofit fontScale="62500" lnSpcReduction="20000"/>
          </a:bodyPr>
          <a:lstStyle/>
          <a:p>
            <a:pPr>
              <a:buFont typeface="Arial" panose="020B0604020202020204" pitchFamily="34" charset="0"/>
              <a:buChar char="•"/>
            </a:pPr>
            <a:r>
              <a:rPr lang="en-GB" sz="3800" dirty="0">
                <a:solidFill>
                  <a:schemeClr val="tx1"/>
                </a:solidFill>
              </a:rPr>
              <a:t>Follow up and check with MASH to ensure that the arrangement has been notified, as failure to notify can place a child at risk;</a:t>
            </a:r>
          </a:p>
          <a:p>
            <a:pPr>
              <a:buFont typeface="Arial" panose="020B0604020202020204" pitchFamily="34" charset="0"/>
              <a:buChar char="•"/>
            </a:pPr>
            <a:r>
              <a:rPr lang="en-GB" sz="3800" dirty="0">
                <a:solidFill>
                  <a:schemeClr val="tx1"/>
                </a:solidFill>
              </a:rPr>
              <a:t>Contribute to the assessment of the suitability of the arrangement by providing relevant information about the child or carer when this is requested by the assessing social worker;</a:t>
            </a:r>
          </a:p>
          <a:p>
            <a:pPr>
              <a:buFont typeface="Arial" panose="020B0604020202020204" pitchFamily="34" charset="0"/>
              <a:buChar char="•"/>
            </a:pPr>
            <a:r>
              <a:rPr lang="en-GB" sz="3800" dirty="0">
                <a:solidFill>
                  <a:schemeClr val="tx1"/>
                </a:solidFill>
              </a:rPr>
              <a:t>Monitor the child’s welfare and progress, and provide support and guidance to the child’s carer in accordance with your agency or practitioner remit;</a:t>
            </a:r>
          </a:p>
          <a:p>
            <a:pPr>
              <a:buFont typeface="Arial" panose="020B0604020202020204" pitchFamily="34" charset="0"/>
              <a:buChar char="•"/>
            </a:pPr>
            <a:r>
              <a:rPr lang="en-GB" sz="3800" dirty="0">
                <a:solidFill>
                  <a:schemeClr val="tx1"/>
                </a:solidFill>
              </a:rPr>
              <a:t>Be involved in ongoing liaison with the child’s social worker or the Family Placement Team to address any welfare concerns or unmet needs of the child as identified.</a:t>
            </a:r>
          </a:p>
          <a:p>
            <a:pPr marL="228600" lvl="0" indent="-228600" defTabSz="914400">
              <a:lnSpc>
                <a:spcPct val="90000"/>
              </a:lnSpc>
              <a:buClr>
                <a:srgbClr val="AE2573"/>
              </a:buClr>
              <a:buSzTx/>
              <a:buFont typeface="Arial" panose="020B0604020202020204" pitchFamily="34" charset="0"/>
              <a:buChar char="•"/>
            </a:pPr>
            <a:endParaRPr lang="en-GB" sz="2800" dirty="0">
              <a:solidFill>
                <a:prstClr val="black">
                  <a:lumMod val="95000"/>
                  <a:lumOff val="5000"/>
                </a:prst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9788413" y="5933148"/>
            <a:ext cx="2389093" cy="918031"/>
          </a:xfrm>
          <a:prstGeom prst="rect">
            <a:avLst/>
          </a:prstGeom>
        </p:spPr>
      </p:pic>
    </p:spTree>
    <p:extLst>
      <p:ext uri="{BB962C8B-B14F-4D97-AF65-F5344CB8AC3E}">
        <p14:creationId xmlns:p14="http://schemas.microsoft.com/office/powerpoint/2010/main" val="376174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2391</TotalTime>
  <Words>1659</Words>
  <Application>Microsoft Office PowerPoint</Application>
  <PresentationFormat>Widescreen</PresentationFormat>
  <Paragraphs>108</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Lato</vt:lpstr>
      <vt:lpstr>Symbol</vt:lpstr>
      <vt:lpstr>Times New Roman</vt:lpstr>
      <vt:lpstr>Trebuchet MS</vt:lpstr>
      <vt:lpstr>Wingdings 3</vt:lpstr>
      <vt:lpstr>Facet</vt:lpstr>
      <vt:lpstr> </vt:lpstr>
      <vt:lpstr>What is private fostering?</vt:lpstr>
      <vt:lpstr>Background</vt:lpstr>
      <vt:lpstr> Who is a private foster carer?</vt:lpstr>
      <vt:lpstr> </vt:lpstr>
      <vt:lpstr>Examples of Private Fostering Arrangements</vt:lpstr>
      <vt:lpstr> </vt:lpstr>
      <vt:lpstr>Roles and Responsibilities of Partner Agencies</vt:lpstr>
      <vt:lpstr>Partner Agency Practitioners also have a duty to: </vt:lpstr>
      <vt:lpstr>Identifying Private Fostering Arrangements</vt:lpstr>
      <vt:lpstr>Roles and Responsibilities: Local Authority</vt:lpstr>
      <vt:lpstr>Duty of the Local Authority</vt:lpstr>
      <vt:lpstr>Sharing information with the Local Authority </vt:lpstr>
      <vt:lpstr>Keeping everybody informed!</vt:lpstr>
      <vt:lpstr>Further information and contacts</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Children &amp; Young People       in Herefordshire Partnership</dc:title>
  <dc:creator>Granthier, Philippa</dc:creator>
  <cp:lastModifiedBy>Wilson, Angela (Council)</cp:lastModifiedBy>
  <cp:revision>153</cp:revision>
  <dcterms:created xsi:type="dcterms:W3CDTF">2020-02-06T14:10:49Z</dcterms:created>
  <dcterms:modified xsi:type="dcterms:W3CDTF">2023-03-22T15:30:12Z</dcterms:modified>
</cp:coreProperties>
</file>