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notesMasterIdLst>
    <p:notesMasterId r:id="rId17"/>
  </p:notesMasterIdLst>
  <p:sldIdLst>
    <p:sldId id="342" r:id="rId2"/>
    <p:sldId id="346" r:id="rId3"/>
    <p:sldId id="347" r:id="rId4"/>
    <p:sldId id="348" r:id="rId5"/>
    <p:sldId id="362" r:id="rId6"/>
    <p:sldId id="367" r:id="rId7"/>
    <p:sldId id="345" r:id="rId8"/>
    <p:sldId id="349" r:id="rId9"/>
    <p:sldId id="366" r:id="rId10"/>
    <p:sldId id="364" r:id="rId11"/>
    <p:sldId id="365" r:id="rId12"/>
    <p:sldId id="353" r:id="rId13"/>
    <p:sldId id="359" r:id="rId14"/>
    <p:sldId id="354" r:id="rId15"/>
    <p:sldId id="296" r:id="rId1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lson, Angela (Council)" initials="WA(" lastIdx="1" clrIdx="0">
    <p:extLst>
      <p:ext uri="{19B8F6BF-5375-455C-9EA6-DF929625EA0E}">
        <p15:presenceInfo xmlns:p15="http://schemas.microsoft.com/office/powerpoint/2012/main" userId="S-1-5-21-2047894233-766325340-581009308-971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84884" autoAdjust="0"/>
  </p:normalViewPr>
  <p:slideViewPr>
    <p:cSldViewPr snapToGrid="0">
      <p:cViewPr varScale="1">
        <p:scale>
          <a:sx n="94" d="100"/>
          <a:sy n="94" d="100"/>
        </p:scale>
        <p:origin x="1158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6D512-4832-4A56-A543-6213A1DFC706}" type="datetimeFigureOut">
              <a:rPr lang="en-GB" smtClean="0"/>
              <a:t>24/03/2023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37CB9-55E9-4E24-8CAE-5CE49BB8235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4627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D24497-DFC2-41BD-BB78-924B0B5F45E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2966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B37CB9-55E9-4E24-8CAE-5CE49BB823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80663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Continue to share information if anything changes, new concerns arise. Be conscious of minor changes.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B37CB9-55E9-4E24-8CAE-5CE49BB823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3148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B37CB9-55E9-4E24-8CAE-5CE49BB823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6776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B37CB9-55E9-4E24-8CAE-5CE49BB823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39214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B37CB9-55E9-4E24-8CAE-5CE49BB823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2830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37CB9-55E9-4E24-8CAE-5CE49BB82354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9169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B37CB9-55E9-4E24-8CAE-5CE49BB823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8617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B37CB9-55E9-4E24-8CAE-5CE49BB823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1589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B37CB9-55E9-4E24-8CAE-5CE49BB823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8467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– April 2022 to December 2021 (data from adults performance team)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National studies have shown – Self-neglect features in 45% of Safeguarding Adult Reviews nationally. In Herefordshire, all local SARs have had an element of self-neglect.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B37CB9-55E9-4E24-8CAE-5CE49BB823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3874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B37CB9-55E9-4E24-8CAE-5CE49BB823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2738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Purpose of the HSAB</a:t>
            </a:r>
            <a:r>
              <a:rPr lang="en-GB" b="1" baseline="0" dirty="0" smtClean="0"/>
              <a:t> Self-neglect and Hoarding Policy and Practice Guidance</a:t>
            </a:r>
          </a:p>
          <a:p>
            <a:endParaRPr lang="en-GB" b="1" baseline="0" dirty="0" smtClean="0"/>
          </a:p>
          <a:p>
            <a:r>
              <a:rPr lang="en-GB" b="1" baseline="0" dirty="0" smtClean="0"/>
              <a:t>No Wrong Door – Every contact is an opportunity for intervention; all agencies work with the person rather than referring them elsewhere. Working at the individual’s pace; sometimes it will take multiple contacts before they are ready to engage;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B37CB9-55E9-4E24-8CAE-5CE49BB823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4074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Details and application of Legal Frameworks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 Act (2014)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Mental Capacity Act (2005)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Including where there is substance misuse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Human Rights Act (1988)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Also links to additional guidance on these</a:t>
            </a:r>
          </a:p>
          <a:p>
            <a:endParaRPr lang="en-GB" b="1" dirty="0" smtClean="0"/>
          </a:p>
          <a:p>
            <a:r>
              <a:rPr lang="en-GB" b="1" dirty="0" smtClean="0"/>
              <a:t>Information</a:t>
            </a:r>
            <a:r>
              <a:rPr lang="en-GB" b="1" baseline="0" dirty="0" smtClean="0"/>
              <a:t> on how to work with risk and harm</a:t>
            </a:r>
          </a:p>
          <a:p>
            <a:r>
              <a:rPr lang="en-GB" b="0" dirty="0" smtClean="0"/>
              <a:t>Determine significant harm</a:t>
            </a:r>
          </a:p>
          <a:p>
            <a:r>
              <a:rPr lang="en-GB" b="0" dirty="0" smtClean="0"/>
              <a:t>Wellbeing of self</a:t>
            </a:r>
          </a:p>
          <a:p>
            <a:r>
              <a:rPr lang="en-GB" b="0" dirty="0" smtClean="0"/>
              <a:t>Living environment</a:t>
            </a:r>
          </a:p>
          <a:p>
            <a:r>
              <a:rPr lang="en-GB" b="0" dirty="0" smtClean="0"/>
              <a:t>Wellbeing of others</a:t>
            </a:r>
          </a:p>
          <a:p>
            <a:r>
              <a:rPr lang="en-GB" b="0" dirty="0" smtClean="0"/>
              <a:t>Understanding the risks</a:t>
            </a:r>
          </a:p>
          <a:p>
            <a:endParaRPr lang="en-GB" b="0" dirty="0" smtClean="0"/>
          </a:p>
          <a:p>
            <a:r>
              <a:rPr lang="en-GB" b="1" dirty="0" smtClean="0"/>
              <a:t>Consideration</a:t>
            </a:r>
            <a:r>
              <a:rPr lang="en-GB" b="1" baseline="0" dirty="0" smtClean="0"/>
              <a:t> of causes</a:t>
            </a:r>
          </a:p>
          <a:p>
            <a:pPr lvl="0">
              <a:spcBef>
                <a:spcPct val="20000"/>
              </a:spcBef>
            </a:pPr>
            <a:r>
              <a:rPr lang="en-GB" sz="1200" dirty="0" smtClean="0">
                <a:solidFill>
                  <a:prstClr val="black"/>
                </a:solidFill>
                <a:latin typeface="+mn-lt"/>
              </a:rPr>
              <a:t>Understanding the person’s ‘story’ and how they came to be in their current situation is critical to supporting them to move on from self-neglect. </a:t>
            </a:r>
            <a:endParaRPr lang="en-US" sz="1200" b="1" dirty="0" smtClean="0">
              <a:solidFill>
                <a:prstClr val="black"/>
              </a:solidFill>
              <a:latin typeface="+mn-lt"/>
            </a:endParaRPr>
          </a:p>
          <a:p>
            <a:pPr lvl="0">
              <a:spcBef>
                <a:spcPct val="20000"/>
              </a:spcBef>
            </a:pPr>
            <a:r>
              <a:rPr lang="en-US" sz="1200" dirty="0" smtClean="0">
                <a:solidFill>
                  <a:prstClr val="black"/>
                </a:solidFill>
                <a:latin typeface="+mn-lt"/>
              </a:rPr>
              <a:t>This often helps understand seemingly  inconsistent or unwise response to offers of support</a:t>
            </a:r>
          </a:p>
          <a:p>
            <a:r>
              <a:rPr lang="en-GB" b="0" dirty="0" smtClean="0"/>
              <a:t>Often correlation with:</a:t>
            </a:r>
          </a:p>
          <a:p>
            <a:r>
              <a:rPr lang="en-GB" b="0" dirty="0" smtClean="0"/>
              <a:t>a.	poor mental health, particularly depression and obsessive-	compulsive disorder and cognitive decline due to Alzheimer’s disease or dementia</a:t>
            </a:r>
          </a:p>
          <a:p>
            <a:r>
              <a:rPr lang="en-GB" b="0" dirty="0" smtClean="0"/>
              <a:t>b.	physical illness which affects abilities, energy levels, attention span, organisational skills or motivation</a:t>
            </a:r>
          </a:p>
          <a:p>
            <a:r>
              <a:rPr lang="en-GB" b="0" dirty="0" smtClean="0"/>
              <a:t>c.	addictions</a:t>
            </a:r>
          </a:p>
          <a:p>
            <a:r>
              <a:rPr lang="en-GB" b="0" dirty="0" smtClean="0"/>
              <a:t>d.	learning disabilities (including autism)</a:t>
            </a:r>
          </a:p>
          <a:p>
            <a:r>
              <a:rPr lang="en-GB" b="0" dirty="0" smtClean="0"/>
              <a:t>e.	acquired brain injuries</a:t>
            </a:r>
          </a:p>
          <a:p>
            <a:r>
              <a:rPr lang="en-GB" b="0" dirty="0" smtClean="0"/>
              <a:t>f.	trauma, loss and difficulties in managing transitions in lifestyles or phases</a:t>
            </a:r>
          </a:p>
          <a:p>
            <a:r>
              <a:rPr lang="en-GB" b="0" dirty="0" smtClean="0"/>
              <a:t>g.	exploitation (cuckooing, ‘mate’ crime etc.)</a:t>
            </a:r>
          </a:p>
          <a:p>
            <a:r>
              <a:rPr lang="en-GB" b="0" dirty="0" smtClean="0"/>
              <a:t>h.	hoarding behaviours</a:t>
            </a:r>
          </a:p>
          <a:p>
            <a:endParaRPr lang="en-GB" b="0" dirty="0" smtClean="0"/>
          </a:p>
          <a:p>
            <a:endParaRPr lang="en-GB" b="0" dirty="0" smtClean="0"/>
          </a:p>
          <a:p>
            <a:endParaRPr lang="en-GB" b="0" dirty="0" smtClean="0"/>
          </a:p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B37CB9-55E9-4E24-8CAE-5CE49BB823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01730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B37CB9-55E9-4E24-8CAE-5CE49BB823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70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24/03/2023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3248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24/03/2023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2224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24/03/2023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0417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24/03/2023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53472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24/03/2023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5288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24/03/2023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0953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24/03/2023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6676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24/03/2023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041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24/03/2023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437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24/03/2023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075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24/03/2023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533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24/03/2023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2609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24/03/2023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2536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24/03/2023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5140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24/03/2023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0485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24/03/2023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2599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5E045-133C-40F5-9A04-C2931E120BC8}" type="datetimeFigureOut">
              <a:rPr lang="en-GB" smtClean="0"/>
              <a:t>24/03/2023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2246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  <p:sldLayoutId id="2147483828" r:id="rId15"/>
    <p:sldLayoutId id="21474838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T7YR5k7atk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tmp"/><Relationship Id="rId5" Type="http://schemas.openxmlformats.org/officeDocument/2006/relationships/image" Target="../media/image1.png"/><Relationship Id="rId4" Type="http://schemas.openxmlformats.org/officeDocument/2006/relationships/hyperlink" Target="https://www.herefordshiresafeguardingboards.org.uk/professional-resources/adults-policies-guidanc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3633" y="623067"/>
            <a:ext cx="8523964" cy="2879958"/>
          </a:xfrm>
        </p:spPr>
        <p:txBody>
          <a:bodyPr/>
          <a:lstStyle/>
          <a:p>
            <a:pPr algn="ctr"/>
            <a:r>
              <a:rPr lang="en-GB" sz="2800" cap="all" dirty="0" smtClean="0">
                <a:solidFill>
                  <a:srgbClr val="454545"/>
                </a:solidFill>
                <a:latin typeface="Gill Sans MT" panose="020B0502020104020203"/>
              </a:rPr>
              <a:t>Herefordshire safeguarding adults board</a:t>
            </a:r>
            <a:br>
              <a:rPr lang="en-GB" sz="2800" cap="all" dirty="0" smtClean="0">
                <a:solidFill>
                  <a:srgbClr val="454545"/>
                </a:solidFill>
                <a:latin typeface="Gill Sans MT" panose="020B0502020104020203"/>
              </a:rPr>
            </a:br>
            <a:r>
              <a:rPr lang="en-GB" sz="4200" b="1" cap="all" dirty="0" smtClean="0">
                <a:solidFill>
                  <a:srgbClr val="454545"/>
                </a:solidFill>
                <a:latin typeface="Gill Sans MT" panose="020B0502020104020203"/>
              </a:rPr>
              <a:t>Self-neglect and Hoarding policy</a:t>
            </a:r>
            <a:endParaRPr lang="en-GB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195481"/>
            <a:ext cx="10077623" cy="2120477"/>
          </a:xfrm>
        </p:spPr>
        <p:txBody>
          <a:bodyPr>
            <a:noAutofit/>
          </a:bodyPr>
          <a:lstStyle/>
          <a:p>
            <a:pPr lvl="0" algn="ctr">
              <a:buClr>
                <a:srgbClr val="3494BA"/>
              </a:buClr>
            </a:pPr>
            <a:r>
              <a:rPr lang="en-GB" sz="3200" b="1" dirty="0">
                <a:solidFill>
                  <a:srgbClr val="3494BA"/>
                </a:solidFill>
              </a:rPr>
              <a:t>Iain Maclean, </a:t>
            </a:r>
            <a:r>
              <a:rPr lang="en-GB" sz="3200" b="1" dirty="0" smtClean="0">
                <a:solidFill>
                  <a:srgbClr val="3494BA"/>
                </a:solidFill>
              </a:rPr>
              <a:t>Locality Manager, </a:t>
            </a:r>
          </a:p>
          <a:p>
            <a:pPr lvl="0" algn="ctr">
              <a:buClr>
                <a:srgbClr val="3494BA"/>
              </a:buClr>
            </a:pPr>
            <a:r>
              <a:rPr lang="en-GB" sz="3200" b="1" dirty="0" smtClean="0">
                <a:solidFill>
                  <a:srgbClr val="3494BA"/>
                </a:solidFill>
              </a:rPr>
              <a:t>Safeguarding </a:t>
            </a:r>
            <a:r>
              <a:rPr lang="en-GB" sz="3200" b="1" dirty="0">
                <a:solidFill>
                  <a:srgbClr val="3494BA"/>
                </a:solidFill>
              </a:rPr>
              <a:t>and Advice Referral </a:t>
            </a:r>
            <a:r>
              <a:rPr lang="en-GB" sz="3200" b="1" dirty="0" smtClean="0">
                <a:solidFill>
                  <a:srgbClr val="3494BA"/>
                </a:solidFill>
              </a:rPr>
              <a:t>Team,</a:t>
            </a:r>
          </a:p>
          <a:p>
            <a:pPr lvl="0" algn="ctr">
              <a:buClr>
                <a:srgbClr val="3494BA"/>
              </a:buClr>
            </a:pPr>
            <a:r>
              <a:rPr lang="en-GB" sz="3200" b="1" i="1" dirty="0" smtClean="0">
                <a:solidFill>
                  <a:srgbClr val="3494BA"/>
                </a:solidFill>
              </a:rPr>
              <a:t>Herefordshire Council Community Wellbeing Directorate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7597" y="6162678"/>
            <a:ext cx="2804403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07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65" y="10828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Herefordshire Multi-Agency </a:t>
            </a:r>
            <a:br>
              <a:rPr lang="en-US" b="1" dirty="0" smtClean="0"/>
            </a:br>
            <a:r>
              <a:rPr lang="en-US" b="1" dirty="0" smtClean="0"/>
              <a:t>Self-neglect Pathway</a:t>
            </a:r>
            <a:endParaRPr lang="en-GB" b="1" dirty="0"/>
          </a:p>
        </p:txBody>
      </p:sp>
      <p:sp>
        <p:nvSpPr>
          <p:cNvPr id="12" name="Rectangle 11"/>
          <p:cNvSpPr/>
          <p:nvPr/>
        </p:nvSpPr>
        <p:spPr>
          <a:xfrm>
            <a:off x="709512" y="2089484"/>
            <a:ext cx="86072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0EE08E-CC22-4B57-B810-34A248BA0D03}"/>
              </a:ext>
            </a:extLst>
          </p:cNvPr>
          <p:cNvSpPr txBox="1"/>
          <p:nvPr/>
        </p:nvSpPr>
        <p:spPr>
          <a:xfrm>
            <a:off x="292564" y="1429083"/>
            <a:ext cx="9095033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Concerned about an individual neglecting themselves, their home or rough sleeping</a:t>
            </a:r>
          </a:p>
          <a:p>
            <a:pPr lvl="0" algn="ctr">
              <a:spcBef>
                <a:spcPct val="20000"/>
              </a:spcBef>
            </a:pPr>
            <a:endParaRPr lang="en-US" sz="2000" dirty="0">
              <a:solidFill>
                <a:prstClr val="black"/>
              </a:solidFill>
              <a:latin typeface="Calibri"/>
            </a:endParaRPr>
          </a:p>
          <a:p>
            <a:pPr lvl="0" algn="ctr">
              <a:spcBef>
                <a:spcPct val="2000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Discuss concerns with the person. Obtain consent to make a referral, unless risk of significant harm to the person or others.</a:t>
            </a:r>
          </a:p>
          <a:p>
            <a:pPr lvl="0" algn="ctr">
              <a:spcBef>
                <a:spcPct val="20000"/>
              </a:spcBef>
            </a:pPr>
            <a:endParaRPr lang="en-US" sz="2000" dirty="0">
              <a:solidFill>
                <a:prstClr val="black"/>
              </a:solidFill>
              <a:latin typeface="Calibri"/>
            </a:endParaRPr>
          </a:p>
          <a:p>
            <a:pPr lvl="0" algn="ctr">
              <a:spcBef>
                <a:spcPct val="2000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Referral to Advice and Referral Team (ART). Continue to work with the individual to address self-neglect concerns.</a:t>
            </a:r>
          </a:p>
          <a:p>
            <a:pPr lvl="0" algn="ctr">
              <a:spcBef>
                <a:spcPct val="20000"/>
              </a:spcBef>
            </a:pPr>
            <a:endParaRPr lang="en-US" sz="2000" dirty="0">
              <a:solidFill>
                <a:prstClr val="black"/>
              </a:solidFill>
              <a:latin typeface="Calibri"/>
            </a:endParaRPr>
          </a:p>
          <a:p>
            <a:pPr lvl="0" algn="ctr">
              <a:spcBef>
                <a:spcPct val="2000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ART Customer Service Officer contacts the person for initial conversation.</a:t>
            </a:r>
          </a:p>
          <a:p>
            <a:pPr lvl="0" algn="ctr">
              <a:spcBef>
                <a:spcPct val="20000"/>
              </a:spcBef>
            </a:pPr>
            <a:endParaRPr lang="en-US" sz="2000" dirty="0">
              <a:solidFill>
                <a:prstClr val="black"/>
              </a:solidFill>
              <a:latin typeface="Calibri"/>
            </a:endParaRPr>
          </a:p>
          <a:p>
            <a:pPr lvl="0" algn="ctr">
              <a:spcBef>
                <a:spcPct val="2000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If person consents to support – Strengths Based Assessment (Section 9), or if no identified risks, then signposting / possibly no further action</a:t>
            </a:r>
          </a:p>
          <a:p>
            <a:pPr lvl="0" algn="ctr">
              <a:spcBef>
                <a:spcPct val="20000"/>
              </a:spcBef>
            </a:pPr>
            <a:endParaRPr lang="en-US" sz="2000" dirty="0">
              <a:solidFill>
                <a:prstClr val="black"/>
              </a:solidFill>
              <a:latin typeface="Calibri"/>
            </a:endParaRPr>
          </a:p>
          <a:p>
            <a:pPr lvl="0" algn="ctr">
              <a:spcBef>
                <a:spcPct val="2000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If person does not consent, are there significant safeguarding concerns? If so, s42 safeguarding enquiry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547411" y="343218"/>
            <a:ext cx="26221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Iain</a:t>
            </a:r>
            <a:r>
              <a:rPr kumimoji="0" lang="en-GB" sz="18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Maclean, Community Wellbeing, </a:t>
            </a:r>
            <a:r>
              <a:rPr kumimoji="0" lang="en-GB" sz="1800" b="1" i="1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Herefordshire Council</a:t>
            </a: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7597" y="6162678"/>
            <a:ext cx="2804403" cy="707197"/>
          </a:xfrm>
          <a:prstGeom prst="rect">
            <a:avLst/>
          </a:prstGeom>
        </p:spPr>
      </p:pic>
      <p:sp>
        <p:nvSpPr>
          <p:cNvPr id="3" name="Down Arrow 2"/>
          <p:cNvSpPr/>
          <p:nvPr/>
        </p:nvSpPr>
        <p:spPr>
          <a:xfrm>
            <a:off x="4668730" y="1863855"/>
            <a:ext cx="344385" cy="285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>
            <a:off x="4667887" y="3938486"/>
            <a:ext cx="344385" cy="285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wn Arrow 8"/>
          <p:cNvSpPr/>
          <p:nvPr/>
        </p:nvSpPr>
        <p:spPr>
          <a:xfrm>
            <a:off x="4667887" y="4686858"/>
            <a:ext cx="344385" cy="285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Down Arrow 10"/>
          <p:cNvSpPr/>
          <p:nvPr/>
        </p:nvSpPr>
        <p:spPr>
          <a:xfrm>
            <a:off x="4667887" y="5720238"/>
            <a:ext cx="344385" cy="285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Down Arrow 12"/>
          <p:cNvSpPr/>
          <p:nvPr/>
        </p:nvSpPr>
        <p:spPr>
          <a:xfrm>
            <a:off x="4667886" y="2871123"/>
            <a:ext cx="344385" cy="285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96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65" y="10828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If there are no significant concerns, and adult does not consent to referral</a:t>
            </a:r>
            <a:endParaRPr lang="en-GB" b="1" dirty="0"/>
          </a:p>
        </p:txBody>
      </p:sp>
      <p:sp>
        <p:nvSpPr>
          <p:cNvPr id="12" name="Rectangle 11"/>
          <p:cNvSpPr/>
          <p:nvPr/>
        </p:nvSpPr>
        <p:spPr>
          <a:xfrm>
            <a:off x="709512" y="2089484"/>
            <a:ext cx="86072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0EE08E-CC22-4B57-B810-34A248BA0D03}"/>
              </a:ext>
            </a:extLst>
          </p:cNvPr>
          <p:cNvSpPr txBox="1"/>
          <p:nvPr/>
        </p:nvSpPr>
        <p:spPr>
          <a:xfrm>
            <a:off x="881708" y="1750340"/>
            <a:ext cx="8993812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A person with capacity to understand the risks has the right to refuse support.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Refusal does not mean that all intervention stops: multi-agency plan put in place to build relationship and offer support.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If the person does not want any action taken, it may be reasonable not to intervene further, provided: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No one else is at risk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“Vital interests” are not compromised –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ie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no immediate risk of death or life changing harm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Decisions are fully explained and recorded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Other agencies have been informed and involved as necessary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547411" y="343218"/>
            <a:ext cx="26221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Iain</a:t>
            </a:r>
            <a:r>
              <a:rPr kumimoji="0" lang="en-GB" sz="18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Maclean, Community Wellbeing, </a:t>
            </a:r>
            <a:r>
              <a:rPr kumimoji="0" lang="en-GB" sz="1800" b="1" i="1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Herefordshire Council</a:t>
            </a: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7597" y="6162678"/>
            <a:ext cx="2804403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28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65" y="108283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Applying the Principles of </a:t>
            </a:r>
            <a:br>
              <a:rPr lang="en-GB" b="1" dirty="0"/>
            </a:br>
            <a:r>
              <a:rPr lang="en-GB" b="1" dirty="0"/>
              <a:t>Making Safeguarding Personal </a:t>
            </a:r>
            <a:br>
              <a:rPr lang="en-GB" b="1" dirty="0"/>
            </a:br>
            <a:r>
              <a:rPr lang="en-GB" b="1" dirty="0"/>
              <a:t>and Strengths-based </a:t>
            </a:r>
            <a:r>
              <a:rPr lang="en-GB" b="1" dirty="0" smtClean="0"/>
              <a:t>Practice</a:t>
            </a:r>
            <a:endParaRPr lang="en-GB" b="1" dirty="0"/>
          </a:p>
        </p:txBody>
      </p:sp>
      <p:sp>
        <p:nvSpPr>
          <p:cNvPr id="12" name="Rectangle 11"/>
          <p:cNvSpPr/>
          <p:nvPr/>
        </p:nvSpPr>
        <p:spPr>
          <a:xfrm>
            <a:off x="709512" y="2089484"/>
            <a:ext cx="86072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0EE08E-CC22-4B57-B810-34A248BA0D03}"/>
              </a:ext>
            </a:extLst>
          </p:cNvPr>
          <p:cNvSpPr txBox="1"/>
          <p:nvPr/>
        </p:nvSpPr>
        <p:spPr>
          <a:xfrm>
            <a:off x="832013" y="2089484"/>
            <a:ext cx="8993812" cy="37117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Sets out guiding principles to consider when engaging with individuals who may self-neglect </a:t>
            </a:r>
          </a:p>
          <a:p>
            <a:pPr marL="452438" lvl="0" indent="-452438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•	Start with the assumption that the individual is best </a:t>
            </a: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placed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to judge their wellbeing</a:t>
            </a:r>
          </a:p>
          <a:p>
            <a:pPr marL="452438" lvl="0" indent="-452438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•	Pay close attention to individual’s views, wishes, feelings </a:t>
            </a: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and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beliefs 			</a:t>
            </a:r>
          </a:p>
          <a:p>
            <a:pPr marL="452438" lvl="0" indent="-452438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•	Preventing or delaying development of needs for care </a:t>
            </a: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and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support and reducing needs that exist 				</a:t>
            </a:r>
          </a:p>
          <a:p>
            <a:pPr marL="452438" lvl="0" indent="-452438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•	The need to protect people from abuse and neglect</a:t>
            </a:r>
          </a:p>
        </p:txBody>
      </p:sp>
      <p:sp>
        <p:nvSpPr>
          <p:cNvPr id="6" name="Rectangle 5"/>
          <p:cNvSpPr/>
          <p:nvPr/>
        </p:nvSpPr>
        <p:spPr>
          <a:xfrm>
            <a:off x="9547411" y="343218"/>
            <a:ext cx="26221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Iain</a:t>
            </a:r>
            <a:r>
              <a:rPr kumimoji="0" lang="en-GB" sz="18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Maclean, Community Wellbeing, </a:t>
            </a:r>
            <a:r>
              <a:rPr kumimoji="0" lang="en-GB" sz="1800" b="1" i="1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Herefordshire Council</a:t>
            </a: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7597" y="6162678"/>
            <a:ext cx="2804403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5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65" y="537881"/>
            <a:ext cx="8596668" cy="89120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Principles of Engagement</a:t>
            </a:r>
            <a:endParaRPr lang="en-GB" b="1" dirty="0"/>
          </a:p>
        </p:txBody>
      </p:sp>
      <p:sp>
        <p:nvSpPr>
          <p:cNvPr id="12" name="Rectangle 11"/>
          <p:cNvSpPr/>
          <p:nvPr/>
        </p:nvSpPr>
        <p:spPr>
          <a:xfrm>
            <a:off x="709512" y="2089484"/>
            <a:ext cx="86072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0EE08E-CC22-4B57-B810-34A248BA0D03}"/>
              </a:ext>
            </a:extLst>
          </p:cNvPr>
          <p:cNvSpPr txBox="1"/>
          <p:nvPr/>
        </p:nvSpPr>
        <p:spPr>
          <a:xfrm>
            <a:off x="881707" y="1750340"/>
            <a:ext cx="821332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u="sng" dirty="0">
                <a:hlinkClick r:id="rId3"/>
              </a:rPr>
              <a:t>Newcastle Adult's Safeguarding Board - 8 Principles of Engagement </a:t>
            </a:r>
            <a:r>
              <a:rPr lang="en-GB" sz="2800" u="sng" dirty="0" smtClean="0">
                <a:hlinkClick r:id="rId3"/>
              </a:rPr>
              <a:t>– YouTube</a:t>
            </a:r>
            <a:endParaRPr lang="en-GB" sz="2800" u="sng" dirty="0" smtClean="0"/>
          </a:p>
        </p:txBody>
      </p:sp>
      <p:sp>
        <p:nvSpPr>
          <p:cNvPr id="6" name="Rectangle 5"/>
          <p:cNvSpPr/>
          <p:nvPr/>
        </p:nvSpPr>
        <p:spPr>
          <a:xfrm>
            <a:off x="9547411" y="343218"/>
            <a:ext cx="26221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Iain</a:t>
            </a:r>
            <a:r>
              <a:rPr kumimoji="0" lang="en-GB" sz="18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Maclean, Community Wellbeing, </a:t>
            </a:r>
            <a:r>
              <a:rPr kumimoji="0" lang="en-GB" sz="1800" b="1" i="1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Herefordshire Council</a:t>
            </a: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87597" y="6162678"/>
            <a:ext cx="2804403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95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65" y="108283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This Policy provides:</a:t>
            </a:r>
            <a:br>
              <a:rPr lang="en-US" dirty="0"/>
            </a:br>
            <a:r>
              <a:rPr lang="en-US" b="1" dirty="0"/>
              <a:t>Advice and suggestions</a:t>
            </a:r>
            <a:br>
              <a:rPr lang="en-US" b="1" dirty="0"/>
            </a:br>
            <a:r>
              <a:rPr lang="en-US" b="1" dirty="0"/>
              <a:t>Engaging with the person</a:t>
            </a:r>
            <a:endParaRPr lang="en-GB" b="1" dirty="0"/>
          </a:p>
        </p:txBody>
      </p:sp>
      <p:sp>
        <p:nvSpPr>
          <p:cNvPr id="12" name="Rectangle 11"/>
          <p:cNvSpPr/>
          <p:nvPr/>
        </p:nvSpPr>
        <p:spPr>
          <a:xfrm>
            <a:off x="709512" y="2089484"/>
            <a:ext cx="86072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0EE08E-CC22-4B57-B810-34A248BA0D03}"/>
              </a:ext>
            </a:extLst>
          </p:cNvPr>
          <p:cNvSpPr txBox="1"/>
          <p:nvPr/>
        </p:nvSpPr>
        <p:spPr>
          <a:xfrm>
            <a:off x="881708" y="1750340"/>
            <a:ext cx="8993812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Building Trust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Importance of consistency and time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Long term approach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Be clear why you are concerned – what are the risks?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prstClr val="black"/>
                </a:solidFill>
                <a:latin typeface="Calibri"/>
              </a:rPr>
              <a:t>Recognise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 the persons fear of loosing control often the </a:t>
            </a:r>
            <a:r>
              <a:rPr lang="en-US" sz="2000" dirty="0" err="1">
                <a:solidFill>
                  <a:prstClr val="black"/>
                </a:solidFill>
                <a:latin typeface="Calibri"/>
              </a:rPr>
              <a:t>behaviour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 has a practical or emotional reason behind it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How can you work with them to mitigate risks? 		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Joint goals, which look at progress rather than just end game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Use their language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Focus on strengths 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Acknowledge and build on progress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Enforcement LAST RESORT</a:t>
            </a:r>
          </a:p>
        </p:txBody>
      </p:sp>
      <p:sp>
        <p:nvSpPr>
          <p:cNvPr id="6" name="Rectangle 5"/>
          <p:cNvSpPr/>
          <p:nvPr/>
        </p:nvSpPr>
        <p:spPr>
          <a:xfrm>
            <a:off x="9547411" y="343218"/>
            <a:ext cx="26221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Iain</a:t>
            </a:r>
            <a:r>
              <a:rPr kumimoji="0" lang="en-GB" sz="18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Maclean, Community Wellbeing, </a:t>
            </a:r>
            <a:r>
              <a:rPr kumimoji="0" lang="en-GB" sz="1800" b="1" i="1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Herefordshire Council</a:t>
            </a: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7597" y="6162678"/>
            <a:ext cx="2804403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48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142" y="2405279"/>
            <a:ext cx="2971336" cy="41885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29" y="154375"/>
            <a:ext cx="8596668" cy="793751"/>
          </a:xfrm>
        </p:spPr>
        <p:txBody>
          <a:bodyPr>
            <a:normAutofit fontScale="90000"/>
          </a:bodyPr>
          <a:lstStyle/>
          <a:p>
            <a:pPr lvl="0" algn="ctr">
              <a:spcBef>
                <a:spcPct val="20000"/>
              </a:spcBef>
            </a:pPr>
            <a:r>
              <a:rPr lang="en-GB" sz="4000" b="1" dirty="0" smtClean="0"/>
              <a:t>Thank you</a:t>
            </a:r>
            <a:br>
              <a:rPr lang="en-GB" sz="4000" b="1" dirty="0" smtClean="0"/>
            </a:b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2200" dirty="0" smtClean="0">
                <a:solidFill>
                  <a:schemeClr val="tx1"/>
                </a:solidFill>
              </a:rPr>
              <a:t>Access the policy and learning briefing:</a:t>
            </a:r>
            <a:r>
              <a:rPr lang="en-GB" sz="2200" dirty="0">
                <a:solidFill>
                  <a:schemeClr val="tx1"/>
                </a:solidFill>
                <a:latin typeface="Calibri"/>
              </a:rPr>
              <a:t/>
            </a:r>
            <a:br>
              <a:rPr lang="en-GB" sz="2200" dirty="0">
                <a:solidFill>
                  <a:schemeClr val="tx1"/>
                </a:solidFill>
                <a:latin typeface="Calibri"/>
              </a:rPr>
            </a:br>
            <a:r>
              <a:rPr lang="en-GB" sz="2200" dirty="0">
                <a:hlinkClick r:id="rId4"/>
              </a:rPr>
              <a:t>https://www.herefordshiresafeguardingboards.org.uk/professional-resources/adults-policies-guidance</a:t>
            </a:r>
            <a:r>
              <a:rPr lang="en-GB" sz="2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GB" sz="2200" dirty="0"/>
              <a:t/>
            </a:r>
            <a:br>
              <a:rPr lang="en-GB" sz="2200" dirty="0"/>
            </a:br>
            <a:endParaRPr lang="en-GB" sz="4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87597" y="6150803"/>
            <a:ext cx="2804403" cy="70719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547411" y="343218"/>
            <a:ext cx="26221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Iain</a:t>
            </a:r>
            <a:r>
              <a:rPr kumimoji="0" lang="en-GB" sz="18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Maclean, Community Wellbeing, </a:t>
            </a:r>
            <a:r>
              <a:rPr kumimoji="0" lang="en-GB" sz="1800" b="1" i="1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Herefordshire Council</a:t>
            </a: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809" y="3510613"/>
            <a:ext cx="4537597" cy="3208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43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65" y="10828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Definition</a:t>
            </a:r>
            <a:endParaRPr lang="en-GB" b="1" dirty="0"/>
          </a:p>
        </p:txBody>
      </p:sp>
      <p:sp>
        <p:nvSpPr>
          <p:cNvPr id="12" name="Rectangle 11"/>
          <p:cNvSpPr/>
          <p:nvPr/>
        </p:nvSpPr>
        <p:spPr>
          <a:xfrm>
            <a:off x="709512" y="2089484"/>
            <a:ext cx="86072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547411" y="343218"/>
            <a:ext cx="26221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Iain</a:t>
            </a:r>
            <a:r>
              <a:rPr kumimoji="0" lang="en-GB" sz="18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Maclean, Community Wellbeing, </a:t>
            </a:r>
            <a:r>
              <a:rPr kumimoji="0" lang="en-GB" sz="1800" b="1" i="1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Herefordshire Council</a:t>
            </a: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0EE08E-CC22-4B57-B810-34A248BA0D03}"/>
              </a:ext>
            </a:extLst>
          </p:cNvPr>
          <p:cNvSpPr txBox="1"/>
          <p:nvPr/>
        </p:nvSpPr>
        <p:spPr>
          <a:xfrm>
            <a:off x="881708" y="1750340"/>
            <a:ext cx="8993812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/>
              <a:t>The Care and Support Statutory guidance 2020 states that self-neglect </a:t>
            </a:r>
          </a:p>
          <a:p>
            <a:pPr algn="ctr"/>
            <a:endParaRPr lang="en-GB" sz="2800" dirty="0"/>
          </a:p>
          <a:p>
            <a:pPr algn="ctr"/>
            <a:r>
              <a:rPr lang="en-GB" sz="2800" i="1" dirty="0"/>
              <a:t>‘… covers a wide range of behaviour neglecting to care for one’s personal hygiene, health or surroundings and includes behaviour such as hoarding’</a:t>
            </a:r>
            <a:r>
              <a:rPr lang="en-GB" sz="2800" dirty="0"/>
              <a:t> but does not give specific details’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7597" y="6162678"/>
            <a:ext cx="2804403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05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65" y="10828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Definition and Behaviours</a:t>
            </a:r>
            <a:endParaRPr lang="en-GB" b="1" dirty="0"/>
          </a:p>
        </p:txBody>
      </p:sp>
      <p:sp>
        <p:nvSpPr>
          <p:cNvPr id="12" name="Rectangle 11"/>
          <p:cNvSpPr/>
          <p:nvPr/>
        </p:nvSpPr>
        <p:spPr>
          <a:xfrm>
            <a:off x="709512" y="2089484"/>
            <a:ext cx="86072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0EE08E-CC22-4B57-B810-34A248BA0D03}"/>
              </a:ext>
            </a:extLst>
          </p:cNvPr>
          <p:cNvSpPr txBox="1"/>
          <p:nvPr/>
        </p:nvSpPr>
        <p:spPr>
          <a:xfrm>
            <a:off x="881708" y="1750340"/>
            <a:ext cx="8993812" cy="33301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GB" sz="2800" dirty="0">
                <a:solidFill>
                  <a:prstClr val="black"/>
                </a:solidFill>
                <a:latin typeface="Calibri"/>
              </a:rPr>
              <a:t>Self-neglect typically features </a:t>
            </a:r>
            <a:r>
              <a:rPr lang="en-GB" sz="2800" dirty="0" smtClean="0">
                <a:solidFill>
                  <a:prstClr val="black"/>
                </a:solidFill>
                <a:latin typeface="Calibri"/>
              </a:rPr>
              <a:t>:</a:t>
            </a:r>
            <a:endParaRPr lang="en-GB" sz="2800" dirty="0">
              <a:solidFill>
                <a:prstClr val="black"/>
              </a:solidFill>
              <a:latin typeface="Calibri"/>
            </a:endParaRPr>
          </a:p>
          <a:p>
            <a:pPr marL="1257300" lvl="2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Lack of self-care to an extent that it threatens their personal health and safety.</a:t>
            </a:r>
          </a:p>
          <a:p>
            <a:pPr marL="1257300" lvl="2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Failure to attend to their living environment to the extent that it becomes hazardous to self or others e.g. fire risk, infestation, lack of sanitation.</a:t>
            </a:r>
          </a:p>
          <a:p>
            <a:pPr marL="1257300" lvl="2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Failure to seek help or access services to meet their critical health and social care needs</a:t>
            </a:r>
            <a:r>
              <a:rPr lang="en-GB" sz="2400" dirty="0">
                <a:solidFill>
                  <a:prstClr val="black">
                    <a:tint val="75000"/>
                  </a:prstClr>
                </a:solidFill>
                <a:latin typeface="Calibri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9547411" y="343218"/>
            <a:ext cx="26221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Iain</a:t>
            </a:r>
            <a:r>
              <a:rPr kumimoji="0" lang="en-GB" sz="18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Maclean, Community Wellbeing, </a:t>
            </a:r>
            <a:r>
              <a:rPr kumimoji="0" lang="en-GB" sz="1800" b="1" i="1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Herefordshire Council</a:t>
            </a: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7597" y="6162678"/>
            <a:ext cx="2804403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72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65" y="10828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Complex and Challenging</a:t>
            </a:r>
            <a:endParaRPr lang="en-GB" b="1" dirty="0"/>
          </a:p>
        </p:txBody>
      </p:sp>
      <p:sp>
        <p:nvSpPr>
          <p:cNvPr id="12" name="Rectangle 11"/>
          <p:cNvSpPr/>
          <p:nvPr/>
        </p:nvSpPr>
        <p:spPr>
          <a:xfrm>
            <a:off x="709512" y="2089484"/>
            <a:ext cx="86072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0EE08E-CC22-4B57-B810-34A248BA0D03}"/>
              </a:ext>
            </a:extLst>
          </p:cNvPr>
          <p:cNvSpPr txBox="1"/>
          <p:nvPr/>
        </p:nvSpPr>
        <p:spPr>
          <a:xfrm>
            <a:off x="881708" y="1750340"/>
            <a:ext cx="8993812" cy="31454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prstClr val="black"/>
                </a:solidFill>
                <a:latin typeface="Calibri"/>
              </a:rPr>
              <a:t>Self-neglect can be a complex and challenging issue for practitioners to address, 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prstClr val="black"/>
                </a:solidFill>
                <a:latin typeface="Calibri"/>
              </a:rPr>
              <a:t>not least because of difficulties in striking a balance between respecting a person's right to autonomy and fulfilling the statutory duty of care to protect their health and wellbeing</a:t>
            </a:r>
            <a:endParaRPr lang="en-US" sz="3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547411" y="343218"/>
            <a:ext cx="26221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Iain</a:t>
            </a:r>
            <a:r>
              <a:rPr kumimoji="0" lang="en-GB" sz="18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Maclean, Community Wellbeing, </a:t>
            </a:r>
            <a:r>
              <a:rPr kumimoji="0" lang="en-GB" sz="1800" b="1" i="1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Herefordshire Council</a:t>
            </a: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7597" y="6162678"/>
            <a:ext cx="2804403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16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65" y="10828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Background</a:t>
            </a:r>
            <a:endParaRPr lang="en-GB" b="1" dirty="0"/>
          </a:p>
        </p:txBody>
      </p:sp>
      <p:sp>
        <p:nvSpPr>
          <p:cNvPr id="12" name="Rectangle 11"/>
          <p:cNvSpPr/>
          <p:nvPr/>
        </p:nvSpPr>
        <p:spPr>
          <a:xfrm>
            <a:off x="709512" y="2089484"/>
            <a:ext cx="86072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0EE08E-CC22-4B57-B810-34A248BA0D03}"/>
              </a:ext>
            </a:extLst>
          </p:cNvPr>
          <p:cNvSpPr txBox="1"/>
          <p:nvPr/>
        </p:nvSpPr>
        <p:spPr>
          <a:xfrm>
            <a:off x="881708" y="1645565"/>
            <a:ext cx="8993812" cy="52260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2438" lvl="0" indent="-371475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prstClr val="black"/>
                </a:solidFill>
                <a:latin typeface="Calibri"/>
              </a:rPr>
              <a:t>425 concerns </a:t>
            </a:r>
            <a:r>
              <a:rPr lang="en-GB" sz="2800" dirty="0" smtClean="0">
                <a:solidFill>
                  <a:prstClr val="black"/>
                </a:solidFill>
                <a:latin typeface="Calibri"/>
              </a:rPr>
              <a:t>of self-neglect raised to adult safeguarding (April 2022 – December 2022),</a:t>
            </a:r>
          </a:p>
          <a:p>
            <a:pPr marL="452438" lvl="0" indent="-371475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prstClr val="black"/>
                </a:solidFill>
                <a:latin typeface="Calibri"/>
              </a:rPr>
              <a:t>of which </a:t>
            </a:r>
            <a:r>
              <a:rPr lang="en-GB" sz="2800" b="1" dirty="0" smtClean="0">
                <a:solidFill>
                  <a:prstClr val="black"/>
                </a:solidFill>
                <a:latin typeface="Calibri"/>
              </a:rPr>
              <a:t>21 </a:t>
            </a:r>
            <a:r>
              <a:rPr lang="en-GB" sz="2800" dirty="0" smtClean="0">
                <a:solidFill>
                  <a:prstClr val="black"/>
                </a:solidFill>
                <a:latin typeface="Calibri"/>
              </a:rPr>
              <a:t>progressed to a safeguarding adult enquiry.</a:t>
            </a:r>
          </a:p>
          <a:p>
            <a:pPr marL="452438" lvl="0" indent="-371475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sz="2800" dirty="0">
              <a:solidFill>
                <a:prstClr val="black"/>
              </a:solidFill>
              <a:latin typeface="Calibri"/>
            </a:endParaRPr>
          </a:p>
          <a:p>
            <a:pPr marL="452438" lvl="0" indent="-371475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prstClr val="black"/>
                </a:solidFill>
                <a:latin typeface="Calibri"/>
              </a:rPr>
              <a:t>Where a concern raised did not progress to a safeguarding enquiry…</a:t>
            </a:r>
          </a:p>
          <a:p>
            <a:pPr marL="909638" lvl="1" indent="-371475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prstClr val="black"/>
                </a:solidFill>
                <a:latin typeface="Calibri"/>
              </a:rPr>
              <a:t>Care Act / Strengths Based Assessment (Section 9)</a:t>
            </a:r>
          </a:p>
          <a:p>
            <a:pPr marL="909638" lvl="1" indent="-371475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prstClr val="black"/>
                </a:solidFill>
                <a:latin typeface="Calibri"/>
              </a:rPr>
              <a:t>Signposting to other services, e.g. health</a:t>
            </a:r>
          </a:p>
          <a:p>
            <a:pPr marL="909638" lvl="1" indent="-371475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prstClr val="black"/>
                </a:solidFill>
                <a:latin typeface="Calibri"/>
              </a:rPr>
              <a:t>Other possibilities… may be no further action</a:t>
            </a:r>
          </a:p>
          <a:p>
            <a:pPr marL="909638" lvl="1" indent="-371475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prstClr val="black"/>
              </a:solidFill>
              <a:latin typeface="Calibri"/>
            </a:endParaRPr>
          </a:p>
          <a:p>
            <a:pPr marL="452438" lvl="0" indent="-371475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prstClr val="black"/>
                </a:solidFill>
                <a:latin typeface="Calibri"/>
              </a:rPr>
              <a:t>Prominent theme - Safeguarding Adult Reviews</a:t>
            </a:r>
          </a:p>
        </p:txBody>
      </p:sp>
      <p:sp>
        <p:nvSpPr>
          <p:cNvPr id="6" name="Rectangle 5"/>
          <p:cNvSpPr/>
          <p:nvPr/>
        </p:nvSpPr>
        <p:spPr>
          <a:xfrm>
            <a:off x="9547411" y="343218"/>
            <a:ext cx="26221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Iain</a:t>
            </a:r>
            <a:r>
              <a:rPr kumimoji="0" lang="en-GB" sz="18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Maclean, Community Wellbeing, </a:t>
            </a:r>
            <a:r>
              <a:rPr kumimoji="0" lang="en-GB" sz="1800" b="1" i="1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Herefordshire Council</a:t>
            </a: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7597" y="6162678"/>
            <a:ext cx="2804403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14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65" y="10828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Case Example</a:t>
            </a:r>
            <a:endParaRPr lang="en-GB" b="1" dirty="0"/>
          </a:p>
        </p:txBody>
      </p:sp>
      <p:sp>
        <p:nvSpPr>
          <p:cNvPr id="12" name="Rectangle 11"/>
          <p:cNvSpPr/>
          <p:nvPr/>
        </p:nvSpPr>
        <p:spPr>
          <a:xfrm>
            <a:off x="709512" y="2089484"/>
            <a:ext cx="86072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0EE08E-CC22-4B57-B810-34A248BA0D03}"/>
              </a:ext>
            </a:extLst>
          </p:cNvPr>
          <p:cNvSpPr txBox="1"/>
          <p:nvPr/>
        </p:nvSpPr>
        <p:spPr>
          <a:xfrm>
            <a:off x="881708" y="1645565"/>
            <a:ext cx="8993812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prstClr val="black"/>
                </a:solidFill>
                <a:latin typeface="Calibri"/>
              </a:rPr>
              <a:t>Male, late 60s, living in family home by himself</a:t>
            </a:r>
          </a:p>
          <a:p>
            <a:pPr marL="538163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prstClr val="black"/>
                </a:solidFill>
                <a:latin typeface="Calibri"/>
              </a:rPr>
              <a:t>Home is in disrepair, multiple issues plumbing, electricity</a:t>
            </a:r>
          </a:p>
          <a:p>
            <a:pPr marL="538163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prstClr val="black"/>
                </a:solidFill>
                <a:latin typeface="Calibri"/>
              </a:rPr>
              <a:t>Home is cluttered with a range of broken items from his former profession</a:t>
            </a:r>
          </a:p>
          <a:p>
            <a:pPr marL="538163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prstClr val="black"/>
                </a:solidFill>
                <a:latin typeface="Calibri"/>
              </a:rPr>
              <a:t>Started to develop leg sores, struggling to get out to purchase food, having falls</a:t>
            </a:r>
          </a:p>
          <a:p>
            <a:pPr marL="538163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prstClr val="black"/>
                </a:solidFill>
                <a:latin typeface="Calibri"/>
              </a:rPr>
              <a:t>Resistant to most professionals, but works with District Nurses</a:t>
            </a:r>
          </a:p>
          <a:p>
            <a:pPr marL="80963" lvl="0">
              <a:spcBef>
                <a:spcPct val="20000"/>
              </a:spcBef>
            </a:pPr>
            <a:endParaRPr lang="en-GB" sz="2800" dirty="0">
              <a:solidFill>
                <a:prstClr val="black"/>
              </a:solidFill>
              <a:latin typeface="Calibri"/>
            </a:endParaRPr>
          </a:p>
          <a:p>
            <a:pPr marL="80963" lvl="0">
              <a:spcBef>
                <a:spcPct val="20000"/>
              </a:spcBef>
            </a:pPr>
            <a:r>
              <a:rPr lang="en-GB" sz="2000" dirty="0" smtClean="0">
                <a:solidFill>
                  <a:prstClr val="black"/>
                </a:solidFill>
                <a:latin typeface="Calibri"/>
              </a:rPr>
              <a:t>This is one example, but self-neglect can come in many different forms</a:t>
            </a:r>
          </a:p>
        </p:txBody>
      </p:sp>
      <p:sp>
        <p:nvSpPr>
          <p:cNvPr id="6" name="Rectangle 5"/>
          <p:cNvSpPr/>
          <p:nvPr/>
        </p:nvSpPr>
        <p:spPr>
          <a:xfrm>
            <a:off x="9547411" y="343218"/>
            <a:ext cx="26221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Iain</a:t>
            </a:r>
            <a:r>
              <a:rPr kumimoji="0" lang="en-GB" sz="18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Maclean, Community Wellbeing, </a:t>
            </a:r>
            <a:r>
              <a:rPr kumimoji="0" lang="en-GB" sz="1800" b="1" i="1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Herefordshire Council</a:t>
            </a: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7597" y="6162678"/>
            <a:ext cx="2804403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64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65" y="10828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Purpose of the policy</a:t>
            </a:r>
            <a:endParaRPr lang="en-GB" b="1" dirty="0"/>
          </a:p>
        </p:txBody>
      </p:sp>
      <p:sp>
        <p:nvSpPr>
          <p:cNvPr id="12" name="Rectangle 11"/>
          <p:cNvSpPr/>
          <p:nvPr/>
        </p:nvSpPr>
        <p:spPr>
          <a:xfrm>
            <a:off x="709512" y="2089484"/>
            <a:ext cx="86072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0EE08E-CC22-4B57-B810-34A248BA0D03}"/>
              </a:ext>
            </a:extLst>
          </p:cNvPr>
          <p:cNvSpPr txBox="1"/>
          <p:nvPr/>
        </p:nvSpPr>
        <p:spPr>
          <a:xfrm>
            <a:off x="3800257" y="1476879"/>
            <a:ext cx="5854382" cy="45981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3050" lvl="0" indent="-2730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G</a:t>
            </a:r>
            <a:r>
              <a:rPr lang="en-GB" sz="2400" dirty="0" smtClean="0">
                <a:solidFill>
                  <a:prstClr val="black"/>
                </a:solidFill>
                <a:latin typeface="Calibri"/>
              </a:rPr>
              <a:t>uidance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for practitioners who have contact with individuals, who persistently self-neglect </a:t>
            </a:r>
          </a:p>
          <a:p>
            <a:pPr marL="273050" lvl="0" indent="-2730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w</a:t>
            </a:r>
            <a:r>
              <a:rPr lang="en-GB" sz="2400" dirty="0" smtClean="0">
                <a:solidFill>
                  <a:prstClr val="black"/>
                </a:solidFill>
                <a:latin typeface="Calibri"/>
              </a:rPr>
              <a:t>hich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places them at risk of significant harm</a:t>
            </a:r>
          </a:p>
          <a:p>
            <a:pPr marL="273050" lvl="0" indent="-2730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aims to support good practice and</a:t>
            </a:r>
          </a:p>
          <a:p>
            <a:pPr marL="273050" lvl="0" indent="-2730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prstClr val="black"/>
                </a:solidFill>
                <a:latin typeface="Calibri"/>
              </a:rPr>
              <a:t>establishes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a multi-agency pathway to provide support</a:t>
            </a:r>
          </a:p>
          <a:p>
            <a:pPr marL="273050" lvl="0" indent="-2730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policy applies to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all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practitioners whether salaried or </a:t>
            </a:r>
            <a:r>
              <a:rPr lang="en-GB" sz="2400" dirty="0" smtClean="0">
                <a:solidFill>
                  <a:prstClr val="black"/>
                </a:solidFill>
                <a:latin typeface="Calibri"/>
              </a:rPr>
              <a:t>volunteers</a:t>
            </a:r>
            <a:endParaRPr lang="en-GB" sz="2800" dirty="0" smtClean="0">
              <a:solidFill>
                <a:prstClr val="black"/>
              </a:solidFill>
              <a:latin typeface="Calibri"/>
            </a:endParaRPr>
          </a:p>
          <a:p>
            <a:pPr lvl="0" algn="ctr">
              <a:spcBef>
                <a:spcPct val="20000"/>
              </a:spcBef>
            </a:pPr>
            <a:r>
              <a:rPr lang="en-GB" sz="2800" b="1" dirty="0" smtClean="0">
                <a:solidFill>
                  <a:prstClr val="black"/>
                </a:solidFill>
                <a:latin typeface="Calibri"/>
              </a:rPr>
              <a:t>No Wrong Door</a:t>
            </a:r>
          </a:p>
        </p:txBody>
      </p:sp>
      <p:sp>
        <p:nvSpPr>
          <p:cNvPr id="6" name="Rectangle 5"/>
          <p:cNvSpPr/>
          <p:nvPr/>
        </p:nvSpPr>
        <p:spPr>
          <a:xfrm>
            <a:off x="9547411" y="343218"/>
            <a:ext cx="26221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Iain</a:t>
            </a:r>
            <a:r>
              <a:rPr kumimoji="0" lang="en-GB" sz="18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Maclean, Community Wellbeing, </a:t>
            </a:r>
            <a:r>
              <a:rPr kumimoji="0" lang="en-GB" sz="1800" b="1" i="1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Herefordshire Council</a:t>
            </a: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7597" y="6162678"/>
            <a:ext cx="2804403" cy="707197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49" y="1524379"/>
            <a:ext cx="3315233" cy="4673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00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65" y="10828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This policy provides:</a:t>
            </a:r>
            <a:endParaRPr lang="en-GB" b="1" dirty="0"/>
          </a:p>
        </p:txBody>
      </p:sp>
      <p:sp>
        <p:nvSpPr>
          <p:cNvPr id="12" name="Rectangle 11"/>
          <p:cNvSpPr/>
          <p:nvPr/>
        </p:nvSpPr>
        <p:spPr>
          <a:xfrm>
            <a:off x="709512" y="2089484"/>
            <a:ext cx="86072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0EE08E-CC22-4B57-B810-34A248BA0D03}"/>
              </a:ext>
            </a:extLst>
          </p:cNvPr>
          <p:cNvSpPr txBox="1"/>
          <p:nvPr/>
        </p:nvSpPr>
        <p:spPr>
          <a:xfrm>
            <a:off x="553599" y="1530296"/>
            <a:ext cx="8993812" cy="498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3000" b="1" dirty="0" smtClean="0">
                <a:solidFill>
                  <a:prstClr val="black"/>
                </a:solidFill>
                <a:latin typeface="Calibri"/>
              </a:rPr>
              <a:t>Definitions</a:t>
            </a:r>
          </a:p>
          <a:p>
            <a:pPr lvl="0" algn="ctr">
              <a:spcBef>
                <a:spcPct val="20000"/>
              </a:spcBef>
            </a:pPr>
            <a:endParaRPr lang="en-US" sz="3000" b="1" dirty="0" smtClean="0">
              <a:solidFill>
                <a:prstClr val="black"/>
              </a:solidFill>
              <a:latin typeface="Calibri"/>
            </a:endParaRPr>
          </a:p>
          <a:p>
            <a:pPr lvl="0" algn="ctr">
              <a:spcBef>
                <a:spcPct val="20000"/>
              </a:spcBef>
            </a:pPr>
            <a:r>
              <a:rPr lang="en-US" sz="3000" b="1" dirty="0" smtClean="0">
                <a:solidFill>
                  <a:prstClr val="black"/>
                </a:solidFill>
                <a:latin typeface="Calibri"/>
              </a:rPr>
              <a:t>Details </a:t>
            </a:r>
            <a:r>
              <a:rPr lang="en-US" sz="3000" b="1" dirty="0">
                <a:solidFill>
                  <a:prstClr val="black"/>
                </a:solidFill>
                <a:latin typeface="Calibri"/>
              </a:rPr>
              <a:t>and application of Legal </a:t>
            </a:r>
            <a:r>
              <a:rPr lang="en-US" sz="3000" b="1" dirty="0" smtClean="0">
                <a:solidFill>
                  <a:prstClr val="black"/>
                </a:solidFill>
                <a:latin typeface="Calibri"/>
              </a:rPr>
              <a:t>Frameworks</a:t>
            </a:r>
          </a:p>
          <a:p>
            <a:pPr lvl="0" algn="ctr">
              <a:spcBef>
                <a:spcPct val="20000"/>
              </a:spcBef>
            </a:pPr>
            <a:endParaRPr lang="en-US" sz="3000" b="1" dirty="0">
              <a:solidFill>
                <a:prstClr val="black"/>
              </a:solidFill>
              <a:latin typeface="Calibri"/>
            </a:endParaRPr>
          </a:p>
          <a:p>
            <a:pPr lvl="0" algn="ctr">
              <a:spcBef>
                <a:spcPct val="20000"/>
              </a:spcBef>
            </a:pPr>
            <a:r>
              <a:rPr lang="en-US" sz="3000" b="1" dirty="0" smtClean="0">
                <a:solidFill>
                  <a:prstClr val="black"/>
                </a:solidFill>
                <a:latin typeface="Calibri"/>
              </a:rPr>
              <a:t>Information on how to work with risk and harm</a:t>
            </a:r>
          </a:p>
          <a:p>
            <a:pPr lvl="0" algn="ctr">
              <a:spcBef>
                <a:spcPct val="20000"/>
              </a:spcBef>
            </a:pPr>
            <a:endParaRPr lang="en-US" sz="3000" b="1" dirty="0">
              <a:solidFill>
                <a:prstClr val="black"/>
              </a:solidFill>
              <a:latin typeface="Calibri"/>
            </a:endParaRPr>
          </a:p>
          <a:p>
            <a:pPr lvl="0" algn="ctr">
              <a:spcBef>
                <a:spcPct val="20000"/>
              </a:spcBef>
            </a:pPr>
            <a:r>
              <a:rPr lang="en-US" sz="3000" b="1" dirty="0" smtClean="0">
                <a:solidFill>
                  <a:prstClr val="black"/>
                </a:solidFill>
                <a:latin typeface="Calibri"/>
              </a:rPr>
              <a:t>Considering causes of a person’s self-neglect</a:t>
            </a:r>
          </a:p>
          <a:p>
            <a:pPr lvl="0" algn="ctr">
              <a:spcBef>
                <a:spcPct val="20000"/>
              </a:spcBef>
            </a:pPr>
            <a:endParaRPr lang="en-US" sz="3000" b="1" dirty="0">
              <a:solidFill>
                <a:prstClr val="black"/>
              </a:solidFill>
              <a:latin typeface="Calibri"/>
            </a:endParaRPr>
          </a:p>
          <a:p>
            <a:pPr lvl="0" algn="ctr">
              <a:spcBef>
                <a:spcPct val="20000"/>
              </a:spcBef>
            </a:pPr>
            <a:r>
              <a:rPr lang="en-US" sz="3000" b="1" dirty="0" smtClean="0">
                <a:solidFill>
                  <a:prstClr val="black"/>
                </a:solidFill>
                <a:latin typeface="Calibri"/>
              </a:rPr>
              <a:t>Herefordshire pathways</a:t>
            </a:r>
          </a:p>
        </p:txBody>
      </p:sp>
      <p:sp>
        <p:nvSpPr>
          <p:cNvPr id="6" name="Rectangle 5"/>
          <p:cNvSpPr/>
          <p:nvPr/>
        </p:nvSpPr>
        <p:spPr>
          <a:xfrm>
            <a:off x="9547411" y="343218"/>
            <a:ext cx="26221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Iain</a:t>
            </a:r>
            <a:r>
              <a:rPr kumimoji="0" lang="en-GB" sz="18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Maclean, Community Wellbeing, </a:t>
            </a:r>
            <a:r>
              <a:rPr kumimoji="0" lang="en-GB" sz="1800" b="1" i="1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Herefordshire Council</a:t>
            </a: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7597" y="6162678"/>
            <a:ext cx="2804403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3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696" y="520066"/>
            <a:ext cx="8596668" cy="746482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>Discuss</a:t>
            </a:r>
            <a:endParaRPr lang="en-GB" b="1" dirty="0"/>
          </a:p>
        </p:txBody>
      </p:sp>
      <p:sp>
        <p:nvSpPr>
          <p:cNvPr id="12" name="Rectangle 11"/>
          <p:cNvSpPr/>
          <p:nvPr/>
        </p:nvSpPr>
        <p:spPr>
          <a:xfrm>
            <a:off x="709512" y="2039788"/>
            <a:ext cx="86072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have met a person and you are concerned about self-neglect, what are the first three things you would consider or do?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547411" y="343218"/>
            <a:ext cx="26221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Iain</a:t>
            </a:r>
            <a:r>
              <a:rPr kumimoji="0" lang="en-GB" sz="18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Maclean, Community Wellbeing, </a:t>
            </a:r>
            <a:r>
              <a:rPr kumimoji="0" lang="en-GB" sz="1800" b="1" i="1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Herefordshire Council</a:t>
            </a: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7597" y="6162678"/>
            <a:ext cx="2804403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29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3823</TotalTime>
  <Words>1315</Words>
  <Application>Microsoft Office PowerPoint</Application>
  <PresentationFormat>Widescreen</PresentationFormat>
  <Paragraphs>159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Gill Sans MT</vt:lpstr>
      <vt:lpstr>Trebuchet MS</vt:lpstr>
      <vt:lpstr>Wingdings 3</vt:lpstr>
      <vt:lpstr>Facet</vt:lpstr>
      <vt:lpstr>Herefordshire safeguarding adults board Self-neglect and Hoarding policy</vt:lpstr>
      <vt:lpstr> Definition</vt:lpstr>
      <vt:lpstr> Definition and Behaviours</vt:lpstr>
      <vt:lpstr> Complex and Challenging</vt:lpstr>
      <vt:lpstr> Background</vt:lpstr>
      <vt:lpstr> Case Example</vt:lpstr>
      <vt:lpstr> Purpose of the policy</vt:lpstr>
      <vt:lpstr> This policy provides:</vt:lpstr>
      <vt:lpstr>Discuss</vt:lpstr>
      <vt:lpstr>Herefordshire Multi-Agency  Self-neglect Pathway</vt:lpstr>
      <vt:lpstr>If there are no significant concerns, and adult does not consent to referral</vt:lpstr>
      <vt:lpstr>Applying the Principles of  Making Safeguarding Personal  and Strengths-based Practice</vt:lpstr>
      <vt:lpstr>Principles of Engagement</vt:lpstr>
      <vt:lpstr>This Policy provides: Advice and suggestions Engaging with the person</vt:lpstr>
      <vt:lpstr>Thank you  Access the policy and learning briefing: https://www.herefordshiresafeguardingboards.org.uk/professional-resources/adults-policies-guidance  </vt:lpstr>
    </vt:vector>
  </TitlesOfParts>
  <Company>Hoople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Safeguarding Children &amp; Young People       in Herefordshire Partnership</dc:title>
  <dc:creator>Granthier, Philippa</dc:creator>
  <cp:lastModifiedBy>Wilson, Angela (Council)</cp:lastModifiedBy>
  <cp:revision>277</cp:revision>
  <cp:lastPrinted>2022-02-23T12:34:53Z</cp:lastPrinted>
  <dcterms:created xsi:type="dcterms:W3CDTF">2020-02-06T14:10:49Z</dcterms:created>
  <dcterms:modified xsi:type="dcterms:W3CDTF">2023-03-24T16:34:25Z</dcterms:modified>
</cp:coreProperties>
</file>