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D6B0E-25A0-4B72-BE44-F79096E935A0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95D36-901D-4014-BDA6-C7D8EB40C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541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</a:rPr>
              <a:t>Angela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4681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dirty="0" smtClean="0"/>
              <a:t>Angela</a:t>
            </a: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6947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881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1.</a:t>
            </a:r>
            <a:r>
              <a:rPr lang="en-US" b="0" baseline="0" dirty="0" smtClean="0"/>
              <a:t> </a:t>
            </a:r>
            <a:r>
              <a:rPr lang="en-US" b="0" dirty="0" smtClean="0"/>
              <a:t>Please mute yourself; don’t forget to unmute if you want to speak!</a:t>
            </a:r>
          </a:p>
          <a:p>
            <a:r>
              <a:rPr lang="en-US" b="0" dirty="0" smtClean="0"/>
              <a:t>2.</a:t>
            </a:r>
            <a:r>
              <a:rPr lang="en-US" b="0" baseline="0" dirty="0" smtClean="0"/>
              <a:t> </a:t>
            </a:r>
            <a:r>
              <a:rPr lang="en-US" b="0" dirty="0" smtClean="0"/>
              <a:t>We welcome you to keep your video on – it helps our speakers to feel engaged. However, if you are doing something that might be distracting – for eg you need to take a call, please turn video off if possible because it can be distracting</a:t>
            </a:r>
          </a:p>
          <a:p>
            <a:r>
              <a:rPr lang="en-US" b="0" dirty="0" smtClean="0"/>
              <a:t>3.</a:t>
            </a:r>
            <a:r>
              <a:rPr lang="en-US" b="0" baseline="0" dirty="0" smtClean="0"/>
              <a:t> </a:t>
            </a:r>
            <a:r>
              <a:rPr lang="en-US" b="0" dirty="0" smtClean="0"/>
              <a:t>Feel free to use the chat box if you have a question or want to make a comment. The speaker may not be monitoring the box, but someone from the business unit will keep an eye on it</a:t>
            </a:r>
          </a:p>
          <a:p>
            <a:pPr marL="228600" indent="-228600">
              <a:buAutoNum type="arabicPeriod" startAt="4"/>
            </a:pPr>
            <a:r>
              <a:rPr lang="en-US" b="0" dirty="0" smtClean="0"/>
              <a:t>Overview of programme &amp; resources pack – we will take a</a:t>
            </a:r>
            <a:r>
              <a:rPr lang="en-US" b="0" baseline="0" dirty="0" smtClean="0"/>
              <a:t> 10 minutes break just before 11am</a:t>
            </a:r>
          </a:p>
          <a:p>
            <a:pPr marL="228600" indent="-228600">
              <a:buAutoNum type="arabicPeriod" startAt="4"/>
            </a:pPr>
            <a:r>
              <a:rPr lang="en-US" b="0" dirty="0" smtClean="0"/>
              <a:t>The presentation and resources will be sent out following the event – feel free to share with your colleagues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215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431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742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71438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5671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7080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4544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745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2618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2720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803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9363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954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638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0455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071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005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021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783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7404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0088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088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840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tmp"/><Relationship Id="rId3" Type="http://schemas.openxmlformats.org/officeDocument/2006/relationships/hyperlink" Target="https://www.herefordshiresafeguardingboards.org.uk/documents/trauma-informed-practice-and-aces-briefing-february-2023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erefordshiresafeguardingboards.org.uk/documents/hsab-self-neglect-learning-briefing" TargetMode="External"/><Relationship Id="rId5" Type="http://schemas.openxmlformats.org/officeDocument/2006/relationships/hyperlink" Target="https://www.herefordshiresafeguardingboards.org.uk/documents/neglect-quick-guide-hscp" TargetMode="External"/><Relationship Id="rId4" Type="http://schemas.openxmlformats.org/officeDocument/2006/relationships/hyperlink" Target="https://www.herefordshiresafeguardingboards.org.uk/documents/professional-curiosity-learning-briefing-february-2023" TargetMode="External"/><Relationship Id="rId9" Type="http://schemas.openxmlformats.org/officeDocument/2006/relationships/image" Target="../media/image4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4.png@01D95CB2.0321EF70" TargetMode="Externa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refordshirecpd.co.uk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indent="346817" defTabSz="1189086">
              <a:spcBef>
                <a:spcPts val="0"/>
              </a:spcBef>
              <a:defRPr/>
            </a:pPr>
            <a:r>
              <a:rPr lang="en-GB" sz="4400" dirty="0">
                <a:solidFill>
                  <a:srgbClr val="3C3C94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4400" dirty="0">
                <a:solidFill>
                  <a:srgbClr val="3C3C94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1259252"/>
            <a:ext cx="9609931" cy="4374717"/>
          </a:xfrm>
        </p:spPr>
        <p:txBody>
          <a:bodyPr lIns="0" rIns="0" spcCol="0" anchor="ctr" anchorCtr="1">
            <a:normAutofit lnSpcReduction="10000"/>
          </a:bodyPr>
          <a:lstStyle/>
          <a:p>
            <a:pPr marL="1343025" algn="ctr" defTabSz="1189086">
              <a:spcBef>
                <a:spcPts val="0"/>
              </a:spcBef>
              <a:defRPr/>
            </a:pPr>
            <a:r>
              <a:rPr lang="en-GB" sz="3600" b="1" dirty="0" smtClean="0">
                <a:solidFill>
                  <a:schemeClr val="accent1"/>
                </a:solidFill>
                <a:latin typeface="Trebuchet MS" panose="020B0603020202020204" pitchFamily="34" charset="0"/>
                <a:ea typeface="+mj-ea"/>
                <a:cs typeface="Times New Roman" pitchFamily="18" charset="0"/>
              </a:rPr>
              <a:t>Herefordshire Safeguarding</a:t>
            </a:r>
          </a:p>
          <a:p>
            <a:pPr marL="1343025" algn="ctr" defTabSz="1189086">
              <a:spcBef>
                <a:spcPts val="0"/>
              </a:spcBef>
              <a:defRPr/>
            </a:pPr>
            <a:r>
              <a:rPr lang="en-GB" sz="3600" b="1" dirty="0" smtClean="0">
                <a:solidFill>
                  <a:schemeClr val="accent1"/>
                </a:solidFill>
                <a:latin typeface="Trebuchet MS" panose="020B0603020202020204" pitchFamily="34" charset="0"/>
                <a:ea typeface="+mj-ea"/>
                <a:cs typeface="Times New Roman" pitchFamily="18" charset="0"/>
              </a:rPr>
              <a:t>Partnerships</a:t>
            </a:r>
          </a:p>
          <a:p>
            <a:pPr marL="1343025" algn="ctr" defTabSz="1189086">
              <a:spcBef>
                <a:spcPts val="0"/>
              </a:spcBef>
              <a:defRPr/>
            </a:pPr>
            <a:endParaRPr lang="en-GB" sz="4800" b="1" dirty="0" smtClean="0">
              <a:solidFill>
                <a:schemeClr val="accent1"/>
              </a:solidFill>
              <a:latin typeface="Trebuchet MS" panose="020B0603020202020204" pitchFamily="34" charset="0"/>
              <a:ea typeface="+mj-ea"/>
              <a:cs typeface="Times New Roman" pitchFamily="18" charset="0"/>
            </a:endParaRPr>
          </a:p>
          <a:p>
            <a:pPr marL="1343025" algn="ctr" defTabSz="1189086">
              <a:spcBef>
                <a:spcPts val="0"/>
              </a:spcBef>
              <a:defRPr/>
            </a:pPr>
            <a:r>
              <a:rPr lang="en-GB" sz="4800" b="1" dirty="0" smtClean="0">
                <a:solidFill>
                  <a:schemeClr val="accent1"/>
                </a:solidFill>
                <a:latin typeface="Trebuchet MS" panose="020B0603020202020204" pitchFamily="34" charset="0"/>
                <a:ea typeface="+mj-ea"/>
                <a:cs typeface="Times New Roman" pitchFamily="18" charset="0"/>
              </a:rPr>
              <a:t>Practitioner Forum – Safeguarding Adults and Children</a:t>
            </a:r>
            <a:endParaRPr lang="en-GB" sz="4800" b="1" dirty="0">
              <a:solidFill>
                <a:schemeClr val="accent1"/>
              </a:solidFill>
              <a:latin typeface="Trebuchet MS" panose="020B0603020202020204" pitchFamily="34" charset="0"/>
              <a:ea typeface="+mj-ea"/>
              <a:cs typeface="Times New Roman" pitchFamily="18" charset="0"/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Friday, 24 March, 2023</a:t>
            </a: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9114" y="6148295"/>
            <a:ext cx="2802886" cy="7097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218" y="0"/>
            <a:ext cx="3781435" cy="953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49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4000" b="1" dirty="0" smtClean="0"/>
              <a:t>Aims of today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43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By the end of today, participants will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GB" sz="2400" dirty="0" smtClean="0">
                <a:solidFill>
                  <a:schemeClr val="tx1"/>
                </a:solidFill>
              </a:rPr>
              <a:t>have greater awareness of the issues,</a:t>
            </a:r>
          </a:p>
          <a:p>
            <a:pPr lvl="0"/>
            <a:r>
              <a:rPr lang="en-GB" sz="2400" dirty="0" smtClean="0">
                <a:solidFill>
                  <a:schemeClr val="tx1"/>
                </a:solidFill>
              </a:rPr>
              <a:t>better </a:t>
            </a:r>
            <a:r>
              <a:rPr lang="en-GB" sz="2400" dirty="0">
                <a:solidFill>
                  <a:schemeClr val="tx1"/>
                </a:solidFill>
              </a:rPr>
              <a:t>understand good practice and how to apply it,</a:t>
            </a:r>
          </a:p>
          <a:p>
            <a:pPr lvl="0"/>
            <a:r>
              <a:rPr lang="en-GB" sz="2400" dirty="0" smtClean="0">
                <a:solidFill>
                  <a:schemeClr val="tx1"/>
                </a:solidFill>
              </a:rPr>
              <a:t>understand the themes and learning from case reviews,</a:t>
            </a:r>
          </a:p>
          <a:p>
            <a:pPr lvl="0"/>
            <a:r>
              <a:rPr lang="en-GB" sz="2400" dirty="0" smtClean="0">
                <a:solidFill>
                  <a:schemeClr val="tx1"/>
                </a:solidFill>
              </a:rPr>
              <a:t>know </a:t>
            </a:r>
            <a:r>
              <a:rPr lang="en-GB" sz="2400" dirty="0">
                <a:solidFill>
                  <a:schemeClr val="tx1"/>
                </a:solidFill>
              </a:rPr>
              <a:t>what resources and services are available and how to access them,</a:t>
            </a:r>
          </a:p>
          <a:p>
            <a:pPr lvl="0"/>
            <a:r>
              <a:rPr lang="en-GB" sz="2400" dirty="0">
                <a:solidFill>
                  <a:schemeClr val="tx1"/>
                </a:solidFill>
              </a:rPr>
              <a:t>be updated on the work of the three partnerships/boards</a:t>
            </a:r>
          </a:p>
          <a:p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50440"/>
            <a:ext cx="2804403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50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4000" b="1" dirty="0" smtClean="0"/>
              <a:t>Presentations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43450"/>
          </a:xfrm>
        </p:spPr>
        <p:txBody>
          <a:bodyPr>
            <a:normAutofit/>
          </a:bodyPr>
          <a:lstStyle/>
          <a:p>
            <a:pPr lvl="0"/>
            <a:r>
              <a:rPr lang="en-GB" sz="2400" dirty="0" smtClean="0">
                <a:solidFill>
                  <a:schemeClr val="tx1"/>
                </a:solidFill>
              </a:rPr>
              <a:t>HSAB Self-Neglect and Hoarding Policy and Practice Guidance</a:t>
            </a:r>
          </a:p>
          <a:p>
            <a:pPr lvl="0"/>
            <a:r>
              <a:rPr lang="en-GB" sz="2400" dirty="0" smtClean="0">
                <a:solidFill>
                  <a:schemeClr val="tx1"/>
                </a:solidFill>
              </a:rPr>
              <a:t>Fire Safety Awareness &amp; Home Fire Safety Visits</a:t>
            </a:r>
            <a:endParaRPr lang="en-GB" sz="2400" dirty="0">
              <a:solidFill>
                <a:schemeClr val="tx1"/>
              </a:solidFill>
            </a:endParaRPr>
          </a:p>
          <a:p>
            <a:pPr lvl="0"/>
            <a:r>
              <a:rPr lang="en-GB" sz="2400" dirty="0" smtClean="0">
                <a:solidFill>
                  <a:schemeClr val="tx1"/>
                </a:solidFill>
              </a:rPr>
              <a:t>Raising Awareness of Hate Crime and Services by Victim Support</a:t>
            </a:r>
          </a:p>
          <a:p>
            <a:pPr lvl="0"/>
            <a:r>
              <a:rPr lang="en-GB" sz="2400" dirty="0" smtClean="0">
                <a:solidFill>
                  <a:schemeClr val="tx1"/>
                </a:solidFill>
              </a:rPr>
              <a:t>Launch of “Youth Hub” website pages</a:t>
            </a:r>
            <a:endParaRPr lang="en-GB" sz="2400" dirty="0">
              <a:solidFill>
                <a:schemeClr val="tx1"/>
              </a:solidFill>
            </a:endParaRPr>
          </a:p>
          <a:p>
            <a:pPr lvl="0"/>
            <a:r>
              <a:rPr lang="en-GB" sz="2400" dirty="0" smtClean="0">
                <a:solidFill>
                  <a:schemeClr val="tx1"/>
                </a:solidFill>
              </a:rPr>
              <a:t>Private Fostering – Raising Awareness</a:t>
            </a:r>
          </a:p>
          <a:p>
            <a:pPr lvl="0"/>
            <a:r>
              <a:rPr lang="en-GB" sz="2400" dirty="0" smtClean="0">
                <a:solidFill>
                  <a:schemeClr val="tx1"/>
                </a:solidFill>
              </a:rPr>
              <a:t>HSCP Child Neglect Strategy – pre-recorded interview</a:t>
            </a:r>
            <a:endParaRPr lang="en-GB" sz="2400" dirty="0">
              <a:solidFill>
                <a:schemeClr val="tx1"/>
              </a:solidFill>
            </a:endParaRPr>
          </a:p>
          <a:p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50440"/>
            <a:ext cx="2804403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97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4000" b="1" dirty="0" smtClean="0"/>
              <a:t>Housekeeping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tx1"/>
                </a:solidFill>
              </a:rPr>
              <a:t>Microphones, video and chat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Break – 10:50 (10 minutes) </a:t>
            </a:r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Presentations and </a:t>
            </a:r>
            <a:r>
              <a:rPr lang="en-GB" sz="2400" dirty="0" smtClean="0">
                <a:solidFill>
                  <a:schemeClr val="tx1"/>
                </a:solidFill>
              </a:rPr>
              <a:t>resources will be sent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Video links to </a:t>
            </a:r>
            <a:r>
              <a:rPr lang="en-GB" sz="2400" dirty="0" err="1" smtClean="0">
                <a:solidFill>
                  <a:schemeClr val="tx1"/>
                </a:solidFill>
              </a:rPr>
              <a:t>youtube</a:t>
            </a:r>
            <a:r>
              <a:rPr lang="en-GB" sz="2400" dirty="0" smtClean="0">
                <a:solidFill>
                  <a:schemeClr val="tx1"/>
                </a:solidFill>
              </a:rPr>
              <a:t> will be sent</a:t>
            </a: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50803"/>
            <a:ext cx="2804403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35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4000" b="1" dirty="0" smtClean="0"/>
              <a:t>Updates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304" y="2160590"/>
            <a:ext cx="6266889" cy="3422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>New Learning Briefings published: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 smtClean="0">
                <a:solidFill>
                  <a:schemeClr val="tx1"/>
                </a:solidFill>
                <a:hlinkClick r:id="rId3"/>
              </a:rPr>
              <a:t>Trauma-Informed Practice and ACES</a:t>
            </a:r>
            <a:endParaRPr lang="en-GB" sz="2400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 smtClean="0">
                <a:solidFill>
                  <a:schemeClr val="tx1"/>
                </a:solidFill>
                <a:hlinkClick r:id="rId4"/>
              </a:rPr>
              <a:t>Professional Curiosity</a:t>
            </a:r>
            <a:endParaRPr lang="en-GB" sz="2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 smtClean="0">
                <a:hlinkClick r:id="rId5"/>
              </a:rPr>
              <a:t>Quick Guide for Practitioners: Child Neglect </a:t>
            </a:r>
            <a:r>
              <a:rPr lang="en-GB" sz="2400" dirty="0" smtClean="0">
                <a:hlinkClick r:id="rId6"/>
              </a:rPr>
              <a:t>Self-Neglect Learning Briefing</a:t>
            </a: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87597" y="6150803"/>
            <a:ext cx="2804403" cy="70719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761" y="316258"/>
            <a:ext cx="4244239" cy="2991717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224" y="2584458"/>
            <a:ext cx="4886745" cy="3456904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5025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4000" b="1" dirty="0" smtClean="0"/>
              <a:t>Updates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2734" y="2646380"/>
            <a:ext cx="7390504" cy="7422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>The Partnership Bulletin is moving to GovDelivery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50803"/>
            <a:ext cx="2804403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83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4000" b="1" dirty="0" smtClean="0"/>
              <a:t>Updates</a:t>
            </a:r>
            <a:endParaRPr lang="en-GB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50803"/>
            <a:ext cx="2804403" cy="707197"/>
          </a:xfrm>
          <a:prstGeom prst="rect">
            <a:avLst/>
          </a:prstGeom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77334" y="154688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Children's Help and Advice Team (CHAT) Herefordshire</a:t>
            </a:r>
            <a:endParaRPr kumimoji="0" lang="en-GB" altLang="en-US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031" name="Picture 7" descr="cid:image004.png@01D95CB2.0321EF70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447" y="531196"/>
            <a:ext cx="1581150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710326" y="1847678"/>
            <a:ext cx="8530683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There’s a new helpline available for Herefordshire families that need some extra support. </a:t>
            </a:r>
            <a:endParaRPr kumimoji="0" lang="en-GB" altLang="en-US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Children’s Help and Advice Team (CHAT) phone line is aimed at families and young people who are finding family life or being a parent hard to manage or they just need someone to talk to and a helping hand.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CHAT team can offer support, advice and guidance for families on the following topics: </a:t>
            </a:r>
            <a:endParaRPr kumimoji="0" lang="en-GB" altLang="en-US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           Family relationships </a:t>
            </a:r>
            <a:endParaRPr kumimoji="0" lang="en-GB" altLang="en-US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           Challenging behaviours </a:t>
            </a:r>
            <a:endParaRPr kumimoji="0" lang="en-GB" altLang="en-US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           Housing and financial matters </a:t>
            </a:r>
            <a:endParaRPr kumimoji="0" lang="en-GB" altLang="en-US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           Emotional and mental health worries   </a:t>
            </a:r>
            <a:endParaRPr kumimoji="0" lang="en-GB" altLang="en-US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           Keeping your child safe (on-line and in the community) </a:t>
            </a:r>
            <a:endParaRPr kumimoji="0" lang="en-GB" altLang="en-US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           Child well-being and development </a:t>
            </a:r>
            <a:endParaRPr kumimoji="0" lang="en-GB" altLang="en-US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           Any issue affecting you and your family </a:t>
            </a:r>
            <a:endParaRPr kumimoji="0" lang="en-GB" altLang="en-US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Families and young people can call the CHAT team on 01432 260261 and speak with an experienced supporting families advisor. Professionals can ring too.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line is open from 9.00am to 4.45pm, Monday to Friday.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Please share this information with parents and carers through your normal communication channels.</a:t>
            </a:r>
            <a:r>
              <a:rPr kumimoji="0" lang="en-GB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820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4000" b="1" dirty="0" smtClean="0"/>
              <a:t>Updates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976" y="2407141"/>
            <a:ext cx="7390504" cy="3743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>Safeguarding Education new appointments: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MASH Education –</a:t>
            </a:r>
            <a:endParaRPr lang="en-GB" sz="22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Alice Bonness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Megan Moss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Lead Officer for Education Safeguarding Social Inclusion and Elective Home </a:t>
            </a:r>
            <a:r>
              <a:rPr lang="en-GB" sz="2400" dirty="0" smtClean="0">
                <a:solidFill>
                  <a:schemeClr val="tx1"/>
                </a:solidFill>
              </a:rPr>
              <a:t>Education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Niall Crawford – starting late April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50803"/>
            <a:ext cx="2804403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4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19143"/>
            <a:ext cx="8596668" cy="1320800"/>
          </a:xfrm>
        </p:spPr>
        <p:txBody>
          <a:bodyPr/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4000" b="1" dirty="0" smtClean="0"/>
              <a:t>Updates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15890"/>
            <a:ext cx="10134100" cy="484211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>Reminder: Safeguarding training available </a:t>
            </a:r>
            <a:r>
              <a:rPr lang="en-GB" sz="2400" dirty="0" smtClean="0">
                <a:solidFill>
                  <a:schemeClr val="tx1"/>
                </a:solidFill>
                <a:hlinkClick r:id="rId3"/>
              </a:rPr>
              <a:t>www.herefordshirecpd.co.uk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>*Please keep your account details up to date!</a:t>
            </a:r>
          </a:p>
          <a:p>
            <a:pPr marL="0" indent="0"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>New courses:</a:t>
            </a:r>
          </a:p>
          <a:p>
            <a:pPr>
              <a:lnSpc>
                <a:spcPct val="134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Early Help Assessment (children’s) – Writing workshop &amp; Running an Effective Team Around the Family meeting</a:t>
            </a:r>
          </a:p>
          <a:p>
            <a:pPr>
              <a:lnSpc>
                <a:spcPct val="134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Overdose Awareness and Naloxone </a:t>
            </a:r>
            <a:r>
              <a:rPr lang="en-GB" sz="2400" dirty="0" smtClean="0">
                <a:solidFill>
                  <a:schemeClr val="tx1"/>
                </a:solidFill>
              </a:rPr>
              <a:t>training (by Turning Point)</a:t>
            </a:r>
          </a:p>
          <a:p>
            <a:pPr>
              <a:lnSpc>
                <a:spcPct val="134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Child Protection Conferences &amp; Being an Effective Core Group Member (children’s)</a:t>
            </a:r>
          </a:p>
          <a:p>
            <a:pPr>
              <a:lnSpc>
                <a:spcPct val="134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Coming soon</a:t>
            </a:r>
          </a:p>
          <a:p>
            <a:pPr lvl="1">
              <a:lnSpc>
                <a:spcPct val="134000"/>
              </a:lnSpc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More domestic abuse courses 2023-24</a:t>
            </a:r>
          </a:p>
          <a:p>
            <a:pPr lvl="1">
              <a:lnSpc>
                <a:spcPct val="134000"/>
              </a:lnSpc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Child Neglect</a:t>
            </a:r>
          </a:p>
          <a:p>
            <a:pPr lvl="1">
              <a:lnSpc>
                <a:spcPct val="134000"/>
              </a:lnSpc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tx1"/>
                </a:solidFill>
              </a:rPr>
              <a:t>Get Safe / Contextual Safeguarding (Child Exploitation) courses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2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7597" y="6150803"/>
            <a:ext cx="2804403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713</Words>
  <Application>Microsoft Office PowerPoint</Application>
  <PresentationFormat>Widescreen</PresentationFormat>
  <Paragraphs>87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 3</vt:lpstr>
      <vt:lpstr>Facet</vt:lpstr>
      <vt:lpstr> </vt:lpstr>
      <vt:lpstr> Aims of today</vt:lpstr>
      <vt:lpstr> Presentations</vt:lpstr>
      <vt:lpstr> Housekeeping</vt:lpstr>
      <vt:lpstr> Updates</vt:lpstr>
      <vt:lpstr> Updates</vt:lpstr>
      <vt:lpstr> Updates</vt:lpstr>
      <vt:lpstr> Updates</vt:lpstr>
      <vt:lpstr> Updates</vt:lpstr>
    </vt:vector>
  </TitlesOfParts>
  <Company>Hoople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Wilson, Angela (Council)</dc:creator>
  <cp:lastModifiedBy>Wilson, Angela (Council)</cp:lastModifiedBy>
  <cp:revision>1</cp:revision>
  <dcterms:created xsi:type="dcterms:W3CDTF">2023-03-24T16:28:47Z</dcterms:created>
  <dcterms:modified xsi:type="dcterms:W3CDTF">2023-03-24T16:29:32Z</dcterms:modified>
</cp:coreProperties>
</file>