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329" r:id="rId5"/>
    <p:sldId id="323" r:id="rId6"/>
    <p:sldId id="295" r:id="rId7"/>
    <p:sldId id="335" r:id="rId8"/>
    <p:sldId id="296" r:id="rId9"/>
    <p:sldId id="354" r:id="rId10"/>
    <p:sldId id="301" r:id="rId11"/>
    <p:sldId id="300" r:id="rId12"/>
    <p:sldId id="297" r:id="rId13"/>
    <p:sldId id="302" r:id="rId14"/>
    <p:sldId id="317" r:id="rId15"/>
    <p:sldId id="324" r:id="rId16"/>
    <p:sldId id="318" r:id="rId17"/>
    <p:sldId id="303" r:id="rId18"/>
    <p:sldId id="320" r:id="rId19"/>
    <p:sldId id="308" r:id="rId20"/>
    <p:sldId id="333" r:id="rId21"/>
    <p:sldId id="327" r:id="rId22"/>
    <p:sldId id="326" r:id="rId23"/>
    <p:sldId id="32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973F81-917C-4217-B7B2-C1EC60DC5B70}">
          <p14:sldIdLst>
            <p14:sldId id="329"/>
            <p14:sldId id="323"/>
            <p14:sldId id="295"/>
            <p14:sldId id="335"/>
            <p14:sldId id="296"/>
            <p14:sldId id="354"/>
            <p14:sldId id="301"/>
            <p14:sldId id="300"/>
            <p14:sldId id="297"/>
          </p14:sldIdLst>
        </p14:section>
        <p14:section name="Untitled Section" id="{7B87F0DB-FD4E-4D4E-B9D1-251DFB1AFF84}">
          <p14:sldIdLst>
            <p14:sldId id="302"/>
            <p14:sldId id="317"/>
            <p14:sldId id="324"/>
            <p14:sldId id="318"/>
            <p14:sldId id="303"/>
            <p14:sldId id="320"/>
            <p14:sldId id="308"/>
            <p14:sldId id="333"/>
            <p14:sldId id="327"/>
            <p14:sldId id="326"/>
            <p14:sldId id="322"/>
          </p14:sldIdLst>
        </p14:section>
      </p14:sectionLst>
    </p:ext>
    <p:ext uri="{EFAFB233-063F-42B5-8137-9DF3F51BA10A}">
      <p15:sldGuideLst xmlns:p15="http://schemas.microsoft.com/office/powerpoint/2012/main">
        <p15:guide id="1" orient="horz" pos="4042" userDrawn="1">
          <p15:clr>
            <a:srgbClr val="A4A3A4"/>
          </p15:clr>
        </p15:guide>
        <p15:guide id="2" pos="272" userDrawn="1">
          <p15:clr>
            <a:srgbClr val="A4A3A4"/>
          </p15:clr>
        </p15:guide>
        <p15:guide id="3" pos="5488" userDrawn="1">
          <p15:clr>
            <a:srgbClr val="A4A3A4"/>
          </p15:clr>
        </p15:guide>
        <p15:guide id="4" orient="horz" pos="278" userDrawn="1">
          <p15:clr>
            <a:srgbClr val="A4A3A4"/>
          </p15:clr>
        </p15:guide>
        <p15:guide id="5" orient="horz" pos="1253" userDrawn="1">
          <p15:clr>
            <a:srgbClr val="A4A3A4"/>
          </p15:clr>
        </p15:guide>
        <p15:guide id="6" orient="horz" pos="799" userDrawn="1">
          <p15:clr>
            <a:srgbClr val="A4A3A4"/>
          </p15:clr>
        </p15:guide>
        <p15:guide id="7" pos="2880" userDrawn="1">
          <p15:clr>
            <a:srgbClr val="A4A3A4"/>
          </p15:clr>
        </p15:guide>
        <p15:guide id="8" pos="2767" userDrawn="1">
          <p15:clr>
            <a:srgbClr val="A4A3A4"/>
          </p15:clr>
        </p15:guide>
        <p15:guide id="9" pos="2993" userDrawn="1">
          <p15:clr>
            <a:srgbClr val="A4A3A4"/>
          </p15:clr>
        </p15:guide>
        <p15:guide id="10" orient="horz" pos="39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615"/>
    <a:srgbClr val="CD0921"/>
    <a:srgbClr val="CDCFFF"/>
    <a:srgbClr val="E4302C"/>
    <a:srgbClr val="D8117D"/>
    <a:srgbClr val="3E454B"/>
    <a:srgbClr val="36424A"/>
    <a:srgbClr val="FF424A"/>
    <a:srgbClr val="262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93979" autoAdjust="0"/>
  </p:normalViewPr>
  <p:slideViewPr>
    <p:cSldViewPr snapToGrid="0" snapToObjects="1">
      <p:cViewPr varScale="1">
        <p:scale>
          <a:sx n="109" d="100"/>
          <a:sy n="109" d="100"/>
        </p:scale>
        <p:origin x="1296" y="144"/>
      </p:cViewPr>
      <p:guideLst>
        <p:guide orient="horz" pos="4042"/>
        <p:guide pos="272"/>
        <p:guide pos="5488"/>
        <p:guide orient="horz" pos="278"/>
        <p:guide orient="horz" pos="1253"/>
        <p:guide orient="horz" pos="799"/>
        <p:guide pos="2880"/>
        <p:guide pos="2767"/>
        <p:guide pos="2993"/>
        <p:guide orient="horz" pos="392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69BE27-7A93-B949-8791-64D75BA9130A}" type="datetimeFigureOut">
              <a:rPr lang="en-US" smtClean="0"/>
              <a:t>3/20/2023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66761A-A325-8D43-8C71-82B7481BB781}" type="slidenum">
              <a:rPr lang="en-US" smtClean="0"/>
              <a:t>‹#›</a:t>
            </a:fld>
            <a:endParaRPr lang="en-US"/>
          </a:p>
        </p:txBody>
      </p:sp>
    </p:spTree>
    <p:extLst>
      <p:ext uri="{BB962C8B-B14F-4D97-AF65-F5344CB8AC3E}">
        <p14:creationId xmlns:p14="http://schemas.microsoft.com/office/powerpoint/2010/main" val="1526727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vresea.com/dat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6761A-A325-8D43-8C71-82B7481BB781}" type="slidenum">
              <a:rPr lang="en-US" smtClean="0"/>
              <a:t>1</a:t>
            </a:fld>
            <a:endParaRPr lang="en-US" dirty="0"/>
          </a:p>
        </p:txBody>
      </p:sp>
    </p:spTree>
    <p:extLst>
      <p:ext uri="{BB962C8B-B14F-4D97-AF65-F5344CB8AC3E}">
        <p14:creationId xmlns:p14="http://schemas.microsoft.com/office/powerpoint/2010/main" val="3755532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Home Office Data</a:t>
            </a:r>
            <a:r>
              <a:rPr lang="en-GB" baseline="0" dirty="0" smtClean="0"/>
              <a:t> Slide</a:t>
            </a:r>
          </a:p>
          <a:p>
            <a:r>
              <a:rPr lang="en-GB" baseline="0" dirty="0" smtClean="0"/>
              <a:t>What victims tell us (about rise)</a:t>
            </a:r>
          </a:p>
          <a:p>
            <a:r>
              <a:rPr lang="en-GB" baseline="0" dirty="0" err="1" smtClean="0"/>
              <a:t>Rightwing</a:t>
            </a:r>
            <a:r>
              <a:rPr lang="en-GB" baseline="0" dirty="0" smtClean="0"/>
              <a:t> presence in communities </a:t>
            </a:r>
          </a:p>
          <a:p>
            <a:r>
              <a:rPr lang="en-GB" baseline="0" dirty="0" smtClean="0"/>
              <a:t>WG commitment to tacking HC</a:t>
            </a:r>
          </a:p>
          <a:p>
            <a:pPr marL="171450" indent="-171450">
              <a:buClr>
                <a:srgbClr val="FF0000"/>
              </a:buClr>
              <a:buFont typeface="Wingdings" panose="05000000000000000000" pitchFamily="2" charset="2"/>
              <a:buChar char="§"/>
            </a:pPr>
            <a:r>
              <a:rPr lang="en-US" baseline="0" dirty="0" smtClean="0"/>
              <a:t>End Violence and Racism Against ESEA Communities (EVR) are an intergenerational anti-racism campaign group they submitted a series of Freedom of Information requests to police forces across the UK about how many hate crimes take place against ESEA (East &amp; South East Asian) people in the UK each year? They received data from 65% of police forces. </a:t>
            </a:r>
          </a:p>
          <a:p>
            <a:pPr marL="171450" indent="-171450">
              <a:buClr>
                <a:srgbClr val="FF0000"/>
              </a:buClr>
              <a:buFont typeface="Wingdings" panose="05000000000000000000" pitchFamily="2" charset="2"/>
              <a:buChar char="§"/>
            </a:pPr>
            <a:r>
              <a:rPr lang="en-GB" baseline="0" dirty="0" smtClean="0"/>
              <a:t>Real figures likely to be higher – not all police forces </a:t>
            </a:r>
            <a:r>
              <a:rPr lang="en-GB" baseline="0" dirty="0" err="1" smtClean="0"/>
              <a:t>respinded</a:t>
            </a:r>
            <a:r>
              <a:rPr lang="en-GB" baseline="0" dirty="0" smtClean="0"/>
              <a:t>, several forces did not provide data for 2018, </a:t>
            </a:r>
            <a:r>
              <a:rPr lang="en-US" baseline="0" dirty="0" smtClean="0"/>
              <a:t>data from 2021 is only provided by some institutions, and then only up until April, not all hate crimes against ESEA people will be reported to police, not all hate crimes against ESEA people will be recorded as such.</a:t>
            </a:r>
          </a:p>
          <a:p>
            <a:pPr marL="171450" indent="-171450">
              <a:buClr>
                <a:srgbClr val="FF0000"/>
              </a:buClr>
              <a:buFont typeface="Wingdings" panose="05000000000000000000" pitchFamily="2" charset="2"/>
              <a:buChar char="§"/>
            </a:pPr>
            <a:r>
              <a:rPr lang="en-US" baseline="0" dirty="0" smtClean="0"/>
              <a:t>Info from </a:t>
            </a:r>
            <a:r>
              <a:rPr lang="en-US" dirty="0" smtClean="0">
                <a:hlinkClick r:id="rId3"/>
              </a:rPr>
              <a:t>Hate Crime Data — End Violence and Racism Against ESEA Communities (evresea.com)</a:t>
            </a:r>
            <a:r>
              <a:rPr lang="en-US" dirty="0" smtClean="0"/>
              <a:t> </a:t>
            </a:r>
          </a:p>
          <a:p>
            <a:pPr marL="0" indent="0">
              <a:buClr>
                <a:srgbClr val="FF0000"/>
              </a:buClr>
              <a:buFont typeface="Wingdings" panose="05000000000000000000" pitchFamily="2" charset="2"/>
              <a:buNone/>
            </a:pPr>
            <a:r>
              <a:rPr lang="en-US" b="1" baseline="0" dirty="0" smtClean="0"/>
              <a:t>Victim Support</a:t>
            </a:r>
          </a:p>
          <a:p>
            <a:pPr marL="171450" indent="-171450">
              <a:buClr>
                <a:srgbClr val="FF0000"/>
              </a:buClr>
              <a:buFont typeface="Arial" panose="020B0604020202020204" pitchFamily="34" charset="0"/>
              <a:buChar char="•"/>
            </a:pPr>
            <a:r>
              <a:rPr lang="en-US" b="0" baseline="0" dirty="0" smtClean="0"/>
              <a:t>Some families too scared to sit in their gardens during pandemic.</a:t>
            </a:r>
          </a:p>
          <a:p>
            <a:pPr marL="171450" indent="-171450">
              <a:buClr>
                <a:srgbClr val="FF0000"/>
              </a:buClr>
              <a:buFont typeface="Arial" panose="020B0604020202020204" pitchFamily="34" charset="0"/>
              <a:buChar char="•"/>
            </a:pPr>
            <a:r>
              <a:rPr lang="en-US" b="0" baseline="0" dirty="0" smtClean="0"/>
              <a:t>Intimidation from </a:t>
            </a:r>
            <a:r>
              <a:rPr lang="en-US" b="0" baseline="0" dirty="0" err="1" smtClean="0"/>
              <a:t>neighbours</a:t>
            </a:r>
            <a:r>
              <a:rPr lang="en-US" b="0" baseline="0" dirty="0" smtClean="0"/>
              <a:t> was a recurring theme, with people being verbally abused and coughed at.</a:t>
            </a:r>
            <a:endParaRPr lang="en-GB" b="0" baseline="0" dirty="0" smtClean="0"/>
          </a:p>
          <a:p>
            <a:endParaRPr lang="en-GB" dirty="0"/>
          </a:p>
        </p:txBody>
      </p:sp>
      <p:sp>
        <p:nvSpPr>
          <p:cNvPr id="4" name="Slide Number Placeholder 3"/>
          <p:cNvSpPr>
            <a:spLocks noGrp="1"/>
          </p:cNvSpPr>
          <p:nvPr>
            <p:ph type="sldNum" sz="quarter" idx="10"/>
          </p:nvPr>
        </p:nvSpPr>
        <p:spPr/>
        <p:txBody>
          <a:bodyPr/>
          <a:lstStyle/>
          <a:p>
            <a:fld id="{1366761A-A325-8D43-8C71-82B7481BB781}" type="slidenum">
              <a:rPr lang="en-US" smtClean="0"/>
              <a:t>13</a:t>
            </a:fld>
            <a:endParaRPr lang="en-US"/>
          </a:p>
        </p:txBody>
      </p:sp>
    </p:spTree>
    <p:extLst>
      <p:ext uri="{BB962C8B-B14F-4D97-AF65-F5344CB8AC3E}">
        <p14:creationId xmlns:p14="http://schemas.microsoft.com/office/powerpoint/2010/main" val="942109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6761A-A325-8D43-8C71-82B7481BB781}" type="slidenum">
              <a:rPr lang="en-US" smtClean="0"/>
              <a:t>15</a:t>
            </a:fld>
            <a:endParaRPr lang="en-US" dirty="0"/>
          </a:p>
        </p:txBody>
      </p:sp>
    </p:spTree>
    <p:extLst>
      <p:ext uri="{BB962C8B-B14F-4D97-AF65-F5344CB8AC3E}">
        <p14:creationId xmlns:p14="http://schemas.microsoft.com/office/powerpoint/2010/main" val="1306733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Hate Crime is identity based crime – it targets</a:t>
            </a:r>
            <a:r>
              <a:rPr lang="en-US" baseline="0" dirty="0" smtClean="0"/>
              <a:t> key aspects of who we are. Identities are multi-layered and complex. The impacts of identity based crime/hate can in turn be multi-layered and complex. </a:t>
            </a:r>
            <a:endParaRPr lang="en-US" dirty="0"/>
          </a:p>
        </p:txBody>
      </p:sp>
      <p:sp>
        <p:nvSpPr>
          <p:cNvPr id="4" name="Slide Number Placeholder 3"/>
          <p:cNvSpPr>
            <a:spLocks noGrp="1"/>
          </p:cNvSpPr>
          <p:nvPr>
            <p:ph type="sldNum" sz="quarter" idx="10"/>
          </p:nvPr>
        </p:nvSpPr>
        <p:spPr/>
        <p:txBody>
          <a:bodyPr/>
          <a:lstStyle/>
          <a:p>
            <a:fld id="{1366761A-A325-8D43-8C71-82B7481BB781}" type="slidenum">
              <a:rPr lang="en-US" smtClean="0"/>
              <a:t>16</a:t>
            </a:fld>
            <a:endParaRPr lang="en-US" dirty="0"/>
          </a:p>
        </p:txBody>
      </p:sp>
    </p:spTree>
    <p:extLst>
      <p:ext uri="{BB962C8B-B14F-4D97-AF65-F5344CB8AC3E}">
        <p14:creationId xmlns:p14="http://schemas.microsoft.com/office/powerpoint/2010/main" val="2854492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66761A-A325-8D43-8C71-82B7481BB781}" type="slidenum">
              <a:rPr lang="en-US" smtClean="0"/>
              <a:t>18</a:t>
            </a:fld>
            <a:endParaRPr lang="en-US"/>
          </a:p>
        </p:txBody>
      </p:sp>
    </p:spTree>
    <p:extLst>
      <p:ext uri="{BB962C8B-B14F-4D97-AF65-F5344CB8AC3E}">
        <p14:creationId xmlns:p14="http://schemas.microsoft.com/office/powerpoint/2010/main" val="2183910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66761A-A325-8D43-8C71-82B7481BB781}" type="slidenum">
              <a:rPr lang="en-US" smtClean="0"/>
              <a:t>19</a:t>
            </a:fld>
            <a:endParaRPr lang="en-US"/>
          </a:p>
        </p:txBody>
      </p:sp>
    </p:spTree>
    <p:extLst>
      <p:ext uri="{BB962C8B-B14F-4D97-AF65-F5344CB8AC3E}">
        <p14:creationId xmlns:p14="http://schemas.microsoft.com/office/powerpoint/2010/main" val="1054144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66761A-A325-8D43-8C71-82B7481BB781}" type="slidenum">
              <a:rPr lang="en-US" smtClean="0"/>
              <a:t>20</a:t>
            </a:fld>
            <a:endParaRPr lang="en-US"/>
          </a:p>
        </p:txBody>
      </p:sp>
    </p:spTree>
    <p:extLst>
      <p:ext uri="{BB962C8B-B14F-4D97-AF65-F5344CB8AC3E}">
        <p14:creationId xmlns:p14="http://schemas.microsoft.com/office/powerpoint/2010/main" val="1851396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part of our multi crime service and specialised projects</a:t>
            </a:r>
          </a:p>
          <a:p>
            <a:endParaRPr lang="en-GB" dirty="0" smtClean="0"/>
          </a:p>
          <a:p>
            <a:r>
              <a:rPr lang="en-GB" dirty="0" smtClean="0"/>
              <a:t>And in West Mercia we are also the commissioned service for Restorative Justice</a:t>
            </a:r>
            <a:endParaRPr lang="en-GB" dirty="0"/>
          </a:p>
        </p:txBody>
      </p:sp>
      <p:sp>
        <p:nvSpPr>
          <p:cNvPr id="4" name="Slide Number Placeholder 3"/>
          <p:cNvSpPr>
            <a:spLocks noGrp="1"/>
          </p:cNvSpPr>
          <p:nvPr>
            <p:ph type="sldNum" sz="quarter" idx="10"/>
          </p:nvPr>
        </p:nvSpPr>
        <p:spPr/>
        <p:txBody>
          <a:bodyPr/>
          <a:lstStyle/>
          <a:p>
            <a:fld id="{C0BFBBE9-7FE4-4E43-BB93-EA0579B2D742}" type="slidenum">
              <a:rPr lang="en-GB" smtClean="0"/>
              <a:t>4</a:t>
            </a:fld>
            <a:endParaRPr lang="en-GB"/>
          </a:p>
        </p:txBody>
      </p:sp>
    </p:spTree>
    <p:extLst>
      <p:ext uri="{BB962C8B-B14F-4D97-AF65-F5344CB8AC3E}">
        <p14:creationId xmlns:p14="http://schemas.microsoft.com/office/powerpoint/2010/main" val="4080165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1366761A-A325-8D43-8C71-82B7481BB781}" type="slidenum">
              <a:rPr lang="en-US" smtClean="0"/>
              <a:t>5</a:t>
            </a:fld>
            <a:endParaRPr lang="en-US" dirty="0"/>
          </a:p>
        </p:txBody>
      </p:sp>
    </p:spTree>
    <p:extLst>
      <p:ext uri="{BB962C8B-B14F-4D97-AF65-F5344CB8AC3E}">
        <p14:creationId xmlns:p14="http://schemas.microsoft.com/office/powerpoint/2010/main" val="234380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0BFBBE9-7FE4-4E43-BB93-EA0579B2D742}" type="slidenum">
              <a:rPr lang="en-GB" smtClean="0"/>
              <a:t>6</a:t>
            </a:fld>
            <a:endParaRPr lang="en-GB"/>
          </a:p>
        </p:txBody>
      </p:sp>
    </p:spTree>
    <p:extLst>
      <p:ext uri="{BB962C8B-B14F-4D97-AF65-F5344CB8AC3E}">
        <p14:creationId xmlns:p14="http://schemas.microsoft.com/office/powerpoint/2010/main" val="3596306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for examples</a:t>
            </a:r>
            <a:r>
              <a:rPr lang="en-GB" baseline="0" dirty="0" smtClean="0"/>
              <a:t> on what Hate Crime is to them – next slide is legal definition</a:t>
            </a:r>
            <a:endParaRPr lang="en-GB" dirty="0"/>
          </a:p>
        </p:txBody>
      </p:sp>
      <p:sp>
        <p:nvSpPr>
          <p:cNvPr id="4" name="Slide Number Placeholder 3"/>
          <p:cNvSpPr>
            <a:spLocks noGrp="1"/>
          </p:cNvSpPr>
          <p:nvPr>
            <p:ph type="sldNum" sz="quarter" idx="10"/>
          </p:nvPr>
        </p:nvSpPr>
        <p:spPr/>
        <p:txBody>
          <a:bodyPr/>
          <a:lstStyle/>
          <a:p>
            <a:fld id="{1366761A-A325-8D43-8C71-82B7481BB781}" type="slidenum">
              <a:rPr lang="en-US" smtClean="0"/>
              <a:t>7</a:t>
            </a:fld>
            <a:endParaRPr lang="en-US" dirty="0"/>
          </a:p>
        </p:txBody>
      </p:sp>
    </p:spTree>
    <p:extLst>
      <p:ext uri="{BB962C8B-B14F-4D97-AF65-F5344CB8AC3E}">
        <p14:creationId xmlns:p14="http://schemas.microsoft.com/office/powerpoint/2010/main" val="961036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effectLst/>
                <a:latin typeface="Trebuchet MS" panose="020B0603020202020204" pitchFamily="34" charset="0"/>
                <a:ea typeface="Calibri" panose="020F0502020204030204" pitchFamily="34" charset="0"/>
              </a:rPr>
              <a:t>Identity:</a:t>
            </a:r>
            <a:r>
              <a:rPr lang="en-GB" sz="1200" dirty="0" smtClean="0">
                <a:effectLst/>
                <a:latin typeface="Trebuchet MS" panose="020B0603020202020204" pitchFamily="34" charset="0"/>
                <a:ea typeface="Calibri" panose="020F0502020204030204" pitchFamily="34" charset="0"/>
              </a:rPr>
              <a:t> HC is an identity based crime. Identity is multi-layered and complex. </a:t>
            </a:r>
            <a:endParaRPr lang="en-GB" sz="1200" dirty="0" smtClean="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10"/>
          </p:nvPr>
        </p:nvSpPr>
        <p:spPr/>
        <p:txBody>
          <a:bodyPr/>
          <a:lstStyle/>
          <a:p>
            <a:fld id="{1366761A-A325-8D43-8C71-82B7481BB781}" type="slidenum">
              <a:rPr lang="en-US" smtClean="0"/>
              <a:t>8</a:t>
            </a:fld>
            <a:endParaRPr lang="en-US" dirty="0"/>
          </a:p>
        </p:txBody>
      </p:sp>
    </p:spTree>
    <p:extLst>
      <p:ext uri="{BB962C8B-B14F-4D97-AF65-F5344CB8AC3E}">
        <p14:creationId xmlns:p14="http://schemas.microsoft.com/office/powerpoint/2010/main" val="2253850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Transgender: </a:t>
            </a:r>
            <a:r>
              <a:rPr lang="en-US" dirty="0" smtClean="0"/>
              <a:t>Gender identity is the gender that a person "identifies" with or feels themselves to be. While biological sex and gender identity are the same for most people, this is not the case for everyone</a:t>
            </a:r>
            <a:endParaRPr lang="en-GB" dirty="0"/>
          </a:p>
        </p:txBody>
      </p:sp>
      <p:sp>
        <p:nvSpPr>
          <p:cNvPr id="4" name="Slide Number Placeholder 3"/>
          <p:cNvSpPr>
            <a:spLocks noGrp="1"/>
          </p:cNvSpPr>
          <p:nvPr>
            <p:ph type="sldNum" sz="quarter" idx="10"/>
          </p:nvPr>
        </p:nvSpPr>
        <p:spPr/>
        <p:txBody>
          <a:bodyPr/>
          <a:lstStyle/>
          <a:p>
            <a:fld id="{1366761A-A325-8D43-8C71-82B7481BB781}" type="slidenum">
              <a:rPr lang="en-US" smtClean="0"/>
              <a:t>10</a:t>
            </a:fld>
            <a:endParaRPr lang="en-US"/>
          </a:p>
        </p:txBody>
      </p:sp>
    </p:spTree>
    <p:extLst>
      <p:ext uri="{BB962C8B-B14F-4D97-AF65-F5344CB8AC3E}">
        <p14:creationId xmlns:p14="http://schemas.microsoft.com/office/powerpoint/2010/main" val="3425448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Term “Intersectionality” was coined by Lawyer </a:t>
            </a:r>
            <a:r>
              <a:rPr lang="en-GB" sz="1200" kern="1200" dirty="0" err="1" smtClean="0">
                <a:solidFill>
                  <a:schemeClr val="tx1"/>
                </a:solidFill>
                <a:effectLst/>
                <a:latin typeface="+mn-lt"/>
                <a:ea typeface="+mn-ea"/>
                <a:cs typeface="+mn-cs"/>
              </a:rPr>
              <a:t>Kimberle</a:t>
            </a:r>
            <a:r>
              <a:rPr lang="en-GB" sz="1200" kern="1200" dirty="0" smtClean="0">
                <a:solidFill>
                  <a:schemeClr val="tx1"/>
                </a:solidFill>
                <a:effectLst/>
                <a:latin typeface="+mn-lt"/>
                <a:ea typeface="+mn-ea"/>
                <a:cs typeface="+mn-cs"/>
              </a:rPr>
              <a:t> Crenshaw in 1989. </a:t>
            </a:r>
            <a:r>
              <a:rPr lang="en-GB" sz="1200" kern="1200" dirty="0" err="1" smtClean="0">
                <a:solidFill>
                  <a:schemeClr val="tx1"/>
                </a:solidFill>
                <a:effectLst/>
                <a:latin typeface="+mn-lt"/>
                <a:ea typeface="+mn-ea"/>
                <a:cs typeface="+mn-cs"/>
              </a:rPr>
              <a:t>Kimberle</a:t>
            </a:r>
            <a:r>
              <a:rPr lang="en-GB" sz="1200" kern="1200" dirty="0" smtClean="0">
                <a:solidFill>
                  <a:schemeClr val="tx1"/>
                </a:solidFill>
                <a:effectLst/>
                <a:latin typeface="+mn-lt"/>
                <a:ea typeface="+mn-ea"/>
                <a:cs typeface="+mn-cs"/>
              </a:rPr>
              <a:t>, upon reading of Emma </a:t>
            </a:r>
            <a:r>
              <a:rPr lang="en-GB" sz="1200" kern="1200" dirty="0" err="1" smtClean="0">
                <a:solidFill>
                  <a:schemeClr val="tx1"/>
                </a:solidFill>
                <a:effectLst/>
                <a:latin typeface="+mn-lt"/>
                <a:ea typeface="+mn-ea"/>
                <a:cs typeface="+mn-cs"/>
              </a:rPr>
              <a:t>Degraffenreid</a:t>
            </a:r>
            <a:r>
              <a:rPr lang="en-GB" sz="1200" kern="1200" dirty="0" smtClean="0">
                <a:solidFill>
                  <a:schemeClr val="tx1"/>
                </a:solidFill>
                <a:effectLst/>
                <a:latin typeface="+mn-lt"/>
                <a:ea typeface="+mn-ea"/>
                <a:cs typeface="+mn-cs"/>
              </a:rPr>
              <a:t> who took a business to court as she believed she was not hired because of her gender and race. The Judge dismissed the claim as the company did employ Women and Black people. However looking more closely, Black men were hired to work as warehouse operatives and white women as secretaries and administrators. There was no way to describe the “Double Discrimination” experienced by </a:t>
            </a:r>
            <a:r>
              <a:rPr lang="en-GB" sz="1200" kern="1200" dirty="0" err="1" smtClean="0">
                <a:solidFill>
                  <a:schemeClr val="tx1"/>
                </a:solidFill>
                <a:effectLst/>
                <a:latin typeface="+mn-lt"/>
                <a:ea typeface="+mn-ea"/>
                <a:cs typeface="+mn-cs"/>
              </a:rPr>
              <a:t>Degraffenreid</a:t>
            </a:r>
            <a:r>
              <a:rPr lang="en-GB" sz="1200" kern="1200" dirty="0" smtClean="0">
                <a:solidFill>
                  <a:schemeClr val="tx1"/>
                </a:solidFill>
                <a:effectLst/>
                <a:latin typeface="+mn-lt"/>
                <a:ea typeface="+mn-ea"/>
                <a:cs typeface="+mn-cs"/>
              </a:rPr>
              <a:t> before </a:t>
            </a:r>
            <a:r>
              <a:rPr lang="en-GB" sz="1200" kern="1200" dirty="0" err="1" smtClean="0">
                <a:solidFill>
                  <a:schemeClr val="tx1"/>
                </a:solidFill>
                <a:effectLst/>
                <a:latin typeface="+mn-lt"/>
                <a:ea typeface="+mn-ea"/>
                <a:cs typeface="+mn-cs"/>
              </a:rPr>
              <a:t>Kimberle</a:t>
            </a:r>
            <a:r>
              <a:rPr lang="en-GB" sz="1200" kern="1200" dirty="0" smtClean="0">
                <a:solidFill>
                  <a:schemeClr val="tx1"/>
                </a:solidFill>
                <a:effectLst/>
                <a:latin typeface="+mn-lt"/>
                <a:ea typeface="+mn-ea"/>
                <a:cs typeface="+mn-cs"/>
              </a:rPr>
              <a:t> Crenshaw outlined the meaning of intersectionality. </a:t>
            </a:r>
          </a:p>
          <a:p>
            <a:r>
              <a:rPr lang="en-GB" sz="1200" kern="1200" dirty="0" smtClean="0">
                <a:solidFill>
                  <a:schemeClr val="tx1"/>
                </a:solidFill>
                <a:effectLst/>
                <a:latin typeface="+mn-lt"/>
                <a:ea typeface="+mn-ea"/>
                <a:cs typeface="+mn-cs"/>
              </a:rPr>
              <a:t>Slide 2</a:t>
            </a:r>
          </a:p>
          <a:p>
            <a:r>
              <a:rPr lang="en-GB" sz="1200" kern="1200" dirty="0" smtClean="0">
                <a:solidFill>
                  <a:schemeClr val="tx1"/>
                </a:solidFill>
                <a:effectLst/>
                <a:latin typeface="+mn-lt"/>
                <a:ea typeface="+mn-ea"/>
                <a:cs typeface="+mn-cs"/>
              </a:rPr>
              <a:t>In terms of hate crime people may experience hate because of who they are and because they fall into more than one protected groups:</a:t>
            </a:r>
          </a:p>
          <a:p>
            <a:r>
              <a:rPr lang="en-GB" sz="1200" kern="1200" dirty="0" smtClean="0">
                <a:solidFill>
                  <a:schemeClr val="tx1"/>
                </a:solidFill>
                <a:effectLst/>
                <a:latin typeface="+mn-lt"/>
                <a:ea typeface="+mn-ea"/>
                <a:cs typeface="+mn-cs"/>
              </a:rPr>
              <a:t>Examples:</a:t>
            </a:r>
          </a:p>
          <a:p>
            <a:r>
              <a:rPr lang="en-GB" sz="1200" kern="1200" dirty="0" smtClean="0">
                <a:solidFill>
                  <a:schemeClr val="tx1"/>
                </a:solidFill>
                <a:effectLst/>
                <a:latin typeface="+mn-lt"/>
                <a:ea typeface="+mn-ea"/>
                <a:cs typeface="+mn-cs"/>
              </a:rPr>
              <a:t>Someone who is transgender and gay</a:t>
            </a:r>
          </a:p>
          <a:p>
            <a:r>
              <a:rPr lang="en-GB" sz="1200" kern="1200" dirty="0" smtClean="0">
                <a:solidFill>
                  <a:schemeClr val="tx1"/>
                </a:solidFill>
                <a:effectLst/>
                <a:latin typeface="+mn-lt"/>
                <a:ea typeface="+mn-ea"/>
                <a:cs typeface="+mn-cs"/>
              </a:rPr>
              <a:t>Someone who’s faith is in Islam and lives with a disability </a:t>
            </a:r>
          </a:p>
          <a:p>
            <a:r>
              <a:rPr lang="en-GB" sz="1200" kern="1200" dirty="0" smtClean="0">
                <a:solidFill>
                  <a:schemeClr val="tx1"/>
                </a:solidFill>
                <a:effectLst/>
                <a:latin typeface="+mn-lt"/>
                <a:ea typeface="+mn-ea"/>
                <a:cs typeface="+mn-cs"/>
              </a:rPr>
              <a:t>Someone who is Black and transgender</a:t>
            </a:r>
          </a:p>
          <a:p>
            <a:r>
              <a:rPr lang="en-GB" sz="1200" kern="1200" dirty="0" smtClean="0">
                <a:solidFill>
                  <a:schemeClr val="tx1"/>
                </a:solidFill>
                <a:effectLst/>
                <a:latin typeface="+mn-lt"/>
                <a:ea typeface="+mn-ea"/>
                <a:cs typeface="+mn-cs"/>
              </a:rPr>
              <a:t>The impact for someone who experiences HC or HI is more profound because even more of their identity is ???? – want to say more on this as so but struggling with phrasing (It can be more profound because they may have lost some of their support due to their intersectionality. For example, my partner grew up in a Pentecostal church, his parents were heavily involved with all aspects but when he initially came out as gay he was rejected by his parents and the church resulting in losing support, a sense of belonging and facing outright discrimination from the church itself. Also may be important to note that the discrimination/hate quite often comes from people in the other protected group, e.g. somebody who is gay/bi and trans can often experience hate from LGB people – Hope this helps Claire)</a:t>
            </a:r>
          </a:p>
          <a:p>
            <a:r>
              <a:rPr lang="en-GB" sz="1200" kern="1200" dirty="0" err="1" smtClean="0">
                <a:solidFill>
                  <a:schemeClr val="tx1"/>
                </a:solidFill>
                <a:effectLst/>
                <a:latin typeface="+mn-lt"/>
                <a:ea typeface="+mn-ea"/>
                <a:cs typeface="+mn-cs"/>
              </a:rPr>
              <a:t>Kimberle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Crenshaws</a:t>
            </a:r>
            <a:r>
              <a:rPr lang="en-GB" sz="1200" kern="1200" dirty="0" smtClean="0">
                <a:solidFill>
                  <a:schemeClr val="tx1"/>
                </a:solidFill>
                <a:effectLst/>
                <a:latin typeface="+mn-lt"/>
                <a:ea typeface="+mn-ea"/>
                <a:cs typeface="+mn-cs"/>
              </a:rPr>
              <a:t> Ted Talk on intersectionality is a very useful resource to help understand how people who experience double discrimination are often not seen in society and therefore not protected appropriately”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66761A-A325-8D43-8C71-82B7481BB781}" type="slidenum">
              <a:rPr lang="en-US" smtClean="0"/>
              <a:t>11</a:t>
            </a:fld>
            <a:endParaRPr lang="en-US"/>
          </a:p>
        </p:txBody>
      </p:sp>
    </p:spTree>
    <p:extLst>
      <p:ext uri="{BB962C8B-B14F-4D97-AF65-F5344CB8AC3E}">
        <p14:creationId xmlns:p14="http://schemas.microsoft.com/office/powerpoint/2010/main" val="3646388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66761A-A325-8D43-8C71-82B7481BB781}" type="slidenum">
              <a:rPr lang="en-US" smtClean="0"/>
              <a:t>12</a:t>
            </a:fld>
            <a:endParaRPr lang="en-US"/>
          </a:p>
        </p:txBody>
      </p:sp>
    </p:spTree>
    <p:extLst>
      <p:ext uri="{BB962C8B-B14F-4D97-AF65-F5344CB8AC3E}">
        <p14:creationId xmlns:p14="http://schemas.microsoft.com/office/powerpoint/2010/main" val="4065829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AA0A80F9-FFC8-9A46-94D3-1C5EB5ADD697}"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72A15-12DB-3E4A-A08E-BA01710C31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A0A80F9-FFC8-9A46-94D3-1C5EB5ADD697}"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72A15-12DB-3E4A-A08E-BA01710C31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A0A80F9-FFC8-9A46-94D3-1C5EB5ADD697}"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72A15-12DB-3E4A-A08E-BA01710C31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AA0A80F9-FFC8-9A46-94D3-1C5EB5ADD697}"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72A15-12DB-3E4A-A08E-BA01710C31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A0A80F9-FFC8-9A46-94D3-1C5EB5ADD697}"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72A15-12DB-3E4A-A08E-BA01710C31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AA0A80F9-FFC8-9A46-94D3-1C5EB5ADD697}"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72A15-12DB-3E4A-A08E-BA01710C31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AA0A80F9-FFC8-9A46-94D3-1C5EB5ADD697}" type="datetimeFigureOut">
              <a:rPr lang="en-US" smtClean="0"/>
              <a:pPr/>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72A15-12DB-3E4A-A08E-BA01710C31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AA0A80F9-FFC8-9A46-94D3-1C5EB5ADD697}" type="datetimeFigureOut">
              <a:rPr lang="en-US" smtClean="0"/>
              <a:pPr/>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72A15-12DB-3E4A-A08E-BA01710C31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A80F9-FFC8-9A46-94D3-1C5EB5ADD697}" type="datetimeFigureOut">
              <a:rPr lang="en-US" smtClean="0"/>
              <a:pPr/>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72A15-12DB-3E4A-A08E-BA01710C31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A0A80F9-FFC8-9A46-94D3-1C5EB5ADD697}"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72A15-12DB-3E4A-A08E-BA01710C31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A0A80F9-FFC8-9A46-94D3-1C5EB5ADD697}"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72A15-12DB-3E4A-A08E-BA01710C31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A80F9-FFC8-9A46-94D3-1C5EB5ADD697}" type="datetimeFigureOut">
              <a:rPr lang="en-US" smtClean="0"/>
              <a:pPr/>
              <a:t>3/20/2023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72A15-12DB-3E4A-A08E-BA01710C31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6.jfif"/><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6.jfif"/><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jfif"/></Relationships>
</file>

<file path=ppt/slides/_rels/slide14.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6.jfif"/></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jfif"/><Relationship Id="rId5" Type="http://schemas.openxmlformats.org/officeDocument/2006/relationships/image" Target="../media/image36.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f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fif"/><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fi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000" y="78400"/>
            <a:ext cx="8784000" cy="649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429934" y="6413755"/>
            <a:ext cx="7200000" cy="360000"/>
          </a:xfrm>
        </p:spPr>
        <p:txBody>
          <a:bodyPr lIns="0" tIns="0" rIns="0" bIns="0">
            <a:normAutofit/>
          </a:bodyPr>
          <a:lstStyle/>
          <a:p>
            <a:pPr algn="l"/>
            <a:r>
              <a:rPr lang="en-US" sz="1100" dirty="0" smtClean="0">
                <a:solidFill>
                  <a:schemeClr val="bg1"/>
                </a:solidFill>
                <a:latin typeface="Trebuchet MS"/>
                <a:cs typeface="Trebuchet MS"/>
              </a:rPr>
              <a:t>© Victim Support 2022</a:t>
            </a:r>
            <a:endParaRPr lang="en-US" sz="1100" dirty="0">
              <a:solidFill>
                <a:schemeClr val="bg1"/>
              </a:solidFill>
              <a:latin typeface="Trebuchet MS"/>
              <a:cs typeface="Trebuchet MS"/>
            </a:endParaRPr>
          </a:p>
        </p:txBody>
      </p:sp>
      <p:sp>
        <p:nvSpPr>
          <p:cNvPr id="9" name="Subtitle 2">
            <a:extLst>
              <a:ext uri="{FF2B5EF4-FFF2-40B4-BE49-F238E27FC236}">
                <a16:creationId xmlns:a16="http://schemas.microsoft.com/office/drawing/2014/main" xmlns="" id="{89B5DBD0-F7DC-774C-B648-E1A2EF80387F}"/>
              </a:ext>
            </a:extLst>
          </p:cNvPr>
          <p:cNvSpPr txBox="1">
            <a:spLocks/>
          </p:cNvSpPr>
          <p:nvPr/>
        </p:nvSpPr>
        <p:spPr>
          <a:xfrm>
            <a:off x="539998" y="5638800"/>
            <a:ext cx="8273801" cy="628400"/>
          </a:xfrm>
          <a:prstGeom prst="rect">
            <a:avLst/>
          </a:prstGeom>
        </p:spPr>
        <p:txBody>
          <a:bodyPr vert="horz" lIns="0" tIns="0" rIns="0" bIns="0" rtlCol="0">
            <a:normAutofit fontScale="4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5600" dirty="0" smtClean="0">
                <a:solidFill>
                  <a:schemeClr val="bg1"/>
                </a:solidFill>
                <a:latin typeface="Trebuchet MS"/>
                <a:cs typeface="Trebuchet MS"/>
              </a:rPr>
              <a:t>Matt Cole - West Mercia Hate Crime Training &amp; Engagement Officer</a:t>
            </a:r>
          </a:p>
          <a:p>
            <a:pPr algn="l">
              <a:lnSpc>
                <a:spcPts val="740"/>
              </a:lnSpc>
            </a:pPr>
            <a:endParaRPr lang="en-US" sz="1400" dirty="0">
              <a:solidFill>
                <a:schemeClr val="bg1"/>
              </a:solidFill>
              <a:latin typeface="Trebuchet MS"/>
              <a:cs typeface="Trebuchet MS"/>
            </a:endParaRPr>
          </a:p>
        </p:txBody>
      </p:sp>
      <p:pic>
        <p:nvPicPr>
          <p:cNvPr id="11" name="Picture 10">
            <a:extLst>
              <a:ext uri="{FF2B5EF4-FFF2-40B4-BE49-F238E27FC236}">
                <a16:creationId xmlns:a16="http://schemas.microsoft.com/office/drawing/2014/main" xmlns="" id="{3859C13D-D773-BE40-B56A-E76A8139B54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00100" y="490519"/>
            <a:ext cx="1187813" cy="1187813"/>
          </a:xfrm>
          <a:prstGeom prst="rect">
            <a:avLst/>
          </a:prstGeom>
        </p:spPr>
      </p:pic>
      <p:pic>
        <p:nvPicPr>
          <p:cNvPr id="6" name="Picture 5">
            <a:extLst>
              <a:ext uri="{FF2B5EF4-FFF2-40B4-BE49-F238E27FC236}">
                <a16:creationId xmlns:a16="http://schemas.microsoft.com/office/drawing/2014/main" xmlns="" id="{C0CE0255-FBF8-5249-AE49-5A251110E29C}"/>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535972" y="2338547"/>
            <a:ext cx="3061004" cy="3037348"/>
          </a:xfrm>
          <a:prstGeom prst="rect">
            <a:avLst/>
          </a:prstGeom>
        </p:spPr>
      </p:pic>
      <p:sp>
        <p:nvSpPr>
          <p:cNvPr id="8" name="Title 1"/>
          <p:cNvSpPr txBox="1">
            <a:spLocks/>
          </p:cNvSpPr>
          <p:nvPr/>
        </p:nvSpPr>
        <p:spPr>
          <a:xfrm>
            <a:off x="539999" y="2333281"/>
            <a:ext cx="8424001" cy="2174614"/>
          </a:xfrm>
          <a:prstGeom prst="rect">
            <a:avLst/>
          </a:prstGeom>
        </p:spPr>
        <p:txBody>
          <a:bodyPr vert="horz"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solidFill>
                  <a:srgbClr val="FFFFFF"/>
                </a:solidFill>
                <a:latin typeface="Trebuchet MS"/>
                <a:cs typeface="Trebuchet MS"/>
              </a:rPr>
              <a:t>Hate Crime </a:t>
            </a:r>
          </a:p>
          <a:p>
            <a:pPr algn="l"/>
            <a:r>
              <a:rPr lang="en-US" sz="6000" b="1" dirty="0" smtClean="0">
                <a:solidFill>
                  <a:srgbClr val="FFFFFF"/>
                </a:solidFill>
                <a:latin typeface="Trebuchet MS"/>
                <a:cs typeface="Trebuchet MS"/>
              </a:rPr>
              <a:t/>
            </a:r>
            <a:br>
              <a:rPr lang="en-US" sz="6000" b="1" dirty="0" smtClean="0">
                <a:solidFill>
                  <a:srgbClr val="FFFFFF"/>
                </a:solidFill>
                <a:latin typeface="Trebuchet MS"/>
                <a:cs typeface="Trebuchet MS"/>
              </a:rPr>
            </a:br>
            <a:r>
              <a:rPr lang="en-US" sz="2000" b="1" dirty="0" smtClean="0">
                <a:solidFill>
                  <a:srgbClr val="FFFFFF"/>
                </a:solidFill>
                <a:latin typeface="Trebuchet MS"/>
                <a:cs typeface="Trebuchet MS"/>
              </a:rPr>
              <a:t>#No2Hate</a:t>
            </a:r>
            <a:endParaRPr lang="en-US" sz="5400" dirty="0">
              <a:solidFill>
                <a:srgbClr val="FFFFFF"/>
              </a:solidFill>
              <a:latin typeface="Trebuchet MS"/>
              <a:cs typeface="Trebuchet MS"/>
            </a:endParaRPr>
          </a:p>
        </p:txBody>
      </p:sp>
    </p:spTree>
    <p:extLst>
      <p:ext uri="{BB962C8B-B14F-4D97-AF65-F5344CB8AC3E}">
        <p14:creationId xmlns:p14="http://schemas.microsoft.com/office/powerpoint/2010/main" val="3765605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685800" y="1434031"/>
            <a:ext cx="3706813" cy="1150144"/>
          </a:xfrm>
        </p:spPr>
        <p:txBody>
          <a:bodyPr lIns="0" tIns="0" rIns="0" bIns="0">
            <a:noAutofit/>
          </a:bodyPr>
          <a:lstStyle/>
          <a:p>
            <a:pPr algn="ctr">
              <a:buNone/>
            </a:pPr>
            <a:r>
              <a:rPr lang="en-US" sz="2000" b="1" dirty="0" smtClean="0">
                <a:solidFill>
                  <a:srgbClr val="E30615"/>
                </a:solidFill>
                <a:latin typeface="Trebuchet MS"/>
                <a:cs typeface="Trebuchet MS"/>
              </a:rPr>
              <a:t>What do we mean when we talk about ‘protected groups’ in Hate Crime? </a:t>
            </a:r>
          </a:p>
          <a:p>
            <a:pPr marL="0" indent="0">
              <a:spcAft>
                <a:spcPts val="1200"/>
              </a:spcAft>
              <a:buNone/>
            </a:pPr>
            <a:endParaRPr lang="en-US" sz="2000" dirty="0">
              <a:solidFill>
                <a:srgbClr val="E30615"/>
              </a:solidFill>
              <a:latin typeface="Trebuchet MS"/>
              <a:cs typeface="Trebuchet MS"/>
            </a:endParaRPr>
          </a:p>
          <a:p>
            <a:pPr marL="0">
              <a:spcAft>
                <a:spcPts val="1200"/>
              </a:spcAft>
              <a:buNone/>
            </a:pPr>
            <a:r>
              <a:rPr lang="en-US" sz="2000" dirty="0">
                <a:solidFill>
                  <a:srgbClr val="262C31"/>
                </a:solidFill>
                <a:latin typeface="Arial"/>
                <a:cs typeface="Arial"/>
              </a:rPr>
              <a:t/>
            </a:r>
            <a:br>
              <a:rPr lang="en-US" sz="2000" dirty="0">
                <a:solidFill>
                  <a:srgbClr val="262C31"/>
                </a:solidFill>
                <a:latin typeface="Arial"/>
                <a:cs typeface="Arial"/>
              </a:rPr>
            </a:br>
            <a:endParaRPr lang="en-US" sz="2000" dirty="0">
              <a:solidFill>
                <a:srgbClr val="262C31"/>
              </a:solidFill>
              <a:latin typeface="Arial"/>
              <a:cs typeface="Arial"/>
            </a:endParaRPr>
          </a:p>
          <a:p>
            <a:endParaRPr lang="en-US" sz="2000" dirty="0"/>
          </a:p>
        </p:txBody>
      </p:sp>
      <p:sp>
        <p:nvSpPr>
          <p:cNvPr id="19" name="Title 1"/>
          <p:cNvSpPr>
            <a:spLocks noGrp="1"/>
          </p:cNvSpPr>
          <p:nvPr>
            <p:ph type="title"/>
          </p:nvPr>
        </p:nvSpPr>
        <p:spPr>
          <a:xfrm>
            <a:off x="444500" y="441325"/>
            <a:ext cx="8267700" cy="719999"/>
          </a:xfrm>
        </p:spPr>
        <p:txBody>
          <a:bodyPr vert="horz" lIns="0" tIns="0" rIns="0" bIns="0" anchor="t" anchorCtr="0">
            <a:noAutofit/>
          </a:bodyPr>
          <a:lstStyle/>
          <a:p>
            <a:pPr algn="l"/>
            <a:r>
              <a:rPr lang="en-US" sz="4000" dirty="0" smtClean="0">
                <a:solidFill>
                  <a:srgbClr val="E30615"/>
                </a:solidFill>
                <a:latin typeface="Trebuchet MS"/>
                <a:cs typeface="Trebuchet MS"/>
              </a:rPr>
              <a:t>Protected Groups</a:t>
            </a:r>
            <a:br>
              <a:rPr lang="en-US" sz="4000" dirty="0" smtClean="0">
                <a:solidFill>
                  <a:srgbClr val="E30615"/>
                </a:solidFill>
                <a:latin typeface="Trebuchet MS"/>
                <a:cs typeface="Trebuchet MS"/>
              </a:rPr>
            </a:br>
            <a:endParaRPr lang="en-US" sz="4000" dirty="0">
              <a:solidFill>
                <a:srgbClr val="E30615"/>
              </a:solidFill>
              <a:latin typeface="Trebuchet MS"/>
              <a:cs typeface="Trebuchet MS"/>
            </a:endParaRPr>
          </a:p>
        </p:txBody>
      </p:sp>
      <p:sp>
        <p:nvSpPr>
          <p:cNvPr id="16" name="Content Placeholder 2"/>
          <p:cNvSpPr txBox="1">
            <a:spLocks/>
          </p:cNvSpPr>
          <p:nvPr/>
        </p:nvSpPr>
        <p:spPr>
          <a:xfrm>
            <a:off x="2169668" y="2637100"/>
            <a:ext cx="3150151" cy="751631"/>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spcAft>
                <a:spcPts val="1200"/>
              </a:spcAft>
              <a:buFont typeface="Arial"/>
              <a:buNone/>
            </a:pPr>
            <a:r>
              <a:rPr lang="en-US" sz="16600" b="1" dirty="0" smtClean="0">
                <a:solidFill>
                  <a:schemeClr val="accent3">
                    <a:lumMod val="60000"/>
                    <a:lumOff val="40000"/>
                  </a:schemeClr>
                </a:solidFill>
                <a:effectLst>
                  <a:outerShdw blurRad="38100" dist="38100" dir="2700000" algn="tl">
                    <a:srgbClr val="000000">
                      <a:alpha val="43137"/>
                    </a:srgbClr>
                  </a:outerShdw>
                </a:effectLst>
                <a:latin typeface="Trebuchet MS"/>
                <a:cs typeface="Trebuchet MS"/>
              </a:rPr>
              <a:t>?</a:t>
            </a:r>
            <a:endParaRPr lang="en-US" sz="16600" dirty="0" smtClean="0">
              <a:solidFill>
                <a:schemeClr val="accent3">
                  <a:lumMod val="60000"/>
                  <a:lumOff val="40000"/>
                </a:schemeClr>
              </a:solidFill>
              <a:effectLst>
                <a:outerShdw blurRad="38100" dist="38100" dir="2700000" algn="tl">
                  <a:srgbClr val="000000">
                    <a:alpha val="43137"/>
                  </a:srgbClr>
                </a:outerShdw>
              </a:effectLst>
              <a:latin typeface="Trebuchet MS"/>
              <a:cs typeface="Trebuchet MS"/>
            </a:endParaRPr>
          </a:p>
          <a:p>
            <a:pPr marL="0">
              <a:spcAft>
                <a:spcPts val="1200"/>
              </a:spcAft>
              <a:buFont typeface="Arial"/>
              <a:buNone/>
            </a:pPr>
            <a:r>
              <a:rPr lang="en-US" sz="2000" dirty="0" smtClean="0">
                <a:solidFill>
                  <a:srgbClr val="262C31"/>
                </a:solidFill>
                <a:latin typeface="Arial"/>
                <a:cs typeface="Arial"/>
              </a:rPr>
              <a:t/>
            </a:r>
            <a:br>
              <a:rPr lang="en-US" sz="2000" dirty="0" smtClean="0">
                <a:solidFill>
                  <a:srgbClr val="262C31"/>
                </a:solidFill>
                <a:latin typeface="Arial"/>
                <a:cs typeface="Arial"/>
              </a:rPr>
            </a:br>
            <a:endParaRPr lang="en-US" sz="2000" dirty="0" smtClean="0">
              <a:solidFill>
                <a:srgbClr val="262C31"/>
              </a:solidFill>
              <a:latin typeface="Arial"/>
              <a:cs typeface="Arial"/>
            </a:endParaRPr>
          </a:p>
          <a:p>
            <a:endParaRPr lang="en-US" sz="2000" dirty="0"/>
          </a:p>
        </p:txBody>
      </p:sp>
      <p:sp>
        <p:nvSpPr>
          <p:cNvPr id="15" name="Content Placeholder 2"/>
          <p:cNvSpPr txBox="1">
            <a:spLocks/>
          </p:cNvSpPr>
          <p:nvPr/>
        </p:nvSpPr>
        <p:spPr>
          <a:xfrm>
            <a:off x="805202" y="2318895"/>
            <a:ext cx="3706813" cy="3161161"/>
          </a:xfrm>
          <a:prstGeom prst="rect">
            <a:avLst/>
          </a:prstGeom>
          <a:solidFill>
            <a:schemeClr val="bg1"/>
          </a:solidFill>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a:buNone/>
            </a:pPr>
            <a:endParaRPr lang="en-US" sz="2000" dirty="0" smtClean="0">
              <a:solidFill>
                <a:srgbClr val="E30615"/>
              </a:solidFill>
              <a:latin typeface="Trebuchet MS"/>
              <a:cs typeface="Trebuchet MS"/>
            </a:endParaRPr>
          </a:p>
          <a:p>
            <a:pPr marL="0" indent="0" algn="ctr">
              <a:spcAft>
                <a:spcPts val="1200"/>
              </a:spcAft>
              <a:buFont typeface="Arial"/>
              <a:buNone/>
            </a:pPr>
            <a:r>
              <a:rPr lang="en-US" sz="2000" b="1" dirty="0" smtClean="0">
                <a:solidFill>
                  <a:srgbClr val="36424A"/>
                </a:solidFill>
                <a:latin typeface="Trebuchet MS"/>
                <a:cs typeface="Trebuchet MS"/>
              </a:rPr>
              <a:t>Race</a:t>
            </a:r>
          </a:p>
          <a:p>
            <a:pPr marL="0" indent="0" algn="ctr">
              <a:spcAft>
                <a:spcPts val="1200"/>
              </a:spcAft>
              <a:buFont typeface="Arial"/>
              <a:buNone/>
            </a:pPr>
            <a:r>
              <a:rPr lang="en-US" sz="2000" b="1" dirty="0" smtClean="0">
                <a:solidFill>
                  <a:srgbClr val="36424A"/>
                </a:solidFill>
                <a:latin typeface="Trebuchet MS"/>
                <a:cs typeface="Trebuchet MS"/>
              </a:rPr>
              <a:t>Religion &amp; Faith</a:t>
            </a:r>
          </a:p>
          <a:p>
            <a:pPr marL="0" indent="0" algn="ctr">
              <a:spcAft>
                <a:spcPts val="1200"/>
              </a:spcAft>
              <a:buFont typeface="Arial"/>
              <a:buNone/>
            </a:pPr>
            <a:r>
              <a:rPr lang="en-US" sz="2000" b="1" dirty="0" smtClean="0">
                <a:solidFill>
                  <a:srgbClr val="36424A"/>
                </a:solidFill>
                <a:latin typeface="Trebuchet MS"/>
                <a:cs typeface="Trebuchet MS"/>
              </a:rPr>
              <a:t>Sexual Orientation</a:t>
            </a:r>
          </a:p>
          <a:p>
            <a:pPr marL="0" indent="0" algn="ctr">
              <a:spcAft>
                <a:spcPts val="1200"/>
              </a:spcAft>
              <a:buFont typeface="Arial"/>
              <a:buNone/>
            </a:pPr>
            <a:r>
              <a:rPr lang="en-US" sz="2000" b="1" dirty="0" smtClean="0">
                <a:solidFill>
                  <a:srgbClr val="36424A"/>
                </a:solidFill>
                <a:latin typeface="Trebuchet MS"/>
                <a:cs typeface="Trebuchet MS"/>
              </a:rPr>
              <a:t>Transgender</a:t>
            </a:r>
          </a:p>
          <a:p>
            <a:pPr marL="0" indent="0" algn="ctr">
              <a:spcAft>
                <a:spcPts val="1200"/>
              </a:spcAft>
              <a:buFont typeface="Arial"/>
              <a:buNone/>
            </a:pPr>
            <a:r>
              <a:rPr lang="en-US" sz="2000" b="1" dirty="0" smtClean="0">
                <a:solidFill>
                  <a:srgbClr val="36424A"/>
                </a:solidFill>
                <a:latin typeface="Trebuchet MS"/>
                <a:cs typeface="Trebuchet MS"/>
              </a:rPr>
              <a:t>Disability</a:t>
            </a:r>
            <a:endParaRPr lang="en-US" sz="2000" dirty="0" smtClean="0">
              <a:solidFill>
                <a:srgbClr val="36424A"/>
              </a:solidFill>
              <a:latin typeface="Trebuchet MS"/>
              <a:cs typeface="Trebuchet MS"/>
            </a:endParaRPr>
          </a:p>
          <a:p>
            <a:pPr marL="0">
              <a:spcAft>
                <a:spcPts val="1200"/>
              </a:spcAft>
              <a:buFont typeface="Arial"/>
              <a:buNone/>
            </a:pPr>
            <a:r>
              <a:rPr lang="en-US" sz="2000" dirty="0" smtClean="0">
                <a:solidFill>
                  <a:srgbClr val="262C31"/>
                </a:solidFill>
                <a:latin typeface="Arial"/>
                <a:cs typeface="Arial"/>
              </a:rPr>
              <a:t/>
            </a:r>
            <a:br>
              <a:rPr lang="en-US" sz="2000" dirty="0" smtClean="0">
                <a:solidFill>
                  <a:srgbClr val="262C31"/>
                </a:solidFill>
                <a:latin typeface="Arial"/>
                <a:cs typeface="Arial"/>
              </a:rPr>
            </a:br>
            <a:endParaRPr lang="en-US" sz="2000" dirty="0" smtClean="0">
              <a:solidFill>
                <a:srgbClr val="262C31"/>
              </a:solidFill>
              <a:latin typeface="Arial"/>
              <a:cs typeface="Arial"/>
            </a:endParaRPr>
          </a:p>
          <a:p>
            <a:endParaRPr lang="en-US" sz="2000" dirty="0"/>
          </a:p>
        </p:txBody>
      </p:sp>
      <p:cxnSp>
        <p:nvCxnSpPr>
          <p:cNvPr id="18" name="Straight Connector 17"/>
          <p:cNvCxnSpPr/>
          <p:nvPr/>
        </p:nvCxnSpPr>
        <p:spPr>
          <a:xfrm>
            <a:off x="444500" y="6416675"/>
            <a:ext cx="8255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337983" y="6485147"/>
            <a:ext cx="2480733" cy="261610"/>
          </a:xfrm>
          <a:prstGeom prst="rect">
            <a:avLst/>
          </a:prstGeom>
          <a:noFill/>
        </p:spPr>
        <p:txBody>
          <a:bodyPr wrap="square" lIns="0" rtlCol="0">
            <a:spAutoFit/>
          </a:bodyPr>
          <a:lstStyle/>
          <a:p>
            <a:pPr algn="ctr"/>
            <a:r>
              <a:rPr lang="en-US" sz="1100" dirty="0" smtClean="0">
                <a:solidFill>
                  <a:srgbClr val="36424A"/>
                </a:solidFill>
                <a:latin typeface="Trebuchet MS"/>
                <a:cs typeface="Trebuchet MS"/>
              </a:rPr>
              <a:t>© Victim Support 2022</a:t>
            </a:r>
            <a:endParaRPr lang="en-US" sz="1100" dirty="0">
              <a:solidFill>
                <a:srgbClr val="36424A"/>
              </a:solidFill>
              <a:latin typeface="Trebuchet MS"/>
              <a:cs typeface="Trebuchet MS"/>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pic>
        <p:nvPicPr>
          <p:cNvPr id="23" name="Picture 22">
            <a:extLst>
              <a:ext uri="{FF2B5EF4-FFF2-40B4-BE49-F238E27FC236}">
                <a16:creationId xmlns:a16="http://schemas.microsoft.com/office/drawing/2014/main" xmlns="" id="{324DFA9A-8B6E-B14D-9BCE-072D060BFFDB}"/>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319819" y="4602321"/>
            <a:ext cx="2740447" cy="1597311"/>
          </a:xfrm>
          <a:prstGeom prst="rect">
            <a:avLst/>
          </a:prstGeom>
        </p:spPr>
      </p:pic>
      <p:pic>
        <p:nvPicPr>
          <p:cNvPr id="24" name="Picture 23">
            <a:extLst>
              <a:ext uri="{FF2B5EF4-FFF2-40B4-BE49-F238E27FC236}">
                <a16:creationId xmlns:a16="http://schemas.microsoft.com/office/drawing/2014/main" xmlns="" id="{9B14A36D-4698-DD47-AB12-E571A08CBF1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406048" y="820052"/>
            <a:ext cx="2230421" cy="1498843"/>
          </a:xfrm>
          <a:prstGeom prst="rect">
            <a:avLst/>
          </a:prstGeom>
        </p:spPr>
      </p:pic>
      <p:pic>
        <p:nvPicPr>
          <p:cNvPr id="25" name="Picture 24">
            <a:extLst>
              <a:ext uri="{FF2B5EF4-FFF2-40B4-BE49-F238E27FC236}">
                <a16:creationId xmlns:a16="http://schemas.microsoft.com/office/drawing/2014/main" xmlns="" id="{4065BAE3-E790-974D-97FE-F4BB0625F9F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631417" y="667119"/>
            <a:ext cx="1636063" cy="1760482"/>
          </a:xfrm>
          <a:prstGeom prst="rect">
            <a:avLst/>
          </a:prstGeom>
        </p:spPr>
      </p:pic>
      <p:pic>
        <p:nvPicPr>
          <p:cNvPr id="26" name="Picture 25">
            <a:extLst>
              <a:ext uri="{FF2B5EF4-FFF2-40B4-BE49-F238E27FC236}">
                <a16:creationId xmlns:a16="http://schemas.microsoft.com/office/drawing/2014/main" xmlns="" id="{7E7CC3C3-2F1B-3449-995A-C693CF2FFBBA}"/>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4690580" y="2483782"/>
            <a:ext cx="1576900" cy="1950376"/>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7001" y="2456635"/>
            <a:ext cx="1761157" cy="1761157"/>
          </a:xfrm>
          <a:prstGeom prst="rect">
            <a:avLst/>
          </a:prstGeom>
        </p:spPr>
      </p:pic>
    </p:spTree>
    <p:extLst>
      <p:ext uri="{BB962C8B-B14F-4D97-AF65-F5344CB8AC3E}">
        <p14:creationId xmlns:p14="http://schemas.microsoft.com/office/powerpoint/2010/main" val="178220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a:spLocks noGrp="1"/>
          </p:cNvSpPr>
          <p:nvPr>
            <p:ph type="title"/>
          </p:nvPr>
        </p:nvSpPr>
        <p:spPr>
          <a:xfrm>
            <a:off x="444500" y="441325"/>
            <a:ext cx="8267700" cy="719999"/>
          </a:xfrm>
        </p:spPr>
        <p:txBody>
          <a:bodyPr vert="horz" lIns="0" tIns="0" rIns="0" bIns="0" anchor="t" anchorCtr="0">
            <a:noAutofit/>
          </a:bodyPr>
          <a:lstStyle/>
          <a:p>
            <a:pPr algn="l"/>
            <a:r>
              <a:rPr lang="en-US" sz="4000" dirty="0" smtClean="0">
                <a:solidFill>
                  <a:srgbClr val="E30615"/>
                </a:solidFill>
                <a:latin typeface="Trebuchet MS"/>
                <a:cs typeface="Trebuchet MS"/>
              </a:rPr>
              <a:t>Intersectionality</a:t>
            </a:r>
            <a:endParaRPr lang="en-US" sz="4000" dirty="0">
              <a:solidFill>
                <a:srgbClr val="E30615"/>
              </a:solidFill>
              <a:latin typeface="Trebuchet MS"/>
              <a:cs typeface="Trebuchet MS"/>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5861" y="4510487"/>
            <a:ext cx="1400031" cy="1400031"/>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281334" y="4510487"/>
            <a:ext cx="1384427" cy="1384427"/>
          </a:xfrm>
          <a:prstGeom prst="rect">
            <a:avLst/>
          </a:prstGeom>
        </p:spPr>
      </p:pic>
      <p:pic>
        <p:nvPicPr>
          <p:cNvPr id="8" name="Picture 7"/>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2330567" y="4510487"/>
            <a:ext cx="1398097" cy="1398097"/>
          </a:xfrm>
          <a:prstGeom prst="rect">
            <a:avLst/>
          </a:prstGeom>
        </p:spPr>
      </p:pic>
      <p:pic>
        <p:nvPicPr>
          <p:cNvPr id="12" name="Picture 11"/>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992970" y="4518313"/>
            <a:ext cx="1392205" cy="1392205"/>
          </a:xfrm>
          <a:prstGeom prst="rect">
            <a:avLst/>
          </a:prstGeom>
        </p:spPr>
      </p:pic>
      <p:pic>
        <p:nvPicPr>
          <p:cNvPr id="13" name="Picture 12"/>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658562" y="4523807"/>
            <a:ext cx="1405876" cy="1405876"/>
          </a:xfrm>
          <a:prstGeom prst="rect">
            <a:avLst/>
          </a:prstGeom>
        </p:spPr>
      </p:pic>
      <p:cxnSp>
        <p:nvCxnSpPr>
          <p:cNvPr id="11" name="Straight Connector 10"/>
          <p:cNvCxnSpPr/>
          <p:nvPr/>
        </p:nvCxnSpPr>
        <p:spPr>
          <a:xfrm>
            <a:off x="444500" y="6416675"/>
            <a:ext cx="8255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337983" y="6485147"/>
            <a:ext cx="2480733" cy="261610"/>
          </a:xfrm>
          <a:prstGeom prst="rect">
            <a:avLst/>
          </a:prstGeom>
          <a:noFill/>
        </p:spPr>
        <p:txBody>
          <a:bodyPr wrap="square" lIns="0" rtlCol="0">
            <a:spAutoFit/>
          </a:bodyPr>
          <a:lstStyle/>
          <a:p>
            <a:pPr algn="ctr"/>
            <a:r>
              <a:rPr lang="en-US" sz="1100" dirty="0" smtClean="0">
                <a:solidFill>
                  <a:srgbClr val="36424A"/>
                </a:solidFill>
                <a:latin typeface="Trebuchet MS"/>
                <a:cs typeface="Trebuchet MS"/>
              </a:rPr>
              <a:t>© Victim Support 2022</a:t>
            </a:r>
            <a:endParaRPr lang="en-US" sz="1100" dirty="0">
              <a:solidFill>
                <a:srgbClr val="36424A"/>
              </a:solidFill>
              <a:latin typeface="Trebuchet MS"/>
              <a:cs typeface="Trebuchet MS"/>
            </a:endParaRP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sp>
        <p:nvSpPr>
          <p:cNvPr id="21" name="Content Placeholder 2"/>
          <p:cNvSpPr txBox="1">
            <a:spLocks/>
          </p:cNvSpPr>
          <p:nvPr/>
        </p:nvSpPr>
        <p:spPr>
          <a:xfrm>
            <a:off x="536714" y="1255325"/>
            <a:ext cx="3403668" cy="3161161"/>
          </a:xfrm>
          <a:prstGeom prst="rect">
            <a:avLst/>
          </a:prstGeom>
          <a:solidFill>
            <a:schemeClr val="bg1"/>
          </a:solidFill>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a:buNone/>
            </a:pPr>
            <a:r>
              <a:rPr lang="en-US" sz="2400" b="1" dirty="0" smtClean="0">
                <a:solidFill>
                  <a:srgbClr val="36424A"/>
                </a:solidFill>
                <a:latin typeface="Trebuchet MS"/>
                <a:cs typeface="Trebuchet MS"/>
              </a:rPr>
              <a:t>“Many of our social justice problems like racism and sexism are often overlapping creating multiple levels of social injustice”</a:t>
            </a:r>
          </a:p>
          <a:p>
            <a:pPr marL="0" indent="0" algn="r">
              <a:spcAft>
                <a:spcPts val="1200"/>
              </a:spcAft>
              <a:buFont typeface="Arial"/>
              <a:buNone/>
            </a:pPr>
            <a:r>
              <a:rPr lang="en-US" sz="1600" b="1" dirty="0" err="1" smtClean="0">
                <a:solidFill>
                  <a:srgbClr val="36424A"/>
                </a:solidFill>
                <a:latin typeface="Trebuchet MS"/>
                <a:cs typeface="Trebuchet MS"/>
              </a:rPr>
              <a:t>Kimberle</a:t>
            </a:r>
            <a:r>
              <a:rPr lang="en-US" sz="1600" b="1" dirty="0" smtClean="0">
                <a:solidFill>
                  <a:srgbClr val="36424A"/>
                </a:solidFill>
                <a:latin typeface="Trebuchet MS"/>
                <a:cs typeface="Trebuchet MS"/>
              </a:rPr>
              <a:t> Crenshaw</a:t>
            </a:r>
            <a:endParaRPr lang="en-US" sz="1600" dirty="0" smtClean="0">
              <a:solidFill>
                <a:srgbClr val="36424A"/>
              </a:solidFill>
              <a:latin typeface="Trebuchet MS"/>
              <a:cs typeface="Trebuchet MS"/>
            </a:endParaRPr>
          </a:p>
          <a:p>
            <a:pPr marL="0">
              <a:spcAft>
                <a:spcPts val="1200"/>
              </a:spcAft>
              <a:buFont typeface="Arial"/>
              <a:buNone/>
            </a:pPr>
            <a:r>
              <a:rPr lang="en-US" sz="2000" dirty="0" smtClean="0">
                <a:solidFill>
                  <a:srgbClr val="262C31"/>
                </a:solidFill>
                <a:latin typeface="Arial"/>
                <a:cs typeface="Arial"/>
              </a:rPr>
              <a:t/>
            </a:r>
            <a:br>
              <a:rPr lang="en-US" sz="2000" dirty="0" smtClean="0">
                <a:solidFill>
                  <a:srgbClr val="262C31"/>
                </a:solidFill>
                <a:latin typeface="Arial"/>
                <a:cs typeface="Arial"/>
              </a:rPr>
            </a:br>
            <a:endParaRPr lang="en-US" sz="2000" dirty="0" smtClean="0">
              <a:solidFill>
                <a:srgbClr val="262C31"/>
              </a:solidFill>
              <a:latin typeface="Arial"/>
              <a:cs typeface="Arial"/>
            </a:endParaRPr>
          </a:p>
          <a:p>
            <a:endParaRPr lang="en-US" sz="2000" dirty="0"/>
          </a:p>
        </p:txBody>
      </p:sp>
      <p:cxnSp>
        <p:nvCxnSpPr>
          <p:cNvPr id="4" name="Straight Connector 3"/>
          <p:cNvCxnSpPr/>
          <p:nvPr/>
        </p:nvCxnSpPr>
        <p:spPr>
          <a:xfrm>
            <a:off x="4203700" y="1310287"/>
            <a:ext cx="0" cy="3020096"/>
          </a:xfrm>
          <a:prstGeom prst="line">
            <a:avLst/>
          </a:prstGeom>
        </p:spPr>
        <p:style>
          <a:lnRef idx="2">
            <a:schemeClr val="accent1"/>
          </a:lnRef>
          <a:fillRef idx="0">
            <a:schemeClr val="accent1"/>
          </a:fillRef>
          <a:effectRef idx="1">
            <a:schemeClr val="accent1"/>
          </a:effectRef>
          <a:fontRef idx="minor">
            <a:schemeClr val="tx1"/>
          </a:fontRef>
        </p:style>
      </p:cxnSp>
      <p:sp>
        <p:nvSpPr>
          <p:cNvPr id="23" name="Content Placeholder 2"/>
          <p:cNvSpPr txBox="1">
            <a:spLocks/>
          </p:cNvSpPr>
          <p:nvPr/>
        </p:nvSpPr>
        <p:spPr>
          <a:xfrm>
            <a:off x="4467019" y="1310287"/>
            <a:ext cx="4452997" cy="1708219"/>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Clr>
                <a:srgbClr val="E30615"/>
              </a:buClr>
              <a:buFont typeface="Wingdings" charset="2"/>
              <a:buChar char="§"/>
            </a:pPr>
            <a:r>
              <a:rPr lang="en-US" sz="2000" b="1" dirty="0" smtClean="0">
                <a:solidFill>
                  <a:srgbClr val="36424A"/>
                </a:solidFill>
                <a:latin typeface="Trebuchet MS"/>
                <a:cs typeface="Trebuchet MS"/>
              </a:rPr>
              <a:t>They may fall into two or more of the protected groups</a:t>
            </a:r>
          </a:p>
          <a:p>
            <a:pPr>
              <a:spcAft>
                <a:spcPts val="600"/>
              </a:spcAft>
              <a:buClr>
                <a:srgbClr val="E30615"/>
              </a:buClr>
              <a:buFont typeface="Wingdings" charset="2"/>
              <a:buChar char="§"/>
            </a:pPr>
            <a:r>
              <a:rPr lang="en-US" sz="2000" b="1" dirty="0" smtClean="0">
                <a:solidFill>
                  <a:srgbClr val="36424A"/>
                </a:solidFill>
                <a:latin typeface="Trebuchet MS"/>
                <a:cs typeface="Trebuchet MS"/>
              </a:rPr>
              <a:t>People may experience ‘Double Discrimination’ or experience Hate aimed at more than one protected characteristic</a:t>
            </a:r>
          </a:p>
          <a:p>
            <a:pPr>
              <a:spcAft>
                <a:spcPts val="600"/>
              </a:spcAft>
              <a:buClr>
                <a:srgbClr val="E30615"/>
              </a:buClr>
              <a:buFont typeface="Wingdings" charset="2"/>
              <a:buChar char="§"/>
            </a:pPr>
            <a:r>
              <a:rPr lang="en-US" sz="2000" b="1" dirty="0" smtClean="0">
                <a:solidFill>
                  <a:srgbClr val="36424A"/>
                </a:solidFill>
                <a:latin typeface="Trebuchet MS"/>
                <a:cs typeface="Trebuchet MS"/>
              </a:rPr>
              <a:t>For example, someone may experience a Hate Crime that is both transphobic and homophobic</a:t>
            </a:r>
          </a:p>
          <a:p>
            <a:pPr>
              <a:spcAft>
                <a:spcPts val="600"/>
              </a:spcAft>
              <a:buClr>
                <a:srgbClr val="E30615"/>
              </a:buClr>
              <a:buFont typeface="Wingdings" charset="2"/>
              <a:buChar char="§"/>
            </a:pPr>
            <a:endParaRPr lang="en-US" sz="2000" b="1" dirty="0">
              <a:solidFill>
                <a:srgbClr val="36424A"/>
              </a:solidFill>
              <a:latin typeface="Trebuchet MS"/>
              <a:cs typeface="Trebuchet MS"/>
            </a:endParaRPr>
          </a:p>
          <a:p>
            <a:pPr>
              <a:spcAft>
                <a:spcPts val="600"/>
              </a:spcAft>
              <a:buClr>
                <a:srgbClr val="E30615"/>
              </a:buClr>
              <a:buFont typeface="Wingdings" charset="2"/>
              <a:buChar char="§"/>
            </a:pPr>
            <a:endParaRPr lang="en-US" sz="2000" dirty="0">
              <a:solidFill>
                <a:srgbClr val="36424A"/>
              </a:solidFill>
              <a:latin typeface="Trebuchet MS"/>
              <a:cs typeface="Trebuchet MS"/>
            </a:endParaRPr>
          </a:p>
        </p:txBody>
      </p:sp>
    </p:spTree>
    <p:extLst>
      <p:ext uri="{BB962C8B-B14F-4D97-AF65-F5344CB8AC3E}">
        <p14:creationId xmlns:p14="http://schemas.microsoft.com/office/powerpoint/2010/main" val="348359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4500" y="6416675"/>
            <a:ext cx="8255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337983" y="6485147"/>
            <a:ext cx="2480733" cy="261610"/>
          </a:xfrm>
          <a:prstGeom prst="rect">
            <a:avLst/>
          </a:prstGeom>
          <a:noFill/>
        </p:spPr>
        <p:txBody>
          <a:bodyPr wrap="square" lIns="0" rtlCol="0">
            <a:spAutoFit/>
          </a:bodyPr>
          <a:lstStyle/>
          <a:p>
            <a:pPr algn="ctr"/>
            <a:r>
              <a:rPr lang="en-US" sz="1100" dirty="0" smtClean="0">
                <a:solidFill>
                  <a:srgbClr val="36424A"/>
                </a:solidFill>
                <a:latin typeface="Trebuchet MS"/>
                <a:cs typeface="Trebuchet MS"/>
              </a:rPr>
              <a:t>© Victim Support 2022</a:t>
            </a:r>
            <a:endParaRPr lang="en-US" sz="1100" dirty="0">
              <a:solidFill>
                <a:srgbClr val="36424A"/>
              </a:solidFill>
              <a:latin typeface="Trebuchet MS"/>
              <a:cs typeface="Trebuchet MS"/>
            </a:endParaRPr>
          </a:p>
        </p:txBody>
      </p:sp>
      <p:sp>
        <p:nvSpPr>
          <p:cNvPr id="15" name="Title 1"/>
          <p:cNvSpPr txBox="1">
            <a:spLocks/>
          </p:cNvSpPr>
          <p:nvPr/>
        </p:nvSpPr>
        <p:spPr>
          <a:xfrm>
            <a:off x="431800" y="199914"/>
            <a:ext cx="8280400" cy="82708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E30615"/>
                </a:solidFill>
                <a:latin typeface="Trebuchet MS"/>
                <a:cs typeface="Trebuchet MS"/>
              </a:rPr>
              <a:t>Hate in West </a:t>
            </a:r>
            <a:r>
              <a:rPr lang="en-US" sz="4000" dirty="0" smtClean="0">
                <a:solidFill>
                  <a:srgbClr val="E30615"/>
                </a:solidFill>
                <a:latin typeface="Trebuchet MS"/>
                <a:cs typeface="Trebuchet MS"/>
              </a:rPr>
              <a:t>Mercia</a:t>
            </a:r>
            <a:endParaRPr lang="en-US" sz="1400" dirty="0">
              <a:solidFill>
                <a:srgbClr val="E30615"/>
              </a:solidFill>
              <a:latin typeface="Trebuchet MS"/>
              <a:cs typeface="Trebuchet MS"/>
            </a:endParaRP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sp>
        <p:nvSpPr>
          <p:cNvPr id="20" name="TextBox 19"/>
          <p:cNvSpPr txBox="1"/>
          <p:nvPr/>
        </p:nvSpPr>
        <p:spPr>
          <a:xfrm>
            <a:off x="1059427" y="4777276"/>
            <a:ext cx="2851991" cy="830997"/>
          </a:xfrm>
          <a:prstGeom prst="rect">
            <a:avLst/>
          </a:prstGeom>
          <a:noFill/>
        </p:spPr>
        <p:txBody>
          <a:bodyPr wrap="square" rtlCol="0">
            <a:spAutoFit/>
          </a:bodyPr>
          <a:lstStyle/>
          <a:p>
            <a:pPr algn="ctr"/>
            <a:r>
              <a:rPr lang="en-GB" sz="4800" b="1" dirty="0" smtClean="0">
                <a:solidFill>
                  <a:schemeClr val="bg1"/>
                </a:solidFill>
              </a:rPr>
              <a:t>+16%</a:t>
            </a:r>
            <a:endParaRPr lang="en-GB" sz="4800" b="1" dirty="0">
              <a:solidFill>
                <a:schemeClr val="bg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380" y="1130942"/>
            <a:ext cx="3674038" cy="4777276"/>
          </a:xfrm>
          <a:prstGeom prst="rect">
            <a:avLst/>
          </a:prstGeom>
        </p:spPr>
      </p:pic>
      <p:sp>
        <p:nvSpPr>
          <p:cNvPr id="9" name="TextBox 8"/>
          <p:cNvSpPr txBox="1"/>
          <p:nvPr/>
        </p:nvSpPr>
        <p:spPr>
          <a:xfrm>
            <a:off x="4003783" y="750415"/>
            <a:ext cx="3397681"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smtClean="0"/>
              <a:t>Hate Offences </a:t>
            </a:r>
            <a:r>
              <a:rPr lang="en-GB" dirty="0" smtClean="0"/>
              <a:t>And Incidents </a:t>
            </a:r>
            <a:r>
              <a:rPr lang="en-GB" dirty="0"/>
              <a:t>A</a:t>
            </a:r>
            <a:r>
              <a:rPr lang="en-GB" dirty="0" smtClean="0"/>
              <a:t>cross West Mercia April 2022 – Feb 2023</a:t>
            </a:r>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val="868860514"/>
              </p:ext>
            </p:extLst>
          </p:nvPr>
        </p:nvGraphicFramePr>
        <p:xfrm>
          <a:off x="4085096" y="1660585"/>
          <a:ext cx="4273062" cy="1291780"/>
        </p:xfrm>
        <a:graphic>
          <a:graphicData uri="http://schemas.openxmlformats.org/drawingml/2006/table">
            <a:tbl>
              <a:tblPr>
                <a:tableStyleId>{5C22544A-7EE6-4342-B048-85BDC9FD1C3A}</a:tableStyleId>
              </a:tblPr>
              <a:tblGrid>
                <a:gridCol w="616740"/>
                <a:gridCol w="959036"/>
                <a:gridCol w="1486966"/>
                <a:gridCol w="1210320"/>
              </a:tblGrid>
              <a:tr h="96671">
                <a:tc>
                  <a:txBody>
                    <a:bodyPr/>
                    <a:lstStyle/>
                    <a:p>
                      <a:pPr algn="l" fontAlgn="b"/>
                      <a:r>
                        <a:rPr lang="en-GB" sz="1200" u="none" strike="noStrike" baseline="0" dirty="0">
                          <a:effectLst/>
                        </a:rPr>
                        <a:t> </a:t>
                      </a:r>
                      <a:endParaRPr lang="en-GB" sz="1200" b="0" i="0" u="none" strike="noStrike" baseline="0" dirty="0">
                        <a:solidFill>
                          <a:srgbClr val="333333"/>
                        </a:solidFill>
                        <a:effectLst/>
                        <a:latin typeface="Arial" panose="020B0604020202020204" pitchFamily="34" charset="0"/>
                      </a:endParaRPr>
                    </a:p>
                  </a:txBody>
                  <a:tcPr marL="2905" marR="2905" marT="2905" marB="0" anchor="b"/>
                </a:tc>
                <a:tc>
                  <a:txBody>
                    <a:bodyPr/>
                    <a:lstStyle/>
                    <a:p>
                      <a:pPr algn="ctr" fontAlgn="b"/>
                      <a:r>
                        <a:rPr lang="en-GB" sz="1200" u="none" strike="noStrike" baseline="0">
                          <a:effectLst/>
                        </a:rPr>
                        <a:t>YTM</a:t>
                      </a:r>
                      <a:endParaRPr lang="en-GB" sz="1200" b="1" i="0" u="none" strike="noStrike" baseline="0">
                        <a:solidFill>
                          <a:srgbClr val="FFFFFF"/>
                        </a:solidFill>
                        <a:effectLst/>
                        <a:latin typeface="Arial" panose="020B0604020202020204" pitchFamily="34" charset="0"/>
                      </a:endParaRPr>
                    </a:p>
                  </a:txBody>
                  <a:tcPr marL="2905" marR="2905" marT="2905" marB="0" anchor="b"/>
                </a:tc>
                <a:tc>
                  <a:txBody>
                    <a:bodyPr/>
                    <a:lstStyle/>
                    <a:p>
                      <a:pPr algn="ctr" fontAlgn="b"/>
                      <a:r>
                        <a:rPr lang="en-GB" sz="1200" u="none" strike="noStrike" baseline="0">
                          <a:effectLst/>
                        </a:rPr>
                        <a:t>YTM (Last Year)</a:t>
                      </a:r>
                      <a:endParaRPr lang="en-GB" sz="1200" b="1" i="0" u="none" strike="noStrike" baseline="0">
                        <a:solidFill>
                          <a:srgbClr val="FFFFFF"/>
                        </a:solidFill>
                        <a:effectLst/>
                        <a:latin typeface="Arial" panose="020B0604020202020204" pitchFamily="34" charset="0"/>
                      </a:endParaRPr>
                    </a:p>
                  </a:txBody>
                  <a:tcPr marL="2905" marR="2905" marT="2905" marB="0" anchor="b"/>
                </a:tc>
                <a:tc>
                  <a:txBody>
                    <a:bodyPr/>
                    <a:lstStyle/>
                    <a:p>
                      <a:pPr algn="ctr" fontAlgn="b"/>
                      <a:r>
                        <a:rPr lang="en-GB" sz="1200" u="none" strike="noStrike" baseline="0">
                          <a:effectLst/>
                        </a:rPr>
                        <a:t>% change</a:t>
                      </a:r>
                      <a:endParaRPr lang="en-GB" sz="1200" b="1" i="0" u="none" strike="noStrike" baseline="0">
                        <a:solidFill>
                          <a:srgbClr val="FFFFFF"/>
                        </a:solidFill>
                        <a:effectLst/>
                        <a:latin typeface="Arial" panose="020B0604020202020204" pitchFamily="34" charset="0"/>
                      </a:endParaRPr>
                    </a:p>
                  </a:txBody>
                  <a:tcPr marL="2905" marR="2905" marT="2905" marB="0" anchor="b"/>
                </a:tc>
              </a:tr>
              <a:tr h="191831">
                <a:tc>
                  <a:txBody>
                    <a:bodyPr/>
                    <a:lstStyle/>
                    <a:p>
                      <a:pPr algn="l" fontAlgn="b"/>
                      <a:r>
                        <a:rPr lang="en-GB" sz="1200" u="none" strike="noStrike" baseline="0" dirty="0">
                          <a:effectLst/>
                        </a:rPr>
                        <a:t>Hate Offences</a:t>
                      </a:r>
                      <a:endParaRPr lang="en-GB" sz="1200" b="1" i="0" u="none" strike="noStrike" baseline="0" dirty="0">
                        <a:solidFill>
                          <a:srgbClr val="FFFFFF"/>
                        </a:solidFill>
                        <a:effectLst/>
                        <a:latin typeface="Arial" panose="020B0604020202020204" pitchFamily="34" charset="0"/>
                      </a:endParaRPr>
                    </a:p>
                  </a:txBody>
                  <a:tcPr marL="2905" marR="2905" marT="2905" marB="0" anchor="b"/>
                </a:tc>
                <a:tc>
                  <a:txBody>
                    <a:bodyPr/>
                    <a:lstStyle/>
                    <a:p>
                      <a:pPr algn="ctr" fontAlgn="b"/>
                      <a:r>
                        <a:rPr lang="en-GB" sz="1200" u="none" strike="noStrike" baseline="0" dirty="0">
                          <a:effectLst/>
                        </a:rPr>
                        <a:t>1800</a:t>
                      </a:r>
                      <a:endParaRPr lang="en-GB" sz="1200" b="0" i="0" u="none" strike="noStrike" baseline="0" dirty="0">
                        <a:solidFill>
                          <a:srgbClr val="333333"/>
                        </a:solidFill>
                        <a:effectLst/>
                        <a:latin typeface="Arial" panose="020B0604020202020204" pitchFamily="34" charset="0"/>
                      </a:endParaRPr>
                    </a:p>
                  </a:txBody>
                  <a:tcPr marL="2905" marR="2905" marT="2905" marB="0" anchor="b"/>
                </a:tc>
                <a:tc>
                  <a:txBody>
                    <a:bodyPr/>
                    <a:lstStyle/>
                    <a:p>
                      <a:pPr algn="ctr" fontAlgn="b"/>
                      <a:r>
                        <a:rPr lang="en-GB" sz="1200" u="none" strike="noStrike" baseline="0" dirty="0">
                          <a:effectLst/>
                        </a:rPr>
                        <a:t>1912</a:t>
                      </a:r>
                      <a:endParaRPr lang="en-GB" sz="1200" b="0" i="0" u="none" strike="noStrike" baseline="0" dirty="0">
                        <a:solidFill>
                          <a:srgbClr val="333333"/>
                        </a:solidFill>
                        <a:effectLst/>
                        <a:latin typeface="Arial" panose="020B0604020202020204" pitchFamily="34" charset="0"/>
                      </a:endParaRPr>
                    </a:p>
                  </a:txBody>
                  <a:tcPr marL="2905" marR="2905" marT="2905" marB="0" anchor="b"/>
                </a:tc>
                <a:tc>
                  <a:txBody>
                    <a:bodyPr/>
                    <a:lstStyle/>
                    <a:p>
                      <a:pPr algn="ctr" fontAlgn="b"/>
                      <a:r>
                        <a:rPr lang="en-GB" sz="1200" u="none" strike="noStrike" baseline="0">
                          <a:effectLst/>
                        </a:rPr>
                        <a:t>-5.9%</a:t>
                      </a:r>
                      <a:endParaRPr lang="en-GB" sz="1200" b="0" i="0" u="none" strike="noStrike" baseline="0">
                        <a:solidFill>
                          <a:srgbClr val="333333"/>
                        </a:solidFill>
                        <a:effectLst/>
                        <a:latin typeface="Arial" panose="020B0604020202020204" pitchFamily="34" charset="0"/>
                      </a:endParaRPr>
                    </a:p>
                  </a:txBody>
                  <a:tcPr marL="2905" marR="2905" marT="2905" marB="0" anchor="b"/>
                </a:tc>
              </a:tr>
              <a:tr h="96671">
                <a:tc>
                  <a:txBody>
                    <a:bodyPr/>
                    <a:lstStyle/>
                    <a:p>
                      <a:pPr algn="l" fontAlgn="b"/>
                      <a:r>
                        <a:rPr lang="en-GB" sz="1200" u="none" strike="noStrike" baseline="0">
                          <a:effectLst/>
                        </a:rPr>
                        <a:t> </a:t>
                      </a:r>
                      <a:endParaRPr lang="en-GB" sz="1200" b="0" i="0" u="none" strike="noStrike" baseline="0">
                        <a:solidFill>
                          <a:srgbClr val="000000"/>
                        </a:solidFill>
                        <a:effectLst/>
                        <a:latin typeface="Arial" panose="020B0604020202020204" pitchFamily="34" charset="0"/>
                      </a:endParaRPr>
                    </a:p>
                  </a:txBody>
                  <a:tcPr marL="2905" marR="2905" marT="2905" marB="0" anchor="b"/>
                </a:tc>
                <a:tc>
                  <a:txBody>
                    <a:bodyPr/>
                    <a:lstStyle/>
                    <a:p>
                      <a:pPr algn="l" fontAlgn="b"/>
                      <a:r>
                        <a:rPr lang="en-GB" sz="1200" u="none" strike="noStrike" baseline="0">
                          <a:effectLst/>
                        </a:rPr>
                        <a:t> </a:t>
                      </a:r>
                      <a:endParaRPr lang="en-GB" sz="1200" b="0" i="0" u="none" strike="noStrike" baseline="0">
                        <a:solidFill>
                          <a:srgbClr val="000000"/>
                        </a:solidFill>
                        <a:effectLst/>
                        <a:latin typeface="Arial" panose="020B0604020202020204" pitchFamily="34" charset="0"/>
                      </a:endParaRPr>
                    </a:p>
                  </a:txBody>
                  <a:tcPr marL="2905" marR="2905" marT="2905" marB="0" anchor="b"/>
                </a:tc>
                <a:tc>
                  <a:txBody>
                    <a:bodyPr/>
                    <a:lstStyle/>
                    <a:p>
                      <a:pPr algn="l" fontAlgn="b"/>
                      <a:r>
                        <a:rPr lang="en-GB" sz="1200" u="none" strike="noStrike" baseline="0">
                          <a:effectLst/>
                        </a:rPr>
                        <a:t> </a:t>
                      </a:r>
                      <a:endParaRPr lang="en-GB" sz="1200" b="0" i="0" u="none" strike="noStrike" baseline="0">
                        <a:solidFill>
                          <a:srgbClr val="000000"/>
                        </a:solidFill>
                        <a:effectLst/>
                        <a:latin typeface="Arial" panose="020B0604020202020204" pitchFamily="34" charset="0"/>
                      </a:endParaRPr>
                    </a:p>
                  </a:txBody>
                  <a:tcPr marL="2905" marR="2905" marT="2905" marB="0" anchor="b"/>
                </a:tc>
                <a:tc>
                  <a:txBody>
                    <a:bodyPr/>
                    <a:lstStyle/>
                    <a:p>
                      <a:pPr algn="l" fontAlgn="b"/>
                      <a:r>
                        <a:rPr lang="en-GB" sz="1200" u="none" strike="noStrike" baseline="0">
                          <a:effectLst/>
                        </a:rPr>
                        <a:t> </a:t>
                      </a:r>
                      <a:endParaRPr lang="en-GB" sz="1200" b="0" i="0" u="none" strike="noStrike" baseline="0">
                        <a:solidFill>
                          <a:srgbClr val="000000"/>
                        </a:solidFill>
                        <a:effectLst/>
                        <a:latin typeface="Arial" panose="020B0604020202020204" pitchFamily="34" charset="0"/>
                      </a:endParaRPr>
                    </a:p>
                  </a:txBody>
                  <a:tcPr marL="2905" marR="2905" marT="2905" marB="0" anchor="b"/>
                </a:tc>
              </a:tr>
              <a:tr h="286991">
                <a:tc>
                  <a:txBody>
                    <a:bodyPr/>
                    <a:lstStyle/>
                    <a:p>
                      <a:pPr algn="l" fontAlgn="b"/>
                      <a:r>
                        <a:rPr lang="en-GB" sz="1200" u="none" strike="noStrike" baseline="0" dirty="0">
                          <a:effectLst/>
                        </a:rPr>
                        <a:t>Hate Incidents (Crimed)</a:t>
                      </a:r>
                      <a:endParaRPr lang="en-GB" sz="1200" b="1" i="0" u="none" strike="noStrike" baseline="0" dirty="0">
                        <a:solidFill>
                          <a:srgbClr val="FFFFFF"/>
                        </a:solidFill>
                        <a:effectLst/>
                        <a:latin typeface="Arial" panose="020B0604020202020204" pitchFamily="34" charset="0"/>
                      </a:endParaRPr>
                    </a:p>
                  </a:txBody>
                  <a:tcPr marL="2905" marR="2905" marT="2905" marB="0" anchor="b"/>
                </a:tc>
                <a:tc>
                  <a:txBody>
                    <a:bodyPr/>
                    <a:lstStyle/>
                    <a:p>
                      <a:pPr algn="ctr" fontAlgn="b"/>
                      <a:r>
                        <a:rPr lang="en-GB" sz="1200" u="none" strike="noStrike" baseline="0">
                          <a:effectLst/>
                        </a:rPr>
                        <a:t>232</a:t>
                      </a:r>
                      <a:endParaRPr lang="en-GB" sz="1200" b="0" i="0" u="none" strike="noStrike" baseline="0">
                        <a:solidFill>
                          <a:srgbClr val="000000"/>
                        </a:solidFill>
                        <a:effectLst/>
                        <a:latin typeface="Arial" panose="020B0604020202020204" pitchFamily="34" charset="0"/>
                      </a:endParaRPr>
                    </a:p>
                  </a:txBody>
                  <a:tcPr marL="2905" marR="2905" marT="2905" marB="0" anchor="b"/>
                </a:tc>
                <a:tc>
                  <a:txBody>
                    <a:bodyPr/>
                    <a:lstStyle/>
                    <a:p>
                      <a:pPr algn="ctr" fontAlgn="b"/>
                      <a:r>
                        <a:rPr lang="en-GB" sz="1200" u="none" strike="noStrike" baseline="0" dirty="0">
                          <a:effectLst/>
                        </a:rPr>
                        <a:t>258</a:t>
                      </a:r>
                      <a:endParaRPr lang="en-GB" sz="1200" b="0" i="0" u="none" strike="noStrike" baseline="0" dirty="0">
                        <a:solidFill>
                          <a:srgbClr val="000000"/>
                        </a:solidFill>
                        <a:effectLst/>
                        <a:latin typeface="Arial" panose="020B0604020202020204" pitchFamily="34" charset="0"/>
                      </a:endParaRPr>
                    </a:p>
                  </a:txBody>
                  <a:tcPr marL="2905" marR="2905" marT="2905" marB="0" anchor="b"/>
                </a:tc>
                <a:tc>
                  <a:txBody>
                    <a:bodyPr/>
                    <a:lstStyle/>
                    <a:p>
                      <a:pPr algn="ctr" fontAlgn="b"/>
                      <a:r>
                        <a:rPr lang="en-GB" sz="1200" u="none" strike="noStrike" baseline="0" dirty="0">
                          <a:effectLst/>
                        </a:rPr>
                        <a:t>-10.5%</a:t>
                      </a:r>
                      <a:endParaRPr lang="en-GB" sz="1200" b="0" i="0" u="none" strike="noStrike" baseline="0" dirty="0">
                        <a:solidFill>
                          <a:srgbClr val="000000"/>
                        </a:solidFill>
                        <a:effectLst/>
                        <a:latin typeface="Arial" panose="020B0604020202020204" pitchFamily="34" charset="0"/>
                      </a:endParaRPr>
                    </a:p>
                  </a:txBody>
                  <a:tcPr marL="2905" marR="2905" marT="2905" marB="0" anchor="b"/>
                </a:tc>
              </a:tr>
            </a:tbl>
          </a:graphicData>
        </a:graphic>
      </p:graphicFrame>
      <p:sp>
        <p:nvSpPr>
          <p:cNvPr id="10" name="TextBox 9"/>
          <p:cNvSpPr txBox="1"/>
          <p:nvPr/>
        </p:nvSpPr>
        <p:spPr>
          <a:xfrm>
            <a:off x="4085096" y="3239200"/>
            <a:ext cx="3912577" cy="1754326"/>
          </a:xfrm>
          <a:prstGeom prst="rect">
            <a:avLst/>
          </a:prstGeom>
          <a:noFill/>
        </p:spPr>
        <p:txBody>
          <a:bodyPr wrap="square" rtlCol="0">
            <a:spAutoFit/>
          </a:bodyPr>
          <a:lstStyle/>
          <a:p>
            <a:r>
              <a:rPr lang="en-GB" sz="1200" dirty="0" smtClean="0"/>
              <a:t>“Hate Offences” relates to Hate </a:t>
            </a:r>
            <a:r>
              <a:rPr lang="en-GB" sz="1200" dirty="0"/>
              <a:t>Crimes – i.e. an actual crime, motivated by hatred for a protected characteristic.</a:t>
            </a:r>
          </a:p>
          <a:p>
            <a:r>
              <a:rPr lang="en-GB" sz="1200" dirty="0"/>
              <a:t> </a:t>
            </a:r>
          </a:p>
          <a:p>
            <a:r>
              <a:rPr lang="en-GB" sz="1200" dirty="0"/>
              <a:t>Meanwhile, “Hate Incidents (Crimed)” </a:t>
            </a:r>
            <a:r>
              <a:rPr lang="en-GB" sz="1200" dirty="0" smtClean="0"/>
              <a:t>relates to Hate </a:t>
            </a:r>
            <a:r>
              <a:rPr lang="en-GB" sz="1200" dirty="0"/>
              <a:t>Incidents – i.e. something that </a:t>
            </a:r>
            <a:r>
              <a:rPr lang="en-GB" sz="1200" dirty="0" smtClean="0"/>
              <a:t>isn't quite a crime (doesn’t meet criminal threshold), </a:t>
            </a:r>
            <a:r>
              <a:rPr lang="en-GB" sz="1200" dirty="0"/>
              <a:t>and which </a:t>
            </a:r>
            <a:r>
              <a:rPr lang="en-GB" sz="1200" dirty="0" smtClean="0"/>
              <a:t>the police normally wouldn’t  record </a:t>
            </a:r>
            <a:r>
              <a:rPr lang="en-GB" sz="1200" dirty="0"/>
              <a:t>or deal with, but because it was motivated by hatred for a protected characteristic, we do record it, and where </a:t>
            </a:r>
            <a:r>
              <a:rPr lang="en-GB" sz="1200" dirty="0" smtClean="0"/>
              <a:t>to, also </a:t>
            </a:r>
            <a:r>
              <a:rPr lang="en-GB" sz="1200" dirty="0"/>
              <a:t>d</a:t>
            </a:r>
            <a:r>
              <a:rPr lang="en-GB" sz="1200" dirty="0" smtClean="0"/>
              <a:t>o </a:t>
            </a:r>
            <a:r>
              <a:rPr lang="en-GB" sz="1200" dirty="0"/>
              <a:t>something about </a:t>
            </a:r>
            <a:r>
              <a:rPr lang="en-GB" sz="1200" dirty="0" smtClean="0"/>
              <a:t>it (I.e. cautions </a:t>
            </a:r>
            <a:r>
              <a:rPr lang="en-GB" sz="1200" dirty="0" err="1" smtClean="0"/>
              <a:t>etc</a:t>
            </a:r>
            <a:r>
              <a:rPr lang="en-GB" sz="1200" dirty="0" smtClean="0"/>
              <a:t>)</a:t>
            </a:r>
            <a:endParaRPr lang="en-GB" sz="1200" dirty="0"/>
          </a:p>
        </p:txBody>
      </p:sp>
    </p:spTree>
    <p:extLst>
      <p:ext uri="{BB962C8B-B14F-4D97-AF65-F5344CB8AC3E}">
        <p14:creationId xmlns:p14="http://schemas.microsoft.com/office/powerpoint/2010/main" val="43185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l="31910" t="33457" r="61458" b="50379"/>
          <a:stretch/>
        </p:blipFill>
        <p:spPr>
          <a:xfrm rot="20162344">
            <a:off x="5957988" y="4226486"/>
            <a:ext cx="3118955" cy="2138219"/>
          </a:xfrm>
          <a:prstGeom prst="rect">
            <a:avLst/>
          </a:prstGeom>
        </p:spPr>
      </p:pic>
      <p:sp>
        <p:nvSpPr>
          <p:cNvPr id="15" name="Title 1"/>
          <p:cNvSpPr txBox="1">
            <a:spLocks/>
          </p:cNvSpPr>
          <p:nvPr/>
        </p:nvSpPr>
        <p:spPr>
          <a:xfrm>
            <a:off x="444500" y="383963"/>
            <a:ext cx="8280400" cy="82708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E30615"/>
                </a:solidFill>
                <a:latin typeface="Trebuchet MS"/>
                <a:cs typeface="Trebuchet MS"/>
              </a:rPr>
              <a:t>The Landscape - </a:t>
            </a:r>
            <a:r>
              <a:rPr lang="en-US" sz="4000" dirty="0" err="1" smtClean="0">
                <a:solidFill>
                  <a:srgbClr val="E30615"/>
                </a:solidFill>
                <a:latin typeface="Trebuchet MS"/>
                <a:cs typeface="Trebuchet MS"/>
              </a:rPr>
              <a:t>Covid</a:t>
            </a:r>
            <a:r>
              <a:rPr lang="en-US" sz="4000" dirty="0" smtClean="0">
                <a:solidFill>
                  <a:srgbClr val="E30615"/>
                </a:solidFill>
                <a:latin typeface="Trebuchet MS"/>
                <a:cs typeface="Trebuchet MS"/>
              </a:rPr>
              <a:t> </a:t>
            </a:r>
            <a:endParaRPr lang="en-US" sz="4000" dirty="0">
              <a:solidFill>
                <a:srgbClr val="E30615"/>
              </a:solidFill>
              <a:latin typeface="Trebuchet MS"/>
              <a:cs typeface="Trebuchet MS"/>
            </a:endParaRP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sp>
        <p:nvSpPr>
          <p:cNvPr id="2" name="TextBox 1"/>
          <p:cNvSpPr txBox="1"/>
          <p:nvPr/>
        </p:nvSpPr>
        <p:spPr>
          <a:xfrm>
            <a:off x="607786" y="1203485"/>
            <a:ext cx="8117114" cy="4524315"/>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
            </a:pPr>
            <a:r>
              <a:rPr lang="en-GB" sz="2400" dirty="0" smtClean="0">
                <a:latin typeface="Trebuchet MS" panose="020B0603020202020204" pitchFamily="34" charset="0"/>
              </a:rPr>
              <a:t>At least a 27% increase in Hate Crimes towards East and South East Asian people from 2019 to 2020</a:t>
            </a:r>
          </a:p>
          <a:p>
            <a:pPr marL="285750" indent="-285750">
              <a:lnSpc>
                <a:spcPct val="150000"/>
              </a:lnSpc>
              <a:buClr>
                <a:srgbClr val="FF0000"/>
              </a:buClr>
              <a:buFont typeface="Wingdings" panose="05000000000000000000" pitchFamily="2" charset="2"/>
              <a:buChar char="§"/>
            </a:pPr>
            <a:r>
              <a:rPr lang="en-US" sz="2400" dirty="0">
                <a:latin typeface="Trebuchet MS" panose="020B0603020202020204" pitchFamily="34" charset="0"/>
              </a:rPr>
              <a:t>Victim Support </a:t>
            </a:r>
            <a:r>
              <a:rPr lang="en-US" sz="2400" dirty="0" smtClean="0">
                <a:latin typeface="Trebuchet MS" panose="020B0603020202020204" pitchFamily="34" charset="0"/>
              </a:rPr>
              <a:t>saw spike </a:t>
            </a:r>
            <a:r>
              <a:rPr lang="en-US" sz="2400" dirty="0">
                <a:latin typeface="Trebuchet MS" panose="020B0603020202020204" pitchFamily="34" charset="0"/>
              </a:rPr>
              <a:t>in referrals from victims of racial and homophobic hate crimes in England and Wales during the coronavirus </a:t>
            </a:r>
            <a:r>
              <a:rPr lang="en-US" sz="2400" dirty="0" smtClean="0">
                <a:latin typeface="Trebuchet MS" panose="020B0603020202020204" pitchFamily="34" charset="0"/>
              </a:rPr>
              <a:t>pandemic.</a:t>
            </a:r>
          </a:p>
          <a:p>
            <a:pPr marL="285750" indent="-285750">
              <a:lnSpc>
                <a:spcPct val="150000"/>
              </a:lnSpc>
              <a:buClr>
                <a:srgbClr val="FF0000"/>
              </a:buClr>
              <a:buFont typeface="Wingdings" panose="05000000000000000000" pitchFamily="2" charset="2"/>
              <a:buChar char="§"/>
            </a:pPr>
            <a:r>
              <a:rPr lang="en-US" sz="2400" dirty="0">
                <a:latin typeface="Trebuchet MS" panose="020B0603020202020204" pitchFamily="34" charset="0"/>
              </a:rPr>
              <a:t>Sexual orientation-related referrals more than doubled and race and nationality-related referrals increased by 64</a:t>
            </a:r>
            <a:r>
              <a:rPr lang="en-US" sz="2400" dirty="0" smtClean="0">
                <a:latin typeface="Trebuchet MS" panose="020B0603020202020204" pitchFamily="34" charset="0"/>
              </a:rPr>
              <a:t>%.</a:t>
            </a:r>
          </a:p>
        </p:txBody>
      </p:sp>
      <p:cxnSp>
        <p:nvCxnSpPr>
          <p:cNvPr id="6" name="Straight Connector 5"/>
          <p:cNvCxnSpPr/>
          <p:nvPr/>
        </p:nvCxnSpPr>
        <p:spPr>
          <a:xfrm>
            <a:off x="444500" y="6416675"/>
            <a:ext cx="8255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337983" y="6485147"/>
            <a:ext cx="2480733" cy="261610"/>
          </a:xfrm>
          <a:prstGeom prst="rect">
            <a:avLst/>
          </a:prstGeom>
          <a:noFill/>
        </p:spPr>
        <p:txBody>
          <a:bodyPr wrap="square" lIns="0" rtlCol="0">
            <a:spAutoFit/>
          </a:bodyPr>
          <a:lstStyle/>
          <a:p>
            <a:pPr algn="ctr"/>
            <a:r>
              <a:rPr lang="en-US" sz="1100" dirty="0" smtClean="0">
                <a:solidFill>
                  <a:srgbClr val="36424A"/>
                </a:solidFill>
                <a:latin typeface="Trebuchet MS"/>
                <a:cs typeface="Trebuchet MS"/>
              </a:rPr>
              <a:t>© Victim Support 2022</a:t>
            </a:r>
            <a:endParaRPr lang="en-US" sz="1100" dirty="0">
              <a:solidFill>
                <a:srgbClr val="36424A"/>
              </a:solidFill>
              <a:latin typeface="Trebuchet MS"/>
              <a:cs typeface="Trebuchet M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59360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3337983" y="202161"/>
            <a:ext cx="4650014" cy="1456463"/>
          </a:xfrm>
        </p:spPr>
        <p:txBody>
          <a:bodyPr lIns="0" tIns="0" rIns="0" bIns="0">
            <a:noAutofit/>
          </a:bodyPr>
          <a:lstStyle/>
          <a:p>
            <a:pPr marL="0">
              <a:spcAft>
                <a:spcPts val="1200"/>
              </a:spcAft>
              <a:buNone/>
            </a:pPr>
            <a:r>
              <a:rPr lang="en-US" sz="41300" b="1" dirty="0" smtClean="0">
                <a:solidFill>
                  <a:schemeClr val="accent3">
                    <a:lumMod val="60000"/>
                    <a:lumOff val="40000"/>
                  </a:schemeClr>
                </a:solidFill>
                <a:effectLst>
                  <a:outerShdw blurRad="38100" dist="38100" dir="2700000" algn="tl">
                    <a:srgbClr val="000000">
                      <a:alpha val="43137"/>
                    </a:srgbClr>
                  </a:outerShdw>
                </a:effectLst>
                <a:latin typeface="Trebuchet MS"/>
                <a:cs typeface="Trebuchet MS"/>
              </a:rPr>
              <a:t>?</a:t>
            </a:r>
            <a:endParaRPr lang="en-US" sz="41300" dirty="0">
              <a:solidFill>
                <a:schemeClr val="accent3">
                  <a:lumMod val="60000"/>
                  <a:lumOff val="40000"/>
                </a:schemeClr>
              </a:solidFill>
              <a:effectLst>
                <a:outerShdw blurRad="38100" dist="38100" dir="2700000" algn="tl">
                  <a:srgbClr val="000000">
                    <a:alpha val="43137"/>
                  </a:srgbClr>
                </a:outerShdw>
              </a:effectLst>
              <a:latin typeface="Trebuchet MS"/>
              <a:cs typeface="Trebuchet MS"/>
            </a:endParaRPr>
          </a:p>
          <a:p>
            <a:pPr marL="0">
              <a:spcAft>
                <a:spcPts val="1200"/>
              </a:spcAft>
              <a:buNone/>
            </a:pPr>
            <a:r>
              <a:rPr lang="en-US" sz="2000" dirty="0">
                <a:solidFill>
                  <a:srgbClr val="262C31"/>
                </a:solidFill>
                <a:latin typeface="Arial"/>
                <a:cs typeface="Arial"/>
              </a:rPr>
              <a:t/>
            </a:r>
            <a:br>
              <a:rPr lang="en-US" sz="2000" dirty="0">
                <a:solidFill>
                  <a:srgbClr val="262C31"/>
                </a:solidFill>
                <a:latin typeface="Arial"/>
                <a:cs typeface="Arial"/>
              </a:rPr>
            </a:br>
            <a:endParaRPr lang="en-US" sz="2000" dirty="0">
              <a:solidFill>
                <a:srgbClr val="262C31"/>
              </a:solidFill>
              <a:latin typeface="Arial"/>
              <a:cs typeface="Arial"/>
            </a:endParaRPr>
          </a:p>
          <a:p>
            <a:endParaRPr lang="en-US" sz="2000" dirty="0"/>
          </a:p>
        </p:txBody>
      </p:sp>
      <p:sp>
        <p:nvSpPr>
          <p:cNvPr id="19" name="Title 1"/>
          <p:cNvSpPr>
            <a:spLocks noGrp="1"/>
          </p:cNvSpPr>
          <p:nvPr>
            <p:ph type="title"/>
          </p:nvPr>
        </p:nvSpPr>
        <p:spPr>
          <a:xfrm>
            <a:off x="444500" y="441325"/>
            <a:ext cx="8267700" cy="719999"/>
          </a:xfrm>
        </p:spPr>
        <p:txBody>
          <a:bodyPr vert="horz" lIns="0" tIns="0" rIns="0" bIns="0" anchor="t" anchorCtr="0">
            <a:noAutofit/>
          </a:bodyPr>
          <a:lstStyle/>
          <a:p>
            <a:pPr algn="l"/>
            <a:r>
              <a:rPr lang="en-US" sz="4000" dirty="0" smtClean="0">
                <a:solidFill>
                  <a:srgbClr val="E30615"/>
                </a:solidFill>
                <a:latin typeface="Trebuchet MS"/>
                <a:cs typeface="Trebuchet MS"/>
              </a:rPr>
              <a:t>Impact</a:t>
            </a:r>
            <a:endParaRPr lang="en-US" sz="4000" dirty="0">
              <a:solidFill>
                <a:srgbClr val="E30615"/>
              </a:solidFill>
              <a:latin typeface="Trebuchet MS"/>
              <a:cs typeface="Trebuchet MS"/>
            </a:endParaRPr>
          </a:p>
        </p:txBody>
      </p:sp>
      <p:sp>
        <p:nvSpPr>
          <p:cNvPr id="10" name="Content Placeholder 2"/>
          <p:cNvSpPr txBox="1">
            <a:spLocks/>
          </p:cNvSpPr>
          <p:nvPr/>
        </p:nvSpPr>
        <p:spPr>
          <a:xfrm>
            <a:off x="1571776" y="1910290"/>
            <a:ext cx="6000448" cy="145646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lgn="ctr">
              <a:spcAft>
                <a:spcPts val="1200"/>
              </a:spcAft>
              <a:buFont typeface="Arial"/>
              <a:buNone/>
            </a:pPr>
            <a:r>
              <a:rPr lang="en-US" sz="4800" b="1" dirty="0" smtClean="0">
                <a:latin typeface="Trebuchet MS"/>
                <a:cs typeface="Trebuchet MS"/>
              </a:rPr>
              <a:t>What impact can Hate Crime have on people who experience it?</a:t>
            </a:r>
            <a:endParaRPr lang="en-US" sz="4800" dirty="0" smtClean="0">
              <a:latin typeface="Trebuchet MS"/>
              <a:cs typeface="Trebuchet MS"/>
            </a:endParaRPr>
          </a:p>
          <a:p>
            <a:pPr marL="0">
              <a:spcAft>
                <a:spcPts val="1200"/>
              </a:spcAft>
              <a:buFont typeface="Arial"/>
              <a:buNone/>
            </a:pPr>
            <a:r>
              <a:rPr lang="en-US" sz="2000" dirty="0" smtClean="0">
                <a:solidFill>
                  <a:srgbClr val="262C31"/>
                </a:solidFill>
                <a:latin typeface="Arial"/>
                <a:cs typeface="Arial"/>
              </a:rPr>
              <a:t/>
            </a:r>
            <a:br>
              <a:rPr lang="en-US" sz="2000" dirty="0" smtClean="0">
                <a:solidFill>
                  <a:srgbClr val="262C31"/>
                </a:solidFill>
                <a:latin typeface="Arial"/>
                <a:cs typeface="Arial"/>
              </a:rPr>
            </a:br>
            <a:endParaRPr lang="en-US" sz="2000" dirty="0" smtClean="0">
              <a:solidFill>
                <a:srgbClr val="262C31"/>
              </a:solidFill>
              <a:latin typeface="Arial"/>
              <a:cs typeface="Arial"/>
            </a:endParaRPr>
          </a:p>
          <a:p>
            <a:endParaRPr lang="en-US" sz="2000" dirty="0"/>
          </a:p>
        </p:txBody>
      </p:sp>
      <p:cxnSp>
        <p:nvCxnSpPr>
          <p:cNvPr id="8" name="Straight Connector 7"/>
          <p:cNvCxnSpPr/>
          <p:nvPr/>
        </p:nvCxnSpPr>
        <p:spPr>
          <a:xfrm>
            <a:off x="444500" y="6416675"/>
            <a:ext cx="8255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337983" y="6485147"/>
            <a:ext cx="2480733" cy="261610"/>
          </a:xfrm>
          <a:prstGeom prst="rect">
            <a:avLst/>
          </a:prstGeom>
          <a:noFill/>
        </p:spPr>
        <p:txBody>
          <a:bodyPr wrap="square" lIns="0" rtlCol="0">
            <a:spAutoFit/>
          </a:bodyPr>
          <a:lstStyle/>
          <a:p>
            <a:pPr algn="ctr"/>
            <a:r>
              <a:rPr lang="en-US" sz="1100" dirty="0" smtClean="0">
                <a:solidFill>
                  <a:srgbClr val="36424A"/>
                </a:solidFill>
                <a:latin typeface="Trebuchet MS"/>
                <a:cs typeface="Trebuchet MS"/>
              </a:rPr>
              <a:t>© Victim Support 2022</a:t>
            </a:r>
            <a:endParaRPr lang="en-US" sz="1100" dirty="0">
              <a:solidFill>
                <a:srgbClr val="36424A"/>
              </a:solidFill>
              <a:latin typeface="Trebuchet MS"/>
              <a:cs typeface="Trebuchet MS"/>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370057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44500" y="441324"/>
            <a:ext cx="8267700" cy="719999"/>
          </a:xfrm>
        </p:spPr>
        <p:txBody>
          <a:bodyPr vert="horz" lIns="0" tIns="0" rIns="0" bIns="0" anchor="t" anchorCtr="0">
            <a:noAutofit/>
          </a:bodyPr>
          <a:lstStyle/>
          <a:p>
            <a:pPr algn="l"/>
            <a:r>
              <a:rPr lang="en-US" sz="4000" dirty="0" smtClean="0">
                <a:solidFill>
                  <a:srgbClr val="E30615"/>
                </a:solidFill>
                <a:latin typeface="Trebuchet MS"/>
                <a:cs typeface="Trebuchet MS"/>
              </a:rPr>
              <a:t>The Impact of Hate Crime</a:t>
            </a:r>
            <a:endParaRPr lang="en-US" sz="4000" dirty="0">
              <a:solidFill>
                <a:srgbClr val="E30615"/>
              </a:solidFill>
              <a:latin typeface="Trebuchet MS"/>
              <a:cs typeface="Trebuchet MS"/>
            </a:endParaRPr>
          </a:p>
        </p:txBody>
      </p:sp>
      <p:sp>
        <p:nvSpPr>
          <p:cNvPr id="11" name="Content Placeholder 2"/>
          <p:cNvSpPr txBox="1">
            <a:spLocks/>
          </p:cNvSpPr>
          <p:nvPr/>
        </p:nvSpPr>
        <p:spPr>
          <a:xfrm>
            <a:off x="843206" y="1389438"/>
            <a:ext cx="6206671" cy="2534477"/>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1200"/>
              </a:spcAft>
              <a:buFont typeface="Arial"/>
              <a:buNone/>
            </a:pPr>
            <a:r>
              <a:rPr lang="en-US" sz="2000" b="1" dirty="0" smtClean="0">
                <a:latin typeface="Trebuchet MS"/>
                <a:cs typeface="Trebuchet MS"/>
              </a:rPr>
              <a:t>Emotional: </a:t>
            </a:r>
            <a:r>
              <a:rPr lang="en-US" sz="2000" dirty="0" smtClean="0">
                <a:solidFill>
                  <a:srgbClr val="36424A"/>
                </a:solidFill>
                <a:latin typeface="Trebuchet MS"/>
                <a:cs typeface="Trebuchet MS"/>
              </a:rPr>
              <a:t>Reduced self-esteem, Anger, Frustration</a:t>
            </a:r>
          </a:p>
          <a:p>
            <a:pPr marL="0" indent="0">
              <a:spcAft>
                <a:spcPts val="1200"/>
              </a:spcAft>
              <a:buFont typeface="Arial"/>
              <a:buNone/>
            </a:pPr>
            <a:r>
              <a:rPr lang="en-US" sz="2000" b="1" dirty="0" smtClean="0">
                <a:latin typeface="Trebuchet MS"/>
                <a:cs typeface="Trebuchet MS"/>
              </a:rPr>
              <a:t>Behavioral: </a:t>
            </a:r>
            <a:r>
              <a:rPr lang="en-US" sz="2000" dirty="0" smtClean="0">
                <a:solidFill>
                  <a:srgbClr val="36424A"/>
                </a:solidFill>
                <a:latin typeface="Trebuchet MS"/>
                <a:cs typeface="Trebuchet MS"/>
              </a:rPr>
              <a:t>Isolation, Carrying an alarm, Forced to move, hypervigilant</a:t>
            </a:r>
          </a:p>
          <a:p>
            <a:pPr marL="0" indent="0">
              <a:spcAft>
                <a:spcPts val="1200"/>
              </a:spcAft>
              <a:buFont typeface="Arial"/>
              <a:buNone/>
            </a:pPr>
            <a:r>
              <a:rPr lang="en-US" sz="2000" b="1" dirty="0" smtClean="0">
                <a:latin typeface="Trebuchet MS"/>
                <a:cs typeface="Trebuchet MS"/>
              </a:rPr>
              <a:t>Physical and Mental Health: </a:t>
            </a:r>
            <a:r>
              <a:rPr lang="en-US" sz="2000" dirty="0" smtClean="0">
                <a:solidFill>
                  <a:srgbClr val="36424A"/>
                </a:solidFill>
                <a:latin typeface="Trebuchet MS"/>
                <a:cs typeface="Trebuchet MS"/>
              </a:rPr>
              <a:t>Injury, Anxiety, Trauma</a:t>
            </a:r>
          </a:p>
          <a:p>
            <a:pPr marL="0" indent="0">
              <a:spcAft>
                <a:spcPts val="1200"/>
              </a:spcAft>
              <a:buFont typeface="Arial"/>
              <a:buNone/>
            </a:pPr>
            <a:r>
              <a:rPr lang="en-US" sz="2000" b="1" dirty="0" smtClean="0">
                <a:latin typeface="Trebuchet MS"/>
                <a:cs typeface="Trebuchet MS"/>
              </a:rPr>
              <a:t>Financial: </a:t>
            </a:r>
            <a:r>
              <a:rPr lang="en-US" sz="2000" dirty="0" smtClean="0">
                <a:solidFill>
                  <a:srgbClr val="36424A"/>
                </a:solidFill>
                <a:latin typeface="Trebuchet MS"/>
                <a:cs typeface="Trebuchet MS"/>
              </a:rPr>
              <a:t>Repairs, Insurance, Home Security, Replacement items</a:t>
            </a:r>
            <a:endParaRPr lang="en-US" sz="2000" b="1" dirty="0" smtClean="0">
              <a:solidFill>
                <a:srgbClr val="36424A"/>
              </a:solidFill>
              <a:latin typeface="Trebuchet MS"/>
              <a:cs typeface="Trebuchet MS"/>
            </a:endParaRPr>
          </a:p>
          <a:p>
            <a:pPr marL="0">
              <a:spcAft>
                <a:spcPts val="1200"/>
              </a:spcAft>
              <a:buFont typeface="Arial"/>
              <a:buNone/>
            </a:pPr>
            <a:r>
              <a:rPr lang="en-US" sz="2000" dirty="0" smtClean="0">
                <a:solidFill>
                  <a:srgbClr val="262C31"/>
                </a:solidFill>
                <a:latin typeface="Arial"/>
                <a:cs typeface="Arial"/>
              </a:rPr>
              <a:t/>
            </a:r>
            <a:br>
              <a:rPr lang="en-US" sz="2000" dirty="0" smtClean="0">
                <a:solidFill>
                  <a:srgbClr val="262C31"/>
                </a:solidFill>
                <a:latin typeface="Arial"/>
                <a:cs typeface="Arial"/>
              </a:rPr>
            </a:br>
            <a:endParaRPr lang="en-US" sz="2000" dirty="0" smtClean="0">
              <a:solidFill>
                <a:srgbClr val="262C31"/>
              </a:solidFill>
              <a:latin typeface="Arial"/>
              <a:cs typeface="Arial"/>
            </a:endParaRPr>
          </a:p>
          <a:p>
            <a:endParaRPr lang="en-US" sz="2000" dirty="0"/>
          </a:p>
        </p:txBody>
      </p:sp>
      <p:pic>
        <p:nvPicPr>
          <p:cNvPr id="14" name="Picture 1"/>
          <p:cNvPicPr/>
          <p:nvPr/>
        </p:nvPicPr>
        <p:blipFill>
          <a:blip r:embed="rId3"/>
          <a:stretch/>
        </p:blipFill>
        <p:spPr>
          <a:xfrm>
            <a:off x="1591547" y="4032695"/>
            <a:ext cx="4282478" cy="2166420"/>
          </a:xfrm>
          <a:prstGeom prst="rect">
            <a:avLst/>
          </a:prstGeom>
          <a:ln>
            <a:noFill/>
          </a:ln>
        </p:spPr>
      </p:pic>
      <p:cxnSp>
        <p:nvCxnSpPr>
          <p:cNvPr id="15" name="Straight Connector 14"/>
          <p:cNvCxnSpPr/>
          <p:nvPr/>
        </p:nvCxnSpPr>
        <p:spPr>
          <a:xfrm>
            <a:off x="444500" y="6416675"/>
            <a:ext cx="8255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337983" y="6485147"/>
            <a:ext cx="2480733" cy="261610"/>
          </a:xfrm>
          <a:prstGeom prst="rect">
            <a:avLst/>
          </a:prstGeom>
          <a:noFill/>
        </p:spPr>
        <p:txBody>
          <a:bodyPr wrap="square" lIns="0" rtlCol="0">
            <a:spAutoFit/>
          </a:bodyPr>
          <a:lstStyle/>
          <a:p>
            <a:pPr algn="ctr"/>
            <a:r>
              <a:rPr lang="en-US" sz="1100" dirty="0" smtClean="0">
                <a:solidFill>
                  <a:srgbClr val="36424A"/>
                </a:solidFill>
                <a:latin typeface="Trebuchet MS"/>
                <a:cs typeface="Trebuchet MS"/>
              </a:rPr>
              <a:t>© Victim Support 2022</a:t>
            </a:r>
            <a:endParaRPr lang="en-US" sz="1100" dirty="0">
              <a:solidFill>
                <a:srgbClr val="36424A"/>
              </a:solidFill>
              <a:latin typeface="Trebuchet MS"/>
              <a:cs typeface="Trebuchet MS"/>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xmlns="" id="{284BA929-561F-9C49-AAFD-78ED76BF778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874025" y="1389438"/>
            <a:ext cx="3141166" cy="4379284"/>
          </a:xfrm>
          <a:prstGeom prst="rect">
            <a:avLst/>
          </a:prstGeom>
        </p:spPr>
      </p:pic>
    </p:spTree>
    <p:extLst>
      <p:ext uri="{BB962C8B-B14F-4D97-AF65-F5344CB8AC3E}">
        <p14:creationId xmlns:p14="http://schemas.microsoft.com/office/powerpoint/2010/main" val="151960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793912" y="2012868"/>
            <a:ext cx="6000448" cy="145646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lgn="ctr">
              <a:spcAft>
                <a:spcPts val="1200"/>
              </a:spcAft>
              <a:buFont typeface="Arial"/>
              <a:buNone/>
            </a:pPr>
            <a:r>
              <a:rPr lang="en-US" sz="4000" b="1" dirty="0" smtClean="0">
                <a:latin typeface="Trebuchet MS"/>
                <a:cs typeface="Trebuchet MS"/>
              </a:rPr>
              <a:t>Victims of hate crime are   </a:t>
            </a:r>
            <a:r>
              <a:rPr lang="en-US" sz="3600" b="1" dirty="0" smtClean="0">
                <a:latin typeface="Trebuchet MS"/>
                <a:cs typeface="Trebuchet MS"/>
              </a:rPr>
              <a:t>  </a:t>
            </a:r>
            <a:r>
              <a:rPr lang="en-US" sz="4000" b="1" dirty="0" smtClean="0">
                <a:latin typeface="Trebuchet MS"/>
                <a:cs typeface="Trebuchet MS"/>
              </a:rPr>
              <a:t>    more likely to experience depression, post-traumatic stress disorder and/or anxiety</a:t>
            </a:r>
            <a:endParaRPr lang="en-US" sz="4000" dirty="0" smtClean="0">
              <a:latin typeface="Trebuchet MS"/>
              <a:cs typeface="Trebuchet MS"/>
            </a:endParaRPr>
          </a:p>
          <a:p>
            <a:pPr marL="0">
              <a:spcAft>
                <a:spcPts val="1200"/>
              </a:spcAft>
              <a:buFont typeface="Arial"/>
              <a:buNone/>
            </a:pPr>
            <a:r>
              <a:rPr lang="en-US" sz="2000" dirty="0" smtClean="0">
                <a:solidFill>
                  <a:srgbClr val="262C31"/>
                </a:solidFill>
                <a:latin typeface="Arial"/>
                <a:cs typeface="Arial"/>
              </a:rPr>
              <a:t/>
            </a:r>
            <a:br>
              <a:rPr lang="en-US" sz="2000" dirty="0" smtClean="0">
                <a:solidFill>
                  <a:srgbClr val="262C31"/>
                </a:solidFill>
                <a:latin typeface="Arial"/>
                <a:cs typeface="Arial"/>
              </a:rPr>
            </a:br>
            <a:endParaRPr lang="en-US" sz="2000" dirty="0" smtClean="0">
              <a:solidFill>
                <a:srgbClr val="262C31"/>
              </a:solidFill>
              <a:latin typeface="Arial"/>
              <a:cs typeface="Arial"/>
            </a:endParaRPr>
          </a:p>
          <a:p>
            <a:endParaRPr lang="en-US" sz="2000" dirty="0"/>
          </a:p>
        </p:txBody>
      </p:sp>
      <p:sp>
        <p:nvSpPr>
          <p:cNvPr id="13" name="Title 1"/>
          <p:cNvSpPr>
            <a:spLocks noGrp="1"/>
          </p:cNvSpPr>
          <p:nvPr>
            <p:ph type="title"/>
          </p:nvPr>
        </p:nvSpPr>
        <p:spPr>
          <a:xfrm>
            <a:off x="444500" y="441324"/>
            <a:ext cx="8267700" cy="719999"/>
          </a:xfrm>
        </p:spPr>
        <p:txBody>
          <a:bodyPr vert="horz" lIns="0" tIns="0" rIns="0" bIns="0" anchor="t" anchorCtr="0">
            <a:noAutofit/>
          </a:bodyPr>
          <a:lstStyle/>
          <a:p>
            <a:pPr algn="l"/>
            <a:r>
              <a:rPr lang="en-US" sz="4000" dirty="0" smtClean="0">
                <a:solidFill>
                  <a:srgbClr val="E30615"/>
                </a:solidFill>
                <a:latin typeface="Trebuchet MS"/>
                <a:cs typeface="Trebuchet MS"/>
              </a:rPr>
              <a:t>The Impact of Hate Crime – Hate Hurts More</a:t>
            </a:r>
            <a:endParaRPr lang="en-US" sz="4000" dirty="0">
              <a:solidFill>
                <a:srgbClr val="E30615"/>
              </a:solidFill>
              <a:latin typeface="Trebuchet MS"/>
              <a:cs typeface="Trebuchet MS"/>
            </a:endParaRPr>
          </a:p>
        </p:txBody>
      </p:sp>
      <p:pic>
        <p:nvPicPr>
          <p:cNvPr id="6" name="Picture 5"/>
          <p:cNvPicPr>
            <a:picLocks noChangeAspect="1"/>
          </p:cNvPicPr>
          <p:nvPr/>
        </p:nvPicPr>
        <p:blipFill rotWithShape="1">
          <a:blip r:embed="rId3" cstate="hqprint">
            <a:extLst>
              <a:ext uri="{28A0092B-C50C-407E-A947-70E740481C1C}">
                <a14:useLocalDpi xmlns:a14="http://schemas.microsoft.com/office/drawing/2010/main"/>
              </a:ext>
            </a:extLst>
          </a:blip>
          <a:srcRect t="15017"/>
          <a:stretch/>
        </p:blipFill>
        <p:spPr>
          <a:xfrm>
            <a:off x="7055755" y="1698172"/>
            <a:ext cx="1667329" cy="1416958"/>
          </a:xfrm>
          <a:prstGeom prst="rect">
            <a:avLst/>
          </a:prstGeom>
        </p:spPr>
      </p:pic>
      <p:pic>
        <p:nvPicPr>
          <p:cNvPr id="8" name="Picture 2" descr="Image result for sad"/>
          <p:cNvPicPr>
            <a:picLocks noChangeAspect="1" noChangeArrowheads="1"/>
          </p:cNvPicPr>
          <p:nvPr/>
        </p:nvPicPr>
        <p:blipFill rotWithShape="1">
          <a:blip r:embed="rId4">
            <a:extLst>
              <a:ext uri="{28A0092B-C50C-407E-A947-70E740481C1C}">
                <a14:useLocalDpi xmlns:a14="http://schemas.microsoft.com/office/drawing/2010/main" val="0"/>
              </a:ext>
            </a:extLst>
          </a:blip>
          <a:srcRect l="19655"/>
          <a:stretch/>
        </p:blipFill>
        <p:spPr bwMode="auto">
          <a:xfrm>
            <a:off x="7055755" y="3181296"/>
            <a:ext cx="1690914" cy="14211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r="22521"/>
          <a:stretch/>
        </p:blipFill>
        <p:spPr>
          <a:xfrm>
            <a:off x="7055755" y="4668603"/>
            <a:ext cx="1690914" cy="1421141"/>
          </a:xfrm>
          <a:prstGeom prst="rect">
            <a:avLst/>
          </a:prstGeom>
        </p:spPr>
      </p:pic>
      <p:sp>
        <p:nvSpPr>
          <p:cNvPr id="11" name="Content Placeholder 2"/>
          <p:cNvSpPr txBox="1">
            <a:spLocks/>
          </p:cNvSpPr>
          <p:nvPr/>
        </p:nvSpPr>
        <p:spPr>
          <a:xfrm>
            <a:off x="793912" y="5545177"/>
            <a:ext cx="6000448" cy="467466"/>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lgn="r">
              <a:spcAft>
                <a:spcPts val="1200"/>
              </a:spcAft>
              <a:buFont typeface="Arial"/>
              <a:buNone/>
            </a:pPr>
            <a:r>
              <a:rPr lang="en-US" sz="1400" i="1" dirty="0" smtClean="0">
                <a:latin typeface="Trebuchet MS"/>
                <a:cs typeface="Trebuchet MS"/>
              </a:rPr>
              <a:t>Community impacts of hate crime – </a:t>
            </a:r>
          </a:p>
          <a:p>
            <a:pPr marL="0" algn="r">
              <a:spcAft>
                <a:spcPts val="1200"/>
              </a:spcAft>
              <a:buFont typeface="Arial"/>
              <a:buNone/>
            </a:pPr>
            <a:r>
              <a:rPr lang="en-US" sz="1400" i="1" dirty="0" smtClean="0">
                <a:latin typeface="Trebuchet MS"/>
                <a:cs typeface="Trebuchet MS"/>
              </a:rPr>
              <a:t>University of Sussex</a:t>
            </a:r>
          </a:p>
        </p:txBody>
      </p:sp>
      <p:sp>
        <p:nvSpPr>
          <p:cNvPr id="2" name="Rectangle 1"/>
          <p:cNvSpPr/>
          <p:nvPr/>
        </p:nvSpPr>
        <p:spPr>
          <a:xfrm>
            <a:off x="2009793" y="2406651"/>
            <a:ext cx="1148071" cy="1107996"/>
          </a:xfrm>
          <a:prstGeom prst="rect">
            <a:avLst/>
          </a:prstGeom>
        </p:spPr>
        <p:txBody>
          <a:bodyPr wrap="none">
            <a:spAutoFit/>
          </a:bodyPr>
          <a:lstStyle/>
          <a:p>
            <a:r>
              <a:rPr lang="en-US" sz="6600" b="1" dirty="0">
                <a:solidFill>
                  <a:srgbClr val="CD0921"/>
                </a:solidFill>
                <a:effectLst>
                  <a:outerShdw blurRad="38100" dist="38100" dir="2700000" algn="tl">
                    <a:srgbClr val="000000">
                      <a:alpha val="43137"/>
                    </a:srgbClr>
                  </a:outerShdw>
                </a:effectLst>
                <a:latin typeface="Trebuchet MS"/>
                <a:cs typeface="Trebuchet MS"/>
              </a:rPr>
              <a:t>4x</a:t>
            </a:r>
            <a:endParaRPr lang="en-GB" sz="6600" dirty="0"/>
          </a:p>
        </p:txBody>
      </p:sp>
      <p:cxnSp>
        <p:nvCxnSpPr>
          <p:cNvPr id="14" name="Straight Connector 13"/>
          <p:cNvCxnSpPr/>
          <p:nvPr/>
        </p:nvCxnSpPr>
        <p:spPr>
          <a:xfrm>
            <a:off x="444500" y="6416675"/>
            <a:ext cx="8255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337983" y="6485147"/>
            <a:ext cx="2480733" cy="261610"/>
          </a:xfrm>
          <a:prstGeom prst="rect">
            <a:avLst/>
          </a:prstGeom>
          <a:noFill/>
        </p:spPr>
        <p:txBody>
          <a:bodyPr wrap="square" lIns="0" rtlCol="0">
            <a:spAutoFit/>
          </a:bodyPr>
          <a:lstStyle/>
          <a:p>
            <a:pPr algn="ctr"/>
            <a:r>
              <a:rPr lang="en-US" sz="1100" dirty="0" smtClean="0">
                <a:solidFill>
                  <a:srgbClr val="36424A"/>
                </a:solidFill>
                <a:latin typeface="Trebuchet MS"/>
                <a:cs typeface="Trebuchet MS"/>
              </a:rPr>
              <a:t>© Victim Support 2022</a:t>
            </a:r>
            <a:endParaRPr lang="en-US" sz="1100" dirty="0">
              <a:solidFill>
                <a:srgbClr val="36424A"/>
              </a:solidFill>
              <a:latin typeface="Trebuchet MS"/>
              <a:cs typeface="Trebuchet MS"/>
            </a:endParaRP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881183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FF0000"/>
                </a:solidFill>
                <a:latin typeface="Trebuchet MS" panose="020B0603020202020204" pitchFamily="34" charset="0"/>
              </a:rPr>
              <a:t>What might I see that makes me ask questions?</a:t>
            </a:r>
            <a:endParaRPr lang="en-GB" dirty="0">
              <a:solidFill>
                <a:srgbClr val="FF0000"/>
              </a:solidFill>
              <a:latin typeface="Trebuchet MS" panose="020B0603020202020204" pitchFamily="34" charset="0"/>
            </a:endParaRPr>
          </a:p>
        </p:txBody>
      </p:sp>
      <p:sp>
        <p:nvSpPr>
          <p:cNvPr id="3" name="Content Placeholder 2"/>
          <p:cNvSpPr>
            <a:spLocks noGrp="1"/>
          </p:cNvSpPr>
          <p:nvPr>
            <p:ph idx="1"/>
          </p:nvPr>
        </p:nvSpPr>
        <p:spPr/>
        <p:txBody>
          <a:bodyPr/>
          <a:lstStyle/>
          <a:p>
            <a:r>
              <a:rPr lang="en-GB" dirty="0" smtClean="0"/>
              <a:t>Graffiti</a:t>
            </a:r>
          </a:p>
          <a:p>
            <a:r>
              <a:rPr lang="en-GB" dirty="0" smtClean="0"/>
              <a:t>Broken/Damaged property</a:t>
            </a:r>
          </a:p>
          <a:p>
            <a:r>
              <a:rPr lang="en-GB" dirty="0" smtClean="0"/>
              <a:t>Rubbish in the garden</a:t>
            </a:r>
          </a:p>
          <a:p>
            <a:r>
              <a:rPr lang="en-GB" dirty="0" smtClean="0"/>
              <a:t>Conversation – what are neighbours/neighbourhood like</a:t>
            </a:r>
            <a:endParaRPr lang="en-GB" dirty="0"/>
          </a:p>
        </p:txBody>
      </p:sp>
      <p:cxnSp>
        <p:nvCxnSpPr>
          <p:cNvPr id="4" name="Straight Connector 3"/>
          <p:cNvCxnSpPr/>
          <p:nvPr/>
        </p:nvCxnSpPr>
        <p:spPr>
          <a:xfrm>
            <a:off x="444500" y="6416675"/>
            <a:ext cx="82550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2569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2914"/>
            <a:ext cx="7772400" cy="1470025"/>
          </a:xfrm>
        </p:spPr>
        <p:txBody>
          <a:bodyPr>
            <a:normAutofit/>
          </a:bodyPr>
          <a:lstStyle/>
          <a:p>
            <a:r>
              <a:rPr lang="en-GB" sz="3200" b="1" dirty="0" smtClean="0">
                <a:solidFill>
                  <a:srgbClr val="FF0000"/>
                </a:solidFill>
                <a:latin typeface="Calibri" panose="020F0502020204030204" pitchFamily="34" charset="0"/>
                <a:cs typeface="Calibri" panose="020F0502020204030204" pitchFamily="34" charset="0"/>
              </a:rPr>
              <a:t>I Think I’m A victim Of Hate Crime / Know Someone Who is, Who Can I Tell?</a:t>
            </a:r>
            <a:endParaRPr lang="en-GB" sz="3200" b="1" dirty="0">
              <a:solidFill>
                <a:srgbClr val="FF0000"/>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589934" y="1996408"/>
            <a:ext cx="7868265" cy="3853174"/>
          </a:xfrm>
        </p:spPr>
        <p:txBody>
          <a:bodyPr/>
          <a:lstStyle/>
          <a:p>
            <a:pPr marL="457200" indent="-457200" algn="l">
              <a:buFont typeface="Arial" panose="020B0604020202020204" pitchFamily="34" charset="0"/>
              <a:buChar char="•"/>
            </a:pPr>
            <a:r>
              <a:rPr lang="en-GB" sz="2800" dirty="0" smtClean="0">
                <a:solidFill>
                  <a:schemeClr val="tx1"/>
                </a:solidFill>
              </a:rPr>
              <a:t>Report to the Police 101 if the incident has already happened, 999 if you / they are in danger</a:t>
            </a:r>
          </a:p>
          <a:p>
            <a:pPr marL="457200" indent="-457200" algn="l">
              <a:buFont typeface="Arial" panose="020B0604020202020204" pitchFamily="34" charset="0"/>
              <a:buChar char="•"/>
            </a:pPr>
            <a:r>
              <a:rPr lang="en-GB" sz="2800" dirty="0" smtClean="0">
                <a:solidFill>
                  <a:schemeClr val="tx1"/>
                </a:solidFill>
              </a:rPr>
              <a:t>Reporting Centres - TBC</a:t>
            </a:r>
          </a:p>
          <a:p>
            <a:pPr marL="457200" indent="-457200" algn="l">
              <a:buFont typeface="Arial" panose="020B0604020202020204" pitchFamily="34" charset="0"/>
              <a:buChar char="•"/>
            </a:pPr>
            <a:r>
              <a:rPr lang="en-GB" sz="2800" dirty="0" smtClean="0">
                <a:solidFill>
                  <a:schemeClr val="tx1"/>
                </a:solidFill>
              </a:rPr>
              <a:t>True Vision – Online reporting</a:t>
            </a:r>
          </a:p>
          <a:p>
            <a:pPr marL="457200" indent="-457200" algn="l">
              <a:buFont typeface="Arial" panose="020B0604020202020204" pitchFamily="34" charset="0"/>
              <a:buChar char="•"/>
            </a:pPr>
            <a:r>
              <a:rPr lang="en-GB" sz="2800" dirty="0" smtClean="0">
                <a:solidFill>
                  <a:schemeClr val="tx1"/>
                </a:solidFill>
              </a:rPr>
              <a:t>Speak to Victim Support for Emotional and Practical help</a:t>
            </a:r>
          </a:p>
          <a:p>
            <a:pPr marL="457200" indent="-457200" algn="l">
              <a:buFont typeface="Arial" panose="020B0604020202020204" pitchFamily="34" charset="0"/>
              <a:buChar char="•"/>
            </a:pPr>
            <a:endParaRPr lang="en-GB" dirty="0" smtClean="0">
              <a:solidFill>
                <a:schemeClr val="tx1"/>
              </a:solidFill>
            </a:endParaRPr>
          </a:p>
          <a:p>
            <a:pPr algn="l"/>
            <a:endParaRPr lang="en-GB" dirty="0">
              <a:solidFill>
                <a:schemeClr val="tx1"/>
              </a:solidFill>
            </a:endParaRPr>
          </a:p>
          <a:p>
            <a:pPr algn="l"/>
            <a:endParaRPr lang="en-GB" dirty="0" smtClean="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177" y="5549549"/>
            <a:ext cx="1603022" cy="10431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2984" y="5650224"/>
            <a:ext cx="1458031" cy="72901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5766376"/>
            <a:ext cx="2411060" cy="609507"/>
          </a:xfrm>
          <a:prstGeom prst="rect">
            <a:avLst/>
          </a:prstGeom>
        </p:spPr>
      </p:pic>
      <p:cxnSp>
        <p:nvCxnSpPr>
          <p:cNvPr id="7" name="Straight Connector 6"/>
          <p:cNvCxnSpPr/>
          <p:nvPr/>
        </p:nvCxnSpPr>
        <p:spPr>
          <a:xfrm>
            <a:off x="444500" y="6592709"/>
            <a:ext cx="8255000"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013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E30615"/>
                </a:solidFill>
                <a:latin typeface="Trebuchet MS"/>
                <a:cs typeface="Trebuchet MS"/>
              </a:rPr>
              <a:t>How Do I Report Hate Crime?</a:t>
            </a:r>
            <a:r>
              <a:rPr lang="en-US" dirty="0">
                <a:solidFill>
                  <a:srgbClr val="E30615"/>
                </a:solidFill>
                <a:latin typeface="Trebuchet MS"/>
                <a:cs typeface="Trebuchet MS"/>
              </a:rPr>
              <a:t/>
            </a:r>
            <a:br>
              <a:rPr lang="en-US" dirty="0">
                <a:solidFill>
                  <a:srgbClr val="E30615"/>
                </a:solidFill>
                <a:latin typeface="Trebuchet MS"/>
                <a:cs typeface="Trebuchet MS"/>
              </a:rPr>
            </a:br>
            <a:endParaRPr lang="en-GB" dirty="0"/>
          </a:p>
        </p:txBody>
      </p:sp>
      <p:pic>
        <p:nvPicPr>
          <p:cNvPr id="4" name="Content Placeholder 3"/>
          <p:cNvPicPr>
            <a:picLocks noGrp="1" noChangeAspect="1"/>
          </p:cNvPicPr>
          <p:nvPr>
            <p:ph idx="1"/>
          </p:nvPr>
        </p:nvPicPr>
        <p:blipFill>
          <a:blip r:embed="rId3"/>
          <a:stretch>
            <a:fillRect/>
          </a:stretch>
        </p:blipFill>
        <p:spPr>
          <a:xfrm>
            <a:off x="520712" y="970844"/>
            <a:ext cx="7979821" cy="5697037"/>
          </a:xfrm>
          <a:prstGeom prst="rect">
            <a:avLst/>
          </a:prstGeom>
        </p:spPr>
      </p:pic>
      <p:cxnSp>
        <p:nvCxnSpPr>
          <p:cNvPr id="5" name="Straight Connector 4"/>
          <p:cNvCxnSpPr/>
          <p:nvPr/>
        </p:nvCxnSpPr>
        <p:spPr>
          <a:xfrm>
            <a:off x="457200" y="6525711"/>
            <a:ext cx="82550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96893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0" y="1282183"/>
            <a:ext cx="8267700" cy="4955106"/>
          </a:xfrm>
        </p:spPr>
        <p:txBody>
          <a:bodyPr lIns="0" tIns="0" rIns="0" bIns="0">
            <a:noAutofit/>
          </a:bodyPr>
          <a:lstStyle/>
          <a:p>
            <a:pPr marL="0" indent="0">
              <a:spcAft>
                <a:spcPts val="1200"/>
              </a:spcAft>
              <a:buNone/>
            </a:pPr>
            <a:r>
              <a:rPr lang="en-GB" sz="2000" b="1" dirty="0">
                <a:solidFill>
                  <a:srgbClr val="3E454B"/>
                </a:solidFill>
                <a:latin typeface="Trebuchet MS" charset="0"/>
                <a:ea typeface="Trebuchet MS" charset="0"/>
                <a:cs typeface="Trebuchet MS" charset="0"/>
              </a:rPr>
              <a:t>VS is the leading independent victims’ charity in England and Wales. Our purpose is to help and empower people affected by crime and traumatic incidents to move beyond crime and recover to the point where they feel they are back on track with their lives. </a:t>
            </a:r>
          </a:p>
          <a:p>
            <a:pPr marL="0" indent="0">
              <a:spcAft>
                <a:spcPts val="600"/>
              </a:spcAft>
              <a:buNone/>
            </a:pPr>
            <a:r>
              <a:rPr lang="en-GB" sz="2000" b="1" dirty="0">
                <a:solidFill>
                  <a:srgbClr val="3E454B"/>
                </a:solidFill>
                <a:latin typeface="Trebuchet MS" charset="0"/>
                <a:ea typeface="Trebuchet MS" charset="0"/>
                <a:cs typeface="Trebuchet MS" charset="0"/>
              </a:rPr>
              <a:t>We are independent of the police and </a:t>
            </a:r>
            <a:br>
              <a:rPr lang="en-GB" sz="2000" b="1" dirty="0">
                <a:solidFill>
                  <a:srgbClr val="3E454B"/>
                </a:solidFill>
                <a:latin typeface="Trebuchet MS" charset="0"/>
                <a:ea typeface="Trebuchet MS" charset="0"/>
                <a:cs typeface="Trebuchet MS" charset="0"/>
              </a:rPr>
            </a:br>
            <a:r>
              <a:rPr lang="en-GB" sz="2000" b="1" dirty="0">
                <a:solidFill>
                  <a:srgbClr val="3E454B"/>
                </a:solidFill>
                <a:latin typeface="Trebuchet MS" charset="0"/>
                <a:ea typeface="Trebuchet MS" charset="0"/>
                <a:cs typeface="Trebuchet MS" charset="0"/>
              </a:rPr>
              <a:t>local authorities but work with them and </a:t>
            </a:r>
            <a:br>
              <a:rPr lang="en-GB" sz="2000" b="1" dirty="0">
                <a:solidFill>
                  <a:srgbClr val="3E454B"/>
                </a:solidFill>
                <a:latin typeface="Trebuchet MS" charset="0"/>
                <a:ea typeface="Trebuchet MS" charset="0"/>
                <a:cs typeface="Trebuchet MS" charset="0"/>
              </a:rPr>
            </a:br>
            <a:r>
              <a:rPr lang="en-GB" sz="2000" b="1" dirty="0">
                <a:solidFill>
                  <a:srgbClr val="3E454B"/>
                </a:solidFill>
                <a:latin typeface="Trebuchet MS" charset="0"/>
                <a:ea typeface="Trebuchet MS" charset="0"/>
                <a:cs typeface="Trebuchet MS" charset="0"/>
              </a:rPr>
              <a:t>the whole of the criminal justice system </a:t>
            </a:r>
            <a:br>
              <a:rPr lang="en-GB" sz="2000" b="1" dirty="0">
                <a:solidFill>
                  <a:srgbClr val="3E454B"/>
                </a:solidFill>
                <a:latin typeface="Trebuchet MS" charset="0"/>
                <a:ea typeface="Trebuchet MS" charset="0"/>
                <a:cs typeface="Trebuchet MS" charset="0"/>
              </a:rPr>
            </a:br>
            <a:r>
              <a:rPr lang="en-GB" sz="2000" b="1" dirty="0">
                <a:solidFill>
                  <a:srgbClr val="3E454B"/>
                </a:solidFill>
                <a:latin typeface="Trebuchet MS" charset="0"/>
                <a:ea typeface="Trebuchet MS" charset="0"/>
                <a:cs typeface="Trebuchet MS" charset="0"/>
              </a:rPr>
              <a:t>and other relevant bodies to improve </a:t>
            </a:r>
            <a:br>
              <a:rPr lang="en-GB" sz="2000" b="1" dirty="0">
                <a:solidFill>
                  <a:srgbClr val="3E454B"/>
                </a:solidFill>
                <a:latin typeface="Trebuchet MS" charset="0"/>
                <a:ea typeface="Trebuchet MS" charset="0"/>
                <a:cs typeface="Trebuchet MS" charset="0"/>
              </a:rPr>
            </a:br>
            <a:r>
              <a:rPr lang="en-GB" sz="2000" b="1" dirty="0">
                <a:solidFill>
                  <a:srgbClr val="3E454B"/>
                </a:solidFill>
                <a:latin typeface="Trebuchet MS" charset="0"/>
                <a:ea typeface="Trebuchet MS" charset="0"/>
                <a:cs typeface="Trebuchet MS" charset="0"/>
              </a:rPr>
              <a:t>services for victims and provide </a:t>
            </a:r>
            <a:br>
              <a:rPr lang="en-GB" sz="2000" b="1" dirty="0">
                <a:solidFill>
                  <a:srgbClr val="3E454B"/>
                </a:solidFill>
                <a:latin typeface="Trebuchet MS" charset="0"/>
                <a:ea typeface="Trebuchet MS" charset="0"/>
                <a:cs typeface="Trebuchet MS" charset="0"/>
              </a:rPr>
            </a:br>
            <a:r>
              <a:rPr lang="en-GB" sz="2000" b="1" dirty="0">
                <a:solidFill>
                  <a:srgbClr val="3E454B"/>
                </a:solidFill>
                <a:latin typeface="Trebuchet MS" charset="0"/>
                <a:ea typeface="Trebuchet MS" charset="0"/>
                <a:cs typeface="Trebuchet MS" charset="0"/>
              </a:rPr>
              <a:t>much needed support.</a:t>
            </a:r>
          </a:p>
        </p:txBody>
      </p:sp>
      <p:sp>
        <p:nvSpPr>
          <p:cNvPr id="15" name="Title 1"/>
          <p:cNvSpPr txBox="1">
            <a:spLocks/>
          </p:cNvSpPr>
          <p:nvPr/>
        </p:nvSpPr>
        <p:spPr>
          <a:xfrm>
            <a:off x="431800" y="441325"/>
            <a:ext cx="8280400" cy="827088"/>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solidFill>
                  <a:srgbClr val="E30615"/>
                </a:solidFill>
                <a:latin typeface="Trebuchet MS"/>
                <a:cs typeface="Trebuchet MS"/>
              </a:rPr>
              <a:t>Who are we?</a:t>
            </a: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xmlns="" id="{9DD97B60-FAB7-0841-A302-49AFD630A794}"/>
              </a:ext>
            </a:extLst>
          </p:cNvPr>
          <p:cNvPicPr>
            <a:picLocks noChangeAspect="1"/>
          </p:cNvPicPr>
          <p:nvPr/>
        </p:nvPicPr>
        <p:blipFill>
          <a:blip r:embed="rId2"/>
          <a:stretch>
            <a:fillRect/>
          </a:stretch>
        </p:blipFill>
        <p:spPr>
          <a:xfrm>
            <a:off x="5118206" y="3946520"/>
            <a:ext cx="3350916" cy="1020348"/>
          </a:xfrm>
          <a:prstGeom prst="rect">
            <a:avLst/>
          </a:prstGeom>
        </p:spPr>
      </p:pic>
      <p:pic>
        <p:nvPicPr>
          <p:cNvPr id="10" name="Picture 9">
            <a:extLst>
              <a:ext uri="{FF2B5EF4-FFF2-40B4-BE49-F238E27FC236}">
                <a16:creationId xmlns:a16="http://schemas.microsoft.com/office/drawing/2014/main" xmlns="" id="{3207BD75-746C-0347-B968-A16B2DBB070E}"/>
              </a:ext>
            </a:extLst>
          </p:cNvPr>
          <p:cNvPicPr>
            <a:picLocks noChangeAspect="1"/>
          </p:cNvPicPr>
          <p:nvPr/>
        </p:nvPicPr>
        <p:blipFill>
          <a:blip r:embed="rId3"/>
          <a:stretch>
            <a:fillRect/>
          </a:stretch>
        </p:blipFill>
        <p:spPr>
          <a:xfrm>
            <a:off x="5964631" y="2870887"/>
            <a:ext cx="2504491" cy="973969"/>
          </a:xfrm>
          <a:prstGeom prst="rect">
            <a:avLst/>
          </a:prstGeom>
        </p:spPr>
      </p:pic>
      <p:pic>
        <p:nvPicPr>
          <p:cNvPr id="12" name="Picture 11">
            <a:extLst>
              <a:ext uri="{FF2B5EF4-FFF2-40B4-BE49-F238E27FC236}">
                <a16:creationId xmlns:a16="http://schemas.microsoft.com/office/drawing/2014/main" xmlns="" id="{6F442ADD-2684-8C4A-B370-E6224286198D}"/>
              </a:ext>
            </a:extLst>
          </p:cNvPr>
          <p:cNvPicPr>
            <a:picLocks noChangeAspect="1"/>
          </p:cNvPicPr>
          <p:nvPr/>
        </p:nvPicPr>
        <p:blipFill>
          <a:blip r:embed="rId4"/>
          <a:stretch>
            <a:fillRect/>
          </a:stretch>
        </p:blipFill>
        <p:spPr>
          <a:xfrm>
            <a:off x="4305046" y="4288234"/>
            <a:ext cx="4394454" cy="1716040"/>
          </a:xfrm>
          <a:prstGeom prst="rect">
            <a:avLst/>
          </a:prstGeom>
        </p:spPr>
      </p:pic>
      <p:cxnSp>
        <p:nvCxnSpPr>
          <p:cNvPr id="11" name="Straight Connector 10"/>
          <p:cNvCxnSpPr/>
          <p:nvPr/>
        </p:nvCxnSpPr>
        <p:spPr>
          <a:xfrm>
            <a:off x="444500" y="6416675"/>
            <a:ext cx="8255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337983" y="6485147"/>
            <a:ext cx="2480733" cy="261610"/>
          </a:xfrm>
          <a:prstGeom prst="rect">
            <a:avLst/>
          </a:prstGeom>
          <a:noFill/>
        </p:spPr>
        <p:txBody>
          <a:bodyPr wrap="square" lIns="0" rtlCol="0">
            <a:spAutoFit/>
          </a:bodyPr>
          <a:lstStyle/>
          <a:p>
            <a:pPr algn="ctr"/>
            <a:r>
              <a:rPr lang="en-US" sz="1100" dirty="0" smtClean="0">
                <a:solidFill>
                  <a:srgbClr val="36424A"/>
                </a:solidFill>
                <a:latin typeface="Trebuchet MS"/>
                <a:cs typeface="Trebuchet MS"/>
              </a:rPr>
              <a:t>© Victim Support 2022</a:t>
            </a:r>
            <a:endParaRPr lang="en-US" sz="1100" dirty="0">
              <a:solidFill>
                <a:srgbClr val="36424A"/>
              </a:solidFill>
              <a:latin typeface="Trebuchet MS"/>
              <a:cs typeface="Trebuchet MS"/>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pic>
        <p:nvPicPr>
          <p:cNvPr id="17" name="Content Placeholder 12">
            <a:extLst>
              <a:ext uri="{FF2B5EF4-FFF2-40B4-BE49-F238E27FC236}">
                <a16:creationId xmlns:a16="http://schemas.microsoft.com/office/drawing/2014/main" xmlns="" id="{AA9C6F4C-0DC6-244A-B2C0-3D69EA471F48}"/>
              </a:ext>
            </a:extLst>
          </p:cNvPr>
          <p:cNvPicPr>
            <a:picLocks noChangeAspect="1"/>
          </p:cNvPicPr>
          <p:nvPr/>
        </p:nvPicPr>
        <p:blipFill>
          <a:blip r:embed="rId6"/>
          <a:stretch>
            <a:fillRect/>
          </a:stretch>
        </p:blipFill>
        <p:spPr>
          <a:xfrm>
            <a:off x="425412" y="4709882"/>
            <a:ext cx="2912571" cy="1638321"/>
          </a:xfrm>
          <a:prstGeom prst="rect">
            <a:avLst/>
          </a:prstGeom>
        </p:spPr>
      </p:pic>
    </p:spTree>
    <p:extLst>
      <p:ext uri="{BB962C8B-B14F-4D97-AF65-F5344CB8AC3E}">
        <p14:creationId xmlns:p14="http://schemas.microsoft.com/office/powerpoint/2010/main" val="2386224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000" y="180000"/>
            <a:ext cx="8784000" cy="649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39999" y="2340000"/>
            <a:ext cx="7200000" cy="2174614"/>
          </a:xfrm>
        </p:spPr>
        <p:txBody>
          <a:bodyPr lIns="0" tIns="0" rIns="0" bIns="0">
            <a:noAutofit/>
          </a:bodyPr>
          <a:lstStyle/>
          <a:p>
            <a:pPr algn="l"/>
            <a:r>
              <a:rPr lang="en-US" sz="6600" dirty="0">
                <a:solidFill>
                  <a:srgbClr val="FFFFFF"/>
                </a:solidFill>
                <a:latin typeface="Trebuchet MS"/>
                <a:cs typeface="Trebuchet MS"/>
              </a:rPr>
              <a:t>Thank you</a:t>
            </a:r>
          </a:p>
        </p:txBody>
      </p:sp>
      <p:sp>
        <p:nvSpPr>
          <p:cNvPr id="3" name="Subtitle 2"/>
          <p:cNvSpPr>
            <a:spLocks noGrp="1"/>
          </p:cNvSpPr>
          <p:nvPr>
            <p:ph type="subTitle" idx="1"/>
          </p:nvPr>
        </p:nvSpPr>
        <p:spPr>
          <a:xfrm>
            <a:off x="540000" y="6309289"/>
            <a:ext cx="7200000" cy="360000"/>
          </a:xfrm>
        </p:spPr>
        <p:txBody>
          <a:bodyPr lIns="0" tIns="0" rIns="0" bIns="0">
            <a:normAutofit/>
          </a:bodyPr>
          <a:lstStyle/>
          <a:p>
            <a:pPr algn="l"/>
            <a:r>
              <a:rPr lang="en-US" sz="1100" dirty="0" smtClean="0">
                <a:solidFill>
                  <a:schemeClr val="bg1"/>
                </a:solidFill>
                <a:latin typeface="Trebuchet MS"/>
                <a:cs typeface="Trebuchet MS"/>
              </a:rPr>
              <a:t>© Victim Support 2022</a:t>
            </a:r>
            <a:endParaRPr lang="en-US" sz="1100" dirty="0">
              <a:solidFill>
                <a:schemeClr val="bg1"/>
              </a:solidFill>
              <a:latin typeface="Trebuchet MS"/>
              <a:cs typeface="Trebuchet MS"/>
            </a:endParaRPr>
          </a:p>
        </p:txBody>
      </p:sp>
      <p:pic>
        <p:nvPicPr>
          <p:cNvPr id="11" name="Picture 10">
            <a:extLst>
              <a:ext uri="{FF2B5EF4-FFF2-40B4-BE49-F238E27FC236}">
                <a16:creationId xmlns:a16="http://schemas.microsoft.com/office/drawing/2014/main" xmlns="" id="{3859C13D-D773-BE40-B56A-E76A8139B54B}"/>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52699" y="585525"/>
            <a:ext cx="1554647" cy="1554647"/>
          </a:xfrm>
          <a:prstGeom prst="rect">
            <a:avLst/>
          </a:prstGeom>
        </p:spPr>
      </p:pic>
    </p:spTree>
    <p:extLst>
      <p:ext uri="{BB962C8B-B14F-4D97-AF65-F5344CB8AC3E}">
        <p14:creationId xmlns:p14="http://schemas.microsoft.com/office/powerpoint/2010/main" val="775964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31800" y="441325"/>
            <a:ext cx="8280400" cy="1260000"/>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E30615"/>
                </a:solidFill>
                <a:latin typeface="Trebuchet MS"/>
                <a:cs typeface="Trebuchet MS"/>
              </a:rPr>
              <a:t>What We Do</a:t>
            </a:r>
            <a:endParaRPr lang="en-US" sz="4000" dirty="0">
              <a:solidFill>
                <a:srgbClr val="E30615"/>
              </a:solidFill>
              <a:latin typeface="Trebuchet MS"/>
              <a:cs typeface="Trebuchet MS"/>
            </a:endParaRP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sp>
        <p:nvSpPr>
          <p:cNvPr id="10" name="Content Placeholder 2"/>
          <p:cNvSpPr>
            <a:spLocks noGrp="1"/>
          </p:cNvSpPr>
          <p:nvPr>
            <p:ph idx="1"/>
          </p:nvPr>
        </p:nvSpPr>
        <p:spPr>
          <a:xfrm>
            <a:off x="908050" y="1090086"/>
            <a:ext cx="4329872" cy="4968876"/>
          </a:xfrm>
        </p:spPr>
        <p:txBody>
          <a:bodyPr lIns="0" tIns="0" rIns="0" bIns="0">
            <a:noAutofit/>
          </a:bodyPr>
          <a:lstStyle/>
          <a:p>
            <a:pPr marL="225425" indent="-225425">
              <a:spcAft>
                <a:spcPts val="600"/>
              </a:spcAft>
              <a:buClr>
                <a:srgbClr val="E30615"/>
              </a:buClr>
              <a:buFont typeface="Wingdings" charset="2"/>
              <a:buChar char="§"/>
            </a:pPr>
            <a:r>
              <a:rPr lang="en-US" sz="1700" dirty="0">
                <a:solidFill>
                  <a:srgbClr val="3E454B"/>
                </a:solidFill>
                <a:latin typeface="Trebuchet MS" charset="0"/>
                <a:ea typeface="Trebuchet MS" charset="0"/>
                <a:cs typeface="Trebuchet MS" charset="0"/>
              </a:rPr>
              <a:t>Advocacy – Police and Housing</a:t>
            </a:r>
          </a:p>
          <a:p>
            <a:pPr marL="225425" indent="-225425">
              <a:spcAft>
                <a:spcPts val="600"/>
              </a:spcAft>
              <a:buClr>
                <a:srgbClr val="E30615"/>
              </a:buClr>
              <a:buFont typeface="Wingdings" charset="2"/>
              <a:buChar char="§"/>
            </a:pPr>
            <a:r>
              <a:rPr lang="en-US" sz="1700" dirty="0">
                <a:solidFill>
                  <a:srgbClr val="3E454B"/>
                </a:solidFill>
                <a:latin typeface="Trebuchet MS" charset="0"/>
                <a:ea typeface="Trebuchet MS" charset="0"/>
                <a:cs typeface="Trebuchet MS" charset="0"/>
              </a:rPr>
              <a:t>Reporting – 3rd Party Reports </a:t>
            </a:r>
            <a:r>
              <a:rPr lang="en-US" sz="1700" dirty="0" smtClean="0">
                <a:solidFill>
                  <a:srgbClr val="3E454B"/>
                </a:solidFill>
                <a:latin typeface="Trebuchet MS" charset="0"/>
                <a:ea typeface="Trebuchet MS" charset="0"/>
                <a:cs typeface="Trebuchet MS" charset="0"/>
              </a:rPr>
              <a:t>&amp; anonymous reporting</a:t>
            </a:r>
            <a:endParaRPr lang="en-US" sz="1700" dirty="0">
              <a:solidFill>
                <a:srgbClr val="3E454B"/>
              </a:solidFill>
              <a:latin typeface="Trebuchet MS" charset="0"/>
              <a:ea typeface="Trebuchet MS" charset="0"/>
              <a:cs typeface="Trebuchet MS" charset="0"/>
            </a:endParaRPr>
          </a:p>
          <a:p>
            <a:pPr marL="225425" indent="-225425">
              <a:spcAft>
                <a:spcPts val="600"/>
              </a:spcAft>
              <a:buClr>
                <a:srgbClr val="E30615"/>
              </a:buClr>
              <a:buFont typeface="Wingdings" charset="2"/>
              <a:buChar char="§"/>
            </a:pPr>
            <a:r>
              <a:rPr lang="en-US" sz="1700" dirty="0">
                <a:solidFill>
                  <a:srgbClr val="3E454B"/>
                </a:solidFill>
                <a:latin typeface="Trebuchet MS" charset="0"/>
                <a:ea typeface="Trebuchet MS" charset="0"/>
                <a:cs typeface="Trebuchet MS" charset="0"/>
              </a:rPr>
              <a:t>Emotional Support – </a:t>
            </a:r>
            <a:br>
              <a:rPr lang="en-US" sz="1700" dirty="0">
                <a:solidFill>
                  <a:srgbClr val="3E454B"/>
                </a:solidFill>
                <a:latin typeface="Trebuchet MS" charset="0"/>
                <a:ea typeface="Trebuchet MS" charset="0"/>
                <a:cs typeface="Trebuchet MS" charset="0"/>
              </a:rPr>
            </a:br>
            <a:r>
              <a:rPr lang="en-US" sz="1700" dirty="0">
                <a:solidFill>
                  <a:srgbClr val="3E454B"/>
                </a:solidFill>
                <a:latin typeface="Trebuchet MS" charset="0"/>
                <a:ea typeface="Trebuchet MS" charset="0"/>
                <a:cs typeface="Trebuchet MS" charset="0"/>
              </a:rPr>
              <a:t>Face to Face and telephone</a:t>
            </a:r>
          </a:p>
          <a:p>
            <a:pPr marL="225425" indent="-225425">
              <a:spcAft>
                <a:spcPts val="600"/>
              </a:spcAft>
              <a:buClr>
                <a:srgbClr val="E30615"/>
              </a:buClr>
              <a:buFont typeface="Wingdings" charset="2"/>
              <a:buChar char="§"/>
            </a:pPr>
            <a:r>
              <a:rPr lang="en-US" sz="1700" dirty="0">
                <a:solidFill>
                  <a:srgbClr val="3E454B"/>
                </a:solidFill>
                <a:latin typeface="Trebuchet MS" charset="0"/>
                <a:ea typeface="Trebuchet MS" charset="0"/>
                <a:cs typeface="Trebuchet MS" charset="0"/>
              </a:rPr>
              <a:t>Confidence and resilience building – </a:t>
            </a:r>
            <a:br>
              <a:rPr lang="en-US" sz="1700" dirty="0">
                <a:solidFill>
                  <a:srgbClr val="3E454B"/>
                </a:solidFill>
                <a:latin typeface="Trebuchet MS" charset="0"/>
                <a:ea typeface="Trebuchet MS" charset="0"/>
                <a:cs typeface="Trebuchet MS" charset="0"/>
              </a:rPr>
            </a:br>
            <a:r>
              <a:rPr lang="en-US" sz="1700" dirty="0">
                <a:solidFill>
                  <a:srgbClr val="3E454B"/>
                </a:solidFill>
                <a:latin typeface="Trebuchet MS" charset="0"/>
                <a:ea typeface="Trebuchet MS" charset="0"/>
                <a:cs typeface="Trebuchet MS" charset="0"/>
              </a:rPr>
              <a:t>Beyond Crime </a:t>
            </a:r>
            <a:r>
              <a:rPr lang="en-US" sz="1700" dirty="0" smtClean="0">
                <a:solidFill>
                  <a:srgbClr val="3E454B"/>
                </a:solidFill>
                <a:latin typeface="Trebuchet MS" charset="0"/>
                <a:ea typeface="Trebuchet MS" charset="0"/>
                <a:cs typeface="Trebuchet MS" charset="0"/>
              </a:rPr>
              <a:t>workbooks</a:t>
            </a:r>
          </a:p>
          <a:p>
            <a:pPr marL="225425" indent="-225425">
              <a:spcAft>
                <a:spcPts val="600"/>
              </a:spcAft>
              <a:buClr>
                <a:srgbClr val="E30615"/>
              </a:buClr>
              <a:buFont typeface="Wingdings" charset="2"/>
              <a:buChar char="§"/>
            </a:pPr>
            <a:r>
              <a:rPr lang="en-US" sz="1700" dirty="0" smtClean="0">
                <a:solidFill>
                  <a:srgbClr val="3E454B"/>
                </a:solidFill>
                <a:latin typeface="Trebuchet MS" charset="0"/>
                <a:ea typeface="Trebuchet MS" charset="0"/>
                <a:cs typeface="Trebuchet MS" charset="0"/>
              </a:rPr>
              <a:t>Restorative Justice</a:t>
            </a:r>
            <a:endParaRPr lang="en-US" sz="1700" dirty="0">
              <a:solidFill>
                <a:srgbClr val="3E454B"/>
              </a:solidFill>
              <a:latin typeface="Trebuchet MS" charset="0"/>
              <a:ea typeface="Trebuchet MS" charset="0"/>
              <a:cs typeface="Trebuchet MS" charset="0"/>
            </a:endParaRPr>
          </a:p>
          <a:p>
            <a:pPr marL="225425" indent="-225425">
              <a:spcAft>
                <a:spcPts val="600"/>
              </a:spcAft>
              <a:buClr>
                <a:srgbClr val="E30615"/>
              </a:buClr>
              <a:buFont typeface="Wingdings" charset="2"/>
              <a:buChar char="§"/>
            </a:pPr>
            <a:r>
              <a:rPr lang="en-US" sz="1700" dirty="0">
                <a:solidFill>
                  <a:srgbClr val="3E454B"/>
                </a:solidFill>
                <a:latin typeface="Trebuchet MS" charset="0"/>
                <a:ea typeface="Trebuchet MS" charset="0"/>
                <a:cs typeface="Trebuchet MS" charset="0"/>
              </a:rPr>
              <a:t>Personal Safety</a:t>
            </a:r>
          </a:p>
          <a:p>
            <a:pPr marL="225425" indent="-225425">
              <a:spcAft>
                <a:spcPts val="600"/>
              </a:spcAft>
              <a:buClr>
                <a:srgbClr val="E30615"/>
              </a:buClr>
              <a:buFont typeface="Wingdings" charset="2"/>
              <a:buChar char="§"/>
            </a:pPr>
            <a:r>
              <a:rPr lang="en-US" sz="1700" dirty="0" smtClean="0">
                <a:solidFill>
                  <a:srgbClr val="3E454B"/>
                </a:solidFill>
                <a:latin typeface="Trebuchet MS" charset="0"/>
                <a:ea typeface="Trebuchet MS" charset="0"/>
                <a:cs typeface="Trebuchet MS" charset="0"/>
              </a:rPr>
              <a:t>CICA </a:t>
            </a:r>
            <a:r>
              <a:rPr lang="en-US" sz="1700" dirty="0">
                <a:solidFill>
                  <a:srgbClr val="3E454B"/>
                </a:solidFill>
                <a:latin typeface="Trebuchet MS" charset="0"/>
                <a:ea typeface="Trebuchet MS" charset="0"/>
                <a:cs typeface="Trebuchet MS" charset="0"/>
              </a:rPr>
              <a:t>signposting</a:t>
            </a:r>
          </a:p>
          <a:p>
            <a:pPr marL="225425" indent="-225425">
              <a:spcAft>
                <a:spcPts val="600"/>
              </a:spcAft>
              <a:buClr>
                <a:srgbClr val="E30615"/>
              </a:buClr>
              <a:buFont typeface="Wingdings" charset="2"/>
              <a:buChar char="§"/>
            </a:pPr>
            <a:r>
              <a:rPr lang="en-US" sz="1700" dirty="0">
                <a:solidFill>
                  <a:srgbClr val="3E454B"/>
                </a:solidFill>
                <a:latin typeface="Trebuchet MS" charset="0"/>
                <a:ea typeface="Trebuchet MS" charset="0"/>
                <a:cs typeface="Trebuchet MS" charset="0"/>
              </a:rPr>
              <a:t>Practical Support</a:t>
            </a:r>
          </a:p>
          <a:p>
            <a:pPr marL="225425" indent="-225425">
              <a:spcAft>
                <a:spcPts val="600"/>
              </a:spcAft>
              <a:buClr>
                <a:srgbClr val="E30615"/>
              </a:buClr>
              <a:buFont typeface="Wingdings" charset="2"/>
              <a:buChar char="§"/>
            </a:pPr>
            <a:r>
              <a:rPr lang="en-US" sz="1700" dirty="0">
                <a:solidFill>
                  <a:srgbClr val="3E454B"/>
                </a:solidFill>
                <a:latin typeface="Trebuchet MS" charset="0"/>
                <a:ea typeface="Trebuchet MS" charset="0"/>
                <a:cs typeface="Trebuchet MS" charset="0"/>
              </a:rPr>
              <a:t>Community / </a:t>
            </a:r>
            <a:r>
              <a:rPr lang="en-US" sz="1700" dirty="0" err="1">
                <a:solidFill>
                  <a:srgbClr val="3E454B"/>
                </a:solidFill>
                <a:latin typeface="Trebuchet MS" charset="0"/>
                <a:ea typeface="Trebuchet MS" charset="0"/>
                <a:cs typeface="Trebuchet MS" charset="0"/>
              </a:rPr>
              <a:t>Organisation</a:t>
            </a:r>
            <a:r>
              <a:rPr lang="en-US" sz="1700" dirty="0">
                <a:solidFill>
                  <a:srgbClr val="3E454B"/>
                </a:solidFill>
                <a:latin typeface="Trebuchet MS" charset="0"/>
                <a:ea typeface="Trebuchet MS" charset="0"/>
                <a:cs typeface="Trebuchet MS" charset="0"/>
              </a:rPr>
              <a:t> Awareness</a:t>
            </a:r>
          </a:p>
          <a:p>
            <a:pPr marL="225425" indent="-225425">
              <a:spcAft>
                <a:spcPts val="600"/>
              </a:spcAft>
              <a:buClr>
                <a:srgbClr val="E30615"/>
              </a:buClr>
              <a:buFont typeface="Wingdings" charset="2"/>
              <a:buChar char="§"/>
            </a:pPr>
            <a:r>
              <a:rPr lang="en-US" sz="1700" dirty="0">
                <a:solidFill>
                  <a:srgbClr val="3E454B"/>
                </a:solidFill>
                <a:latin typeface="Trebuchet MS" charset="0"/>
                <a:ea typeface="Trebuchet MS" charset="0"/>
                <a:cs typeface="Trebuchet MS" charset="0"/>
              </a:rPr>
              <a:t>Live Chat</a:t>
            </a:r>
          </a:p>
          <a:p>
            <a:pPr marL="225425" indent="-225425">
              <a:spcAft>
                <a:spcPts val="600"/>
              </a:spcAft>
              <a:buClr>
                <a:srgbClr val="E30615"/>
              </a:buClr>
              <a:buFont typeface="Wingdings" charset="2"/>
              <a:buChar char="§"/>
            </a:pPr>
            <a:r>
              <a:rPr lang="en-US" sz="1700" dirty="0">
                <a:solidFill>
                  <a:srgbClr val="3E454B"/>
                </a:solidFill>
                <a:latin typeface="Trebuchet MS" charset="0"/>
                <a:ea typeface="Trebuchet MS" charset="0"/>
                <a:cs typeface="Trebuchet MS" charset="0"/>
              </a:rPr>
              <a:t>My Support Space</a:t>
            </a:r>
          </a:p>
          <a:p>
            <a:pPr marL="225425" indent="-225425">
              <a:spcAft>
                <a:spcPts val="600"/>
              </a:spcAft>
              <a:buClr>
                <a:srgbClr val="E30615"/>
              </a:buClr>
              <a:buFont typeface="Wingdings" charset="2"/>
              <a:buChar char="§"/>
            </a:pPr>
            <a:endParaRPr lang="en-US" sz="1800" dirty="0">
              <a:solidFill>
                <a:srgbClr val="3E454B"/>
              </a:solidFill>
              <a:latin typeface="Trebuchet MS" charset="0"/>
              <a:ea typeface="Trebuchet MS" charset="0"/>
              <a:cs typeface="Trebuchet MS"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204" y="1071325"/>
            <a:ext cx="3541733" cy="4987637"/>
          </a:xfrm>
          <a:prstGeom prst="rect">
            <a:avLst/>
          </a:prstGeom>
        </p:spPr>
      </p:pic>
      <p:cxnSp>
        <p:nvCxnSpPr>
          <p:cNvPr id="9" name="Straight Connector 8"/>
          <p:cNvCxnSpPr/>
          <p:nvPr/>
        </p:nvCxnSpPr>
        <p:spPr>
          <a:xfrm>
            <a:off x="444500" y="6416675"/>
            <a:ext cx="8255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337983" y="6485147"/>
            <a:ext cx="2480733" cy="261610"/>
          </a:xfrm>
          <a:prstGeom prst="rect">
            <a:avLst/>
          </a:prstGeom>
          <a:noFill/>
        </p:spPr>
        <p:txBody>
          <a:bodyPr wrap="square" lIns="0" rtlCol="0">
            <a:spAutoFit/>
          </a:bodyPr>
          <a:lstStyle/>
          <a:p>
            <a:pPr algn="ctr"/>
            <a:r>
              <a:rPr lang="en-US" sz="1100" dirty="0" smtClean="0">
                <a:solidFill>
                  <a:srgbClr val="36424A"/>
                </a:solidFill>
                <a:latin typeface="Trebuchet MS"/>
                <a:cs typeface="Trebuchet MS"/>
              </a:rPr>
              <a:t>© Victim Support 2022</a:t>
            </a:r>
            <a:endParaRPr lang="en-US" sz="1100" dirty="0">
              <a:solidFill>
                <a:srgbClr val="36424A"/>
              </a:solidFill>
              <a:latin typeface="Trebuchet MS"/>
              <a:cs typeface="Trebuchet M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464119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868321F-5F2F-AB44-A696-5AD271667CAF}"/>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69985" y="1601364"/>
            <a:ext cx="1943463" cy="1594881"/>
          </a:xfrm>
          <a:prstGeom prst="rect">
            <a:avLst/>
          </a:prstGeom>
        </p:spPr>
      </p:pic>
      <p:pic>
        <p:nvPicPr>
          <p:cNvPr id="7" name="Picture 6">
            <a:extLst>
              <a:ext uri="{FF2B5EF4-FFF2-40B4-BE49-F238E27FC236}">
                <a16:creationId xmlns:a16="http://schemas.microsoft.com/office/drawing/2014/main" xmlns="" id="{51AF00CA-03E6-EE45-9A20-94F511BF5FED}"/>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377481" y="1794003"/>
            <a:ext cx="1270149" cy="1270149"/>
          </a:xfrm>
          <a:prstGeom prst="rect">
            <a:avLst/>
          </a:prstGeom>
        </p:spPr>
      </p:pic>
      <p:pic>
        <p:nvPicPr>
          <p:cNvPr id="9" name="Picture 8">
            <a:extLst>
              <a:ext uri="{FF2B5EF4-FFF2-40B4-BE49-F238E27FC236}">
                <a16:creationId xmlns:a16="http://schemas.microsoft.com/office/drawing/2014/main" xmlns="" id="{ADE61C56-409C-204E-9542-5A8F19C02976}"/>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215862" y="1622874"/>
            <a:ext cx="1699240" cy="1573371"/>
          </a:xfrm>
          <a:prstGeom prst="rect">
            <a:avLst/>
          </a:prstGeom>
        </p:spPr>
      </p:pic>
      <p:pic>
        <p:nvPicPr>
          <p:cNvPr id="11" name="Picture 10">
            <a:extLst>
              <a:ext uri="{FF2B5EF4-FFF2-40B4-BE49-F238E27FC236}">
                <a16:creationId xmlns:a16="http://schemas.microsoft.com/office/drawing/2014/main" xmlns="" id="{FC1655C3-AA0C-A44F-8DE9-FC476AA2BDBB}"/>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444500" y="4095232"/>
            <a:ext cx="1374076" cy="1374076"/>
          </a:xfrm>
          <a:prstGeom prst="rect">
            <a:avLst/>
          </a:prstGeom>
        </p:spPr>
      </p:pic>
      <p:pic>
        <p:nvPicPr>
          <p:cNvPr id="14" name="Picture 13">
            <a:extLst>
              <a:ext uri="{FF2B5EF4-FFF2-40B4-BE49-F238E27FC236}">
                <a16:creationId xmlns:a16="http://schemas.microsoft.com/office/drawing/2014/main" xmlns="" id="{8EA9538C-10CF-2C4D-8CD9-6051AD0AC37A}"/>
              </a:ext>
            </a:extLst>
          </p:cNvPr>
          <p:cNvPicPr>
            <a:picLocks noChangeAspect="1"/>
          </p:cNvPicPr>
          <p:nvPr/>
        </p:nvPicPr>
        <p:blipFill>
          <a:blip r:embed="rId7"/>
          <a:stretch>
            <a:fillRect/>
          </a:stretch>
        </p:blipFill>
        <p:spPr>
          <a:xfrm>
            <a:off x="2359501" y="3877787"/>
            <a:ext cx="1960587" cy="1696661"/>
          </a:xfrm>
          <a:prstGeom prst="rect">
            <a:avLst/>
          </a:prstGeom>
        </p:spPr>
      </p:pic>
      <p:pic>
        <p:nvPicPr>
          <p:cNvPr id="16" name="Picture 15">
            <a:extLst>
              <a:ext uri="{FF2B5EF4-FFF2-40B4-BE49-F238E27FC236}">
                <a16:creationId xmlns:a16="http://schemas.microsoft.com/office/drawing/2014/main" xmlns="" id="{44396120-C523-BB4E-9E78-F4A3B4E7BF9F}"/>
              </a:ext>
            </a:extLst>
          </p:cNvPr>
          <p:cNvPicPr>
            <a:picLocks noChangeAspect="1"/>
          </p:cNvPicPr>
          <p:nvPr/>
        </p:nvPicPr>
        <p:blipFill>
          <a:blip r:embed="rId8"/>
          <a:stretch>
            <a:fillRect/>
          </a:stretch>
        </p:blipFill>
        <p:spPr>
          <a:xfrm>
            <a:off x="4686716" y="4059923"/>
            <a:ext cx="1559059" cy="1585043"/>
          </a:xfrm>
          <a:prstGeom prst="rect">
            <a:avLst/>
          </a:prstGeom>
        </p:spPr>
      </p:pic>
      <p:pic>
        <p:nvPicPr>
          <p:cNvPr id="18" name="Picture 17">
            <a:extLst>
              <a:ext uri="{FF2B5EF4-FFF2-40B4-BE49-F238E27FC236}">
                <a16:creationId xmlns:a16="http://schemas.microsoft.com/office/drawing/2014/main" xmlns="" id="{DA0731D4-60B7-9244-9D27-5934FDD13E16}"/>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546730" y="1721229"/>
            <a:ext cx="2165470" cy="1422571"/>
          </a:xfrm>
          <a:prstGeom prst="rect">
            <a:avLst/>
          </a:prstGeom>
        </p:spPr>
      </p:pic>
      <p:pic>
        <p:nvPicPr>
          <p:cNvPr id="20" name="Picture 19">
            <a:extLst>
              <a:ext uri="{FF2B5EF4-FFF2-40B4-BE49-F238E27FC236}">
                <a16:creationId xmlns:a16="http://schemas.microsoft.com/office/drawing/2014/main" xmlns="" id="{6DE8C488-91AC-A942-8B1D-BF0871986F8C}"/>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7035088" y="4114800"/>
            <a:ext cx="1382243" cy="1522336"/>
          </a:xfrm>
          <a:prstGeom prst="rect">
            <a:avLst/>
          </a:prstGeom>
        </p:spPr>
      </p:pic>
      <p:sp>
        <p:nvSpPr>
          <p:cNvPr id="21" name="Title 1">
            <a:extLst>
              <a:ext uri="{FF2B5EF4-FFF2-40B4-BE49-F238E27FC236}">
                <a16:creationId xmlns:a16="http://schemas.microsoft.com/office/drawing/2014/main" xmlns="" id="{C1B28BF4-8D6E-2B40-966F-641AF4D6B762}"/>
              </a:ext>
            </a:extLst>
          </p:cNvPr>
          <p:cNvSpPr>
            <a:spLocks noGrp="1"/>
          </p:cNvSpPr>
          <p:nvPr>
            <p:ph type="title"/>
          </p:nvPr>
        </p:nvSpPr>
        <p:spPr>
          <a:xfrm>
            <a:off x="444500" y="441325"/>
            <a:ext cx="8267700" cy="719999"/>
          </a:xfrm>
        </p:spPr>
        <p:txBody>
          <a:bodyPr vert="horz" lIns="0" tIns="0" rIns="0" bIns="0" anchor="t" anchorCtr="0">
            <a:noAutofit/>
          </a:bodyPr>
          <a:lstStyle/>
          <a:p>
            <a:pPr algn="l"/>
            <a:r>
              <a:rPr lang="en-US" sz="3600" dirty="0" smtClean="0">
                <a:solidFill>
                  <a:srgbClr val="E30615"/>
                </a:solidFill>
                <a:latin typeface="Trebuchet MS"/>
                <a:cs typeface="Trebuchet MS"/>
              </a:rPr>
              <a:t>In West Mercia we provide support for Victims of:</a:t>
            </a:r>
            <a:endParaRPr lang="en-US" sz="3600" dirty="0">
              <a:solidFill>
                <a:srgbClr val="E30615"/>
              </a:solidFill>
              <a:latin typeface="Trebuchet MS"/>
              <a:cs typeface="Trebuchet MS"/>
            </a:endParaRPr>
          </a:p>
        </p:txBody>
      </p:sp>
      <p:cxnSp>
        <p:nvCxnSpPr>
          <p:cNvPr id="29" name="Straight Connector 28">
            <a:extLst>
              <a:ext uri="{FF2B5EF4-FFF2-40B4-BE49-F238E27FC236}">
                <a16:creationId xmlns:a16="http://schemas.microsoft.com/office/drawing/2014/main" xmlns="" id="{B0A1A9D9-0CF7-AA4F-AB5D-74F41A8C004D}"/>
              </a:ext>
            </a:extLst>
          </p:cNvPr>
          <p:cNvCxnSpPr/>
          <p:nvPr/>
        </p:nvCxnSpPr>
        <p:spPr>
          <a:xfrm>
            <a:off x="444500" y="6410369"/>
            <a:ext cx="8255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31813BF9-0030-0E43-8880-93DE91483072}"/>
              </a:ext>
            </a:extLst>
          </p:cNvPr>
          <p:cNvSpPr txBox="1"/>
          <p:nvPr/>
        </p:nvSpPr>
        <p:spPr>
          <a:xfrm>
            <a:off x="444500" y="6424140"/>
            <a:ext cx="2480733" cy="261610"/>
          </a:xfrm>
          <a:prstGeom prst="rect">
            <a:avLst/>
          </a:prstGeom>
          <a:noFill/>
        </p:spPr>
        <p:txBody>
          <a:bodyPr wrap="square" lIns="0" rtlCol="0">
            <a:spAutoFit/>
          </a:bodyPr>
          <a:lstStyle/>
          <a:p>
            <a:r>
              <a:rPr lang="en-US" sz="1100" dirty="0" err="1">
                <a:solidFill>
                  <a:srgbClr val="36424A"/>
                </a:solidFill>
                <a:latin typeface="Trebuchet MS"/>
                <a:cs typeface="Trebuchet MS"/>
              </a:rPr>
              <a:t>victimsupport.org.uk</a:t>
            </a:r>
            <a:endParaRPr lang="en-US" sz="1100" dirty="0">
              <a:solidFill>
                <a:srgbClr val="36424A"/>
              </a:solidFill>
              <a:latin typeface="Trebuchet MS"/>
              <a:cs typeface="Trebuchet MS"/>
            </a:endParaRPr>
          </a:p>
        </p:txBody>
      </p:sp>
      <p:sp>
        <p:nvSpPr>
          <p:cNvPr id="32" name="TextBox 31">
            <a:extLst>
              <a:ext uri="{FF2B5EF4-FFF2-40B4-BE49-F238E27FC236}">
                <a16:creationId xmlns:a16="http://schemas.microsoft.com/office/drawing/2014/main" xmlns="" id="{0BC27959-951E-1F4A-A414-AA8DAC1FACED}"/>
              </a:ext>
            </a:extLst>
          </p:cNvPr>
          <p:cNvSpPr txBox="1"/>
          <p:nvPr/>
        </p:nvSpPr>
        <p:spPr>
          <a:xfrm>
            <a:off x="241716" y="3304989"/>
            <a:ext cx="1800000" cy="369332"/>
          </a:xfrm>
          <a:prstGeom prst="rect">
            <a:avLst/>
          </a:prstGeom>
          <a:noFill/>
        </p:spPr>
        <p:txBody>
          <a:bodyPr wrap="square" rtlCol="0">
            <a:spAutoFit/>
          </a:bodyPr>
          <a:lstStyle/>
          <a:p>
            <a:pPr algn="ctr"/>
            <a:r>
              <a:rPr lang="en-US" dirty="0">
                <a:solidFill>
                  <a:srgbClr val="36424A"/>
                </a:solidFill>
                <a:latin typeface="Trebuchet MS"/>
                <a:cs typeface="Trebuchet MS"/>
              </a:rPr>
              <a:t>ASB</a:t>
            </a:r>
            <a:endParaRPr lang="en-US" dirty="0"/>
          </a:p>
        </p:txBody>
      </p:sp>
      <p:sp>
        <p:nvSpPr>
          <p:cNvPr id="33" name="TextBox 32">
            <a:extLst>
              <a:ext uri="{FF2B5EF4-FFF2-40B4-BE49-F238E27FC236}">
                <a16:creationId xmlns:a16="http://schemas.microsoft.com/office/drawing/2014/main" xmlns="" id="{EE06603C-F743-3E4E-A8F8-097001BBD5A3}"/>
              </a:ext>
            </a:extLst>
          </p:cNvPr>
          <p:cNvSpPr txBox="1"/>
          <p:nvPr/>
        </p:nvSpPr>
        <p:spPr>
          <a:xfrm>
            <a:off x="2113448" y="3304989"/>
            <a:ext cx="1800000" cy="369332"/>
          </a:xfrm>
          <a:prstGeom prst="rect">
            <a:avLst/>
          </a:prstGeom>
          <a:noFill/>
        </p:spPr>
        <p:txBody>
          <a:bodyPr wrap="square" rtlCol="0">
            <a:spAutoFit/>
          </a:bodyPr>
          <a:lstStyle/>
          <a:p>
            <a:pPr algn="ctr"/>
            <a:r>
              <a:rPr lang="en-US" dirty="0">
                <a:solidFill>
                  <a:srgbClr val="36424A"/>
                </a:solidFill>
                <a:latin typeface="Trebuchet MS"/>
                <a:cs typeface="Trebuchet MS"/>
              </a:rPr>
              <a:t>CYP</a:t>
            </a:r>
            <a:endParaRPr lang="en-US" dirty="0"/>
          </a:p>
        </p:txBody>
      </p:sp>
      <p:sp>
        <p:nvSpPr>
          <p:cNvPr id="34" name="TextBox 33">
            <a:extLst>
              <a:ext uri="{FF2B5EF4-FFF2-40B4-BE49-F238E27FC236}">
                <a16:creationId xmlns:a16="http://schemas.microsoft.com/office/drawing/2014/main" xmlns="" id="{D9E2102A-E2A8-264B-AF2C-08D50C9CA2A2}"/>
              </a:ext>
            </a:extLst>
          </p:cNvPr>
          <p:cNvSpPr txBox="1"/>
          <p:nvPr/>
        </p:nvSpPr>
        <p:spPr>
          <a:xfrm>
            <a:off x="4280316" y="3304989"/>
            <a:ext cx="1800000" cy="369332"/>
          </a:xfrm>
          <a:prstGeom prst="rect">
            <a:avLst/>
          </a:prstGeom>
          <a:noFill/>
        </p:spPr>
        <p:txBody>
          <a:bodyPr wrap="square" rtlCol="0">
            <a:spAutoFit/>
          </a:bodyPr>
          <a:lstStyle/>
          <a:p>
            <a:pPr algn="ctr"/>
            <a:r>
              <a:rPr lang="en-US" dirty="0">
                <a:solidFill>
                  <a:srgbClr val="36424A"/>
                </a:solidFill>
                <a:latin typeface="Trebuchet MS"/>
                <a:cs typeface="Trebuchet MS"/>
              </a:rPr>
              <a:t>Domestic abuse</a:t>
            </a:r>
            <a:endParaRPr lang="en-US" dirty="0"/>
          </a:p>
        </p:txBody>
      </p:sp>
      <p:sp>
        <p:nvSpPr>
          <p:cNvPr id="35" name="TextBox 34">
            <a:extLst>
              <a:ext uri="{FF2B5EF4-FFF2-40B4-BE49-F238E27FC236}">
                <a16:creationId xmlns:a16="http://schemas.microsoft.com/office/drawing/2014/main" xmlns="" id="{4A103CA9-CCA5-AE41-8119-AF99EA89404D}"/>
              </a:ext>
            </a:extLst>
          </p:cNvPr>
          <p:cNvSpPr txBox="1"/>
          <p:nvPr/>
        </p:nvSpPr>
        <p:spPr>
          <a:xfrm>
            <a:off x="6574410" y="3304989"/>
            <a:ext cx="2298284" cy="369332"/>
          </a:xfrm>
          <a:prstGeom prst="rect">
            <a:avLst/>
          </a:prstGeom>
          <a:noFill/>
        </p:spPr>
        <p:txBody>
          <a:bodyPr wrap="square" rtlCol="0">
            <a:spAutoFit/>
          </a:bodyPr>
          <a:lstStyle/>
          <a:p>
            <a:pPr algn="ctr"/>
            <a:r>
              <a:rPr lang="en-US" dirty="0">
                <a:solidFill>
                  <a:srgbClr val="36424A"/>
                </a:solidFill>
                <a:latin typeface="Trebuchet MS"/>
                <a:cs typeface="Trebuchet MS"/>
              </a:rPr>
              <a:t>Modern day slavery</a:t>
            </a:r>
            <a:endParaRPr lang="en-US" dirty="0"/>
          </a:p>
        </p:txBody>
      </p:sp>
      <p:sp>
        <p:nvSpPr>
          <p:cNvPr id="36" name="TextBox 35">
            <a:extLst>
              <a:ext uri="{FF2B5EF4-FFF2-40B4-BE49-F238E27FC236}">
                <a16:creationId xmlns:a16="http://schemas.microsoft.com/office/drawing/2014/main" xmlns="" id="{5C1E7312-7E6F-1843-A9BD-1DFD1B1BAE85}"/>
              </a:ext>
            </a:extLst>
          </p:cNvPr>
          <p:cNvSpPr txBox="1"/>
          <p:nvPr/>
        </p:nvSpPr>
        <p:spPr>
          <a:xfrm>
            <a:off x="241716" y="5815285"/>
            <a:ext cx="1800000" cy="369332"/>
          </a:xfrm>
          <a:prstGeom prst="rect">
            <a:avLst/>
          </a:prstGeom>
          <a:noFill/>
        </p:spPr>
        <p:txBody>
          <a:bodyPr wrap="square" rtlCol="0">
            <a:spAutoFit/>
          </a:bodyPr>
          <a:lstStyle/>
          <a:p>
            <a:pPr algn="ctr"/>
            <a:r>
              <a:rPr lang="en-US" dirty="0">
                <a:solidFill>
                  <a:srgbClr val="36424A"/>
                </a:solidFill>
                <a:latin typeface="Trebuchet MS"/>
                <a:cs typeface="Trebuchet MS"/>
              </a:rPr>
              <a:t>Fraud</a:t>
            </a:r>
            <a:endParaRPr lang="en-US" dirty="0"/>
          </a:p>
        </p:txBody>
      </p:sp>
      <p:sp>
        <p:nvSpPr>
          <p:cNvPr id="37" name="TextBox 36">
            <a:extLst>
              <a:ext uri="{FF2B5EF4-FFF2-40B4-BE49-F238E27FC236}">
                <a16:creationId xmlns:a16="http://schemas.microsoft.com/office/drawing/2014/main" xmlns="" id="{582E383D-E4A6-C44C-9955-0623805D8DF0}"/>
              </a:ext>
            </a:extLst>
          </p:cNvPr>
          <p:cNvSpPr txBox="1"/>
          <p:nvPr/>
        </p:nvSpPr>
        <p:spPr>
          <a:xfrm>
            <a:off x="2261016" y="5815285"/>
            <a:ext cx="1800000" cy="369332"/>
          </a:xfrm>
          <a:prstGeom prst="rect">
            <a:avLst/>
          </a:prstGeom>
          <a:noFill/>
        </p:spPr>
        <p:txBody>
          <a:bodyPr wrap="square" rtlCol="0">
            <a:spAutoFit/>
          </a:bodyPr>
          <a:lstStyle/>
          <a:p>
            <a:pPr algn="ctr"/>
            <a:r>
              <a:rPr lang="en-US" dirty="0">
                <a:solidFill>
                  <a:srgbClr val="36424A"/>
                </a:solidFill>
                <a:latin typeface="Trebuchet MS"/>
                <a:cs typeface="Trebuchet MS"/>
              </a:rPr>
              <a:t>Hate crime</a:t>
            </a:r>
            <a:endParaRPr lang="en-US" dirty="0"/>
          </a:p>
        </p:txBody>
      </p:sp>
      <p:sp>
        <p:nvSpPr>
          <p:cNvPr id="38" name="TextBox 37">
            <a:extLst>
              <a:ext uri="{FF2B5EF4-FFF2-40B4-BE49-F238E27FC236}">
                <a16:creationId xmlns:a16="http://schemas.microsoft.com/office/drawing/2014/main" xmlns="" id="{62286F94-21C0-1046-A5C6-43E0115B7B1D}"/>
              </a:ext>
            </a:extLst>
          </p:cNvPr>
          <p:cNvSpPr txBox="1"/>
          <p:nvPr/>
        </p:nvSpPr>
        <p:spPr>
          <a:xfrm>
            <a:off x="4474106" y="5815285"/>
            <a:ext cx="1800000" cy="369332"/>
          </a:xfrm>
          <a:prstGeom prst="rect">
            <a:avLst/>
          </a:prstGeom>
          <a:noFill/>
        </p:spPr>
        <p:txBody>
          <a:bodyPr wrap="square" rtlCol="0">
            <a:spAutoFit/>
          </a:bodyPr>
          <a:lstStyle/>
          <a:p>
            <a:pPr algn="ctr"/>
            <a:r>
              <a:rPr lang="en-US" dirty="0">
                <a:solidFill>
                  <a:srgbClr val="36424A"/>
                </a:solidFill>
                <a:latin typeface="Trebuchet MS"/>
                <a:cs typeface="Trebuchet MS"/>
              </a:rPr>
              <a:t>Homicide</a:t>
            </a:r>
            <a:endParaRPr lang="en-US" dirty="0"/>
          </a:p>
        </p:txBody>
      </p:sp>
      <p:sp>
        <p:nvSpPr>
          <p:cNvPr id="39" name="TextBox 38">
            <a:extLst>
              <a:ext uri="{FF2B5EF4-FFF2-40B4-BE49-F238E27FC236}">
                <a16:creationId xmlns:a16="http://schemas.microsoft.com/office/drawing/2014/main" xmlns="" id="{6112DF7C-0A09-4D40-B051-FD3F5FA3BA0B}"/>
              </a:ext>
            </a:extLst>
          </p:cNvPr>
          <p:cNvSpPr txBox="1"/>
          <p:nvPr/>
        </p:nvSpPr>
        <p:spPr>
          <a:xfrm>
            <a:off x="6706016" y="5815285"/>
            <a:ext cx="1800000" cy="369332"/>
          </a:xfrm>
          <a:prstGeom prst="rect">
            <a:avLst/>
          </a:prstGeom>
          <a:noFill/>
        </p:spPr>
        <p:txBody>
          <a:bodyPr wrap="square" rtlCol="0">
            <a:spAutoFit/>
          </a:bodyPr>
          <a:lstStyle/>
          <a:p>
            <a:pPr algn="ctr"/>
            <a:r>
              <a:rPr lang="en-US" dirty="0">
                <a:solidFill>
                  <a:srgbClr val="36424A"/>
                </a:solidFill>
                <a:latin typeface="Trebuchet MS"/>
                <a:cs typeface="Trebuchet MS"/>
              </a:rPr>
              <a:t>Sexual violence</a:t>
            </a:r>
            <a:endParaRPr lang="en-US" dirty="0"/>
          </a:p>
        </p:txBody>
      </p:sp>
    </p:spTree>
    <p:extLst>
      <p:ext uri="{BB962C8B-B14F-4D97-AF65-F5344CB8AC3E}">
        <p14:creationId xmlns:p14="http://schemas.microsoft.com/office/powerpoint/2010/main" val="28377615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31800" y="441325"/>
            <a:ext cx="8280400" cy="811005"/>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E30615"/>
                </a:solidFill>
                <a:latin typeface="Trebuchet MS"/>
                <a:cs typeface="Trebuchet MS"/>
              </a:rPr>
              <a:t>….And </a:t>
            </a:r>
            <a:r>
              <a:rPr lang="en-US" sz="4000" dirty="0">
                <a:solidFill>
                  <a:srgbClr val="E30615"/>
                </a:solidFill>
                <a:latin typeface="Trebuchet MS"/>
                <a:cs typeface="Trebuchet MS"/>
              </a:rPr>
              <a:t>T</a:t>
            </a:r>
            <a:r>
              <a:rPr lang="en-US" sz="4000" dirty="0" smtClean="0">
                <a:solidFill>
                  <a:srgbClr val="E30615"/>
                </a:solidFill>
                <a:latin typeface="Trebuchet MS"/>
                <a:cs typeface="Trebuchet MS"/>
              </a:rPr>
              <a:t>oday </a:t>
            </a:r>
            <a:r>
              <a:rPr lang="en-US" sz="4000" dirty="0">
                <a:solidFill>
                  <a:srgbClr val="E30615"/>
                </a:solidFill>
                <a:latin typeface="Trebuchet MS"/>
                <a:cs typeface="Trebuchet MS"/>
              </a:rPr>
              <a:t>W</a:t>
            </a:r>
            <a:r>
              <a:rPr lang="en-US" sz="4000" dirty="0" smtClean="0">
                <a:solidFill>
                  <a:srgbClr val="E30615"/>
                </a:solidFill>
                <a:latin typeface="Trebuchet MS"/>
                <a:cs typeface="Trebuchet MS"/>
              </a:rPr>
              <a:t>e Look At</a:t>
            </a:r>
            <a:endParaRPr lang="en-US" sz="4000" dirty="0">
              <a:solidFill>
                <a:srgbClr val="E30615"/>
              </a:solidFill>
              <a:latin typeface="Trebuchet MS"/>
              <a:cs typeface="Trebuchet MS"/>
            </a:endParaRP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sp>
        <p:nvSpPr>
          <p:cNvPr id="8" name="Content Placeholder 2"/>
          <p:cNvSpPr txBox="1">
            <a:spLocks/>
          </p:cNvSpPr>
          <p:nvPr/>
        </p:nvSpPr>
        <p:spPr>
          <a:xfrm>
            <a:off x="1106311" y="1700903"/>
            <a:ext cx="8846255" cy="4464106"/>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buClr>
                <a:srgbClr val="E30615"/>
              </a:buClr>
              <a:buFont typeface="Wingdings" charset="2"/>
              <a:buChar char="§"/>
            </a:pPr>
            <a:r>
              <a:rPr lang="en-US" sz="2800" b="1" dirty="0" smtClean="0">
                <a:solidFill>
                  <a:srgbClr val="36424A"/>
                </a:solidFill>
                <a:latin typeface="Trebuchet MS"/>
                <a:cs typeface="Trebuchet MS"/>
              </a:rPr>
              <a:t>What </a:t>
            </a:r>
            <a:r>
              <a:rPr lang="en-US" sz="2800" b="1" dirty="0">
                <a:solidFill>
                  <a:srgbClr val="36424A"/>
                </a:solidFill>
                <a:latin typeface="Trebuchet MS"/>
                <a:cs typeface="Trebuchet MS"/>
              </a:rPr>
              <a:t>is Hate Crime</a:t>
            </a:r>
            <a:r>
              <a:rPr lang="en-US" sz="2800" b="1" dirty="0" smtClean="0">
                <a:solidFill>
                  <a:srgbClr val="36424A"/>
                </a:solidFill>
                <a:latin typeface="Trebuchet MS"/>
                <a:cs typeface="Trebuchet MS"/>
              </a:rPr>
              <a:t>?</a:t>
            </a:r>
          </a:p>
          <a:p>
            <a:pPr>
              <a:spcAft>
                <a:spcPts val="600"/>
              </a:spcAft>
              <a:buClr>
                <a:srgbClr val="E30615"/>
              </a:buClr>
              <a:buFont typeface="Wingdings" charset="2"/>
              <a:buChar char="§"/>
            </a:pPr>
            <a:r>
              <a:rPr lang="en-US" sz="2800" b="1" dirty="0" smtClean="0">
                <a:solidFill>
                  <a:srgbClr val="36424A"/>
                </a:solidFill>
                <a:latin typeface="Trebuchet MS"/>
                <a:cs typeface="Trebuchet MS"/>
              </a:rPr>
              <a:t>Who does it affect?</a:t>
            </a:r>
          </a:p>
          <a:p>
            <a:pPr>
              <a:spcAft>
                <a:spcPts val="600"/>
              </a:spcAft>
              <a:buClr>
                <a:srgbClr val="E30615"/>
              </a:buClr>
              <a:buFont typeface="Wingdings" charset="2"/>
              <a:buChar char="§"/>
            </a:pPr>
            <a:r>
              <a:rPr lang="en-US" sz="2800" b="1" dirty="0" smtClean="0">
                <a:solidFill>
                  <a:srgbClr val="36424A"/>
                </a:solidFill>
                <a:latin typeface="Trebuchet MS"/>
                <a:cs typeface="Trebuchet MS"/>
              </a:rPr>
              <a:t>The impact of Hate Crime</a:t>
            </a:r>
          </a:p>
          <a:p>
            <a:pPr>
              <a:spcAft>
                <a:spcPts val="600"/>
              </a:spcAft>
              <a:buClr>
                <a:srgbClr val="E30615"/>
              </a:buClr>
              <a:buFont typeface="Wingdings" charset="2"/>
              <a:buChar char="§"/>
            </a:pPr>
            <a:r>
              <a:rPr lang="en-US" sz="2800" b="1" dirty="0" smtClean="0">
                <a:solidFill>
                  <a:srgbClr val="36424A"/>
                </a:solidFill>
                <a:latin typeface="Trebuchet MS"/>
                <a:cs typeface="Trebuchet MS"/>
              </a:rPr>
              <a:t>Support</a:t>
            </a:r>
          </a:p>
          <a:p>
            <a:pPr>
              <a:spcAft>
                <a:spcPts val="600"/>
              </a:spcAft>
              <a:buClr>
                <a:srgbClr val="E30615"/>
              </a:buClr>
              <a:buFont typeface="Wingdings" charset="2"/>
              <a:buChar char="§"/>
            </a:pPr>
            <a:r>
              <a:rPr lang="en-US" sz="2800" b="1" dirty="0">
                <a:solidFill>
                  <a:srgbClr val="36424A"/>
                </a:solidFill>
                <a:latin typeface="Trebuchet MS"/>
                <a:cs typeface="Trebuchet MS"/>
              </a:rPr>
              <a:t>Reporting Hate Crime</a:t>
            </a:r>
          </a:p>
          <a:p>
            <a:pPr marL="0" indent="0">
              <a:spcAft>
                <a:spcPts val="600"/>
              </a:spcAft>
              <a:buClr>
                <a:srgbClr val="E30615"/>
              </a:buClr>
              <a:buNone/>
            </a:pPr>
            <a:endParaRPr lang="en-US" sz="2000" b="1" dirty="0">
              <a:solidFill>
                <a:srgbClr val="36424A"/>
              </a:solidFill>
              <a:latin typeface="Trebuchet MS"/>
              <a:cs typeface="Trebuchet MS"/>
            </a:endParaRPr>
          </a:p>
          <a:p>
            <a:pPr>
              <a:spcAft>
                <a:spcPts val="600"/>
              </a:spcAft>
              <a:buClr>
                <a:srgbClr val="E30615"/>
              </a:buClr>
              <a:buFont typeface="Wingdings" charset="2"/>
              <a:buChar char="§"/>
            </a:pPr>
            <a:endParaRPr lang="en-US" sz="2000" dirty="0">
              <a:solidFill>
                <a:srgbClr val="36424A"/>
              </a:solidFill>
              <a:latin typeface="Trebuchet MS"/>
              <a:cs typeface="Trebuchet MS"/>
            </a:endParaRPr>
          </a:p>
        </p:txBody>
      </p:sp>
      <p:cxnSp>
        <p:nvCxnSpPr>
          <p:cNvPr id="7" name="Straight Connector 6"/>
          <p:cNvCxnSpPr/>
          <p:nvPr/>
        </p:nvCxnSpPr>
        <p:spPr>
          <a:xfrm>
            <a:off x="444500" y="6416675"/>
            <a:ext cx="8255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337983" y="6485147"/>
            <a:ext cx="2480733" cy="261610"/>
          </a:xfrm>
          <a:prstGeom prst="rect">
            <a:avLst/>
          </a:prstGeom>
          <a:noFill/>
        </p:spPr>
        <p:txBody>
          <a:bodyPr wrap="square" lIns="0" rtlCol="0">
            <a:spAutoFit/>
          </a:bodyPr>
          <a:lstStyle/>
          <a:p>
            <a:pPr algn="ctr"/>
            <a:r>
              <a:rPr lang="en-US" sz="1100" dirty="0" smtClean="0">
                <a:solidFill>
                  <a:srgbClr val="36424A"/>
                </a:solidFill>
                <a:latin typeface="Trebuchet MS"/>
                <a:cs typeface="Trebuchet MS"/>
              </a:rPr>
              <a:t>© Victim Support 2022</a:t>
            </a:r>
            <a:endParaRPr lang="en-US" sz="1100" dirty="0">
              <a:solidFill>
                <a:srgbClr val="36424A"/>
              </a:solidFill>
              <a:latin typeface="Trebuchet MS"/>
              <a:cs typeface="Trebuchet M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160252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The key priorities of our Hate Crime Service </a:t>
            </a:r>
            <a:r>
              <a:rPr lang="en-US" b="1" dirty="0" smtClean="0">
                <a:solidFill>
                  <a:srgbClr val="FF0000"/>
                </a:solidFill>
              </a:rPr>
              <a:t>are:</a:t>
            </a:r>
            <a:endParaRPr lang="en-GB" b="1" dirty="0">
              <a:solidFill>
                <a:srgbClr val="FF0000"/>
              </a:solidFill>
            </a:endParaRPr>
          </a:p>
        </p:txBody>
      </p:sp>
      <p:sp>
        <p:nvSpPr>
          <p:cNvPr id="3" name="Content Placeholder 2"/>
          <p:cNvSpPr>
            <a:spLocks noGrp="1"/>
          </p:cNvSpPr>
          <p:nvPr>
            <p:ph idx="1"/>
          </p:nvPr>
        </p:nvSpPr>
        <p:spPr/>
        <p:txBody>
          <a:bodyPr/>
          <a:lstStyle/>
          <a:p>
            <a:pPr marL="0" indent="0">
              <a:buNone/>
            </a:pPr>
            <a:r>
              <a:rPr lang="en-US" dirty="0"/>
              <a:t>	</a:t>
            </a:r>
            <a:endParaRPr lang="en-US" dirty="0" smtClean="0"/>
          </a:p>
          <a:p>
            <a:r>
              <a:rPr lang="en-US" dirty="0" smtClean="0"/>
              <a:t>Increase </a:t>
            </a:r>
            <a:r>
              <a:rPr lang="en-US" dirty="0"/>
              <a:t>public awareness of and confidence in reporting hate-related crimes and </a:t>
            </a:r>
            <a:r>
              <a:rPr lang="en-US" dirty="0" smtClean="0"/>
              <a:t>incidents</a:t>
            </a:r>
          </a:p>
          <a:p>
            <a:pPr marL="0" indent="0">
              <a:buNone/>
            </a:pPr>
            <a:endParaRPr lang="en-US" dirty="0"/>
          </a:p>
          <a:p>
            <a:r>
              <a:rPr lang="en-US" dirty="0"/>
              <a:t>	Increase awareness of Restorative Justice as an avenue of redress for hate related incidents and how to refer to this approach</a:t>
            </a:r>
          </a:p>
          <a:p>
            <a:endParaRPr lang="en-GB" dirty="0"/>
          </a:p>
        </p:txBody>
      </p:sp>
    </p:spTree>
    <p:extLst>
      <p:ext uri="{BB962C8B-B14F-4D97-AF65-F5344CB8AC3E}">
        <p14:creationId xmlns:p14="http://schemas.microsoft.com/office/powerpoint/2010/main" val="15177521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3340101" y="590051"/>
            <a:ext cx="4650014" cy="1456463"/>
          </a:xfrm>
        </p:spPr>
        <p:txBody>
          <a:bodyPr lIns="0" tIns="0" rIns="0" bIns="0">
            <a:noAutofit/>
          </a:bodyPr>
          <a:lstStyle/>
          <a:p>
            <a:pPr marL="0">
              <a:spcAft>
                <a:spcPts val="1200"/>
              </a:spcAft>
              <a:buNone/>
            </a:pPr>
            <a:r>
              <a:rPr lang="en-US" sz="41300" b="1" dirty="0" smtClean="0">
                <a:solidFill>
                  <a:schemeClr val="accent3">
                    <a:lumMod val="60000"/>
                    <a:lumOff val="40000"/>
                  </a:schemeClr>
                </a:solidFill>
                <a:effectLst>
                  <a:outerShdw blurRad="38100" dist="38100" dir="2700000" algn="tl">
                    <a:srgbClr val="000000">
                      <a:alpha val="43137"/>
                    </a:srgbClr>
                  </a:outerShdw>
                </a:effectLst>
                <a:latin typeface="Trebuchet MS"/>
                <a:cs typeface="Trebuchet MS"/>
              </a:rPr>
              <a:t>?</a:t>
            </a:r>
            <a:endParaRPr lang="en-US" sz="41300" dirty="0">
              <a:solidFill>
                <a:schemeClr val="accent3">
                  <a:lumMod val="60000"/>
                  <a:lumOff val="40000"/>
                </a:schemeClr>
              </a:solidFill>
              <a:effectLst>
                <a:outerShdw blurRad="38100" dist="38100" dir="2700000" algn="tl">
                  <a:srgbClr val="000000">
                    <a:alpha val="43137"/>
                  </a:srgbClr>
                </a:outerShdw>
              </a:effectLst>
              <a:latin typeface="Trebuchet MS"/>
              <a:cs typeface="Trebuchet MS"/>
            </a:endParaRPr>
          </a:p>
          <a:p>
            <a:pPr marL="0">
              <a:spcAft>
                <a:spcPts val="1200"/>
              </a:spcAft>
              <a:buNone/>
            </a:pPr>
            <a:r>
              <a:rPr lang="en-US" sz="2000" dirty="0">
                <a:solidFill>
                  <a:srgbClr val="262C31"/>
                </a:solidFill>
                <a:latin typeface="Arial"/>
                <a:cs typeface="Arial"/>
              </a:rPr>
              <a:t/>
            </a:r>
            <a:br>
              <a:rPr lang="en-US" sz="2000" dirty="0">
                <a:solidFill>
                  <a:srgbClr val="262C31"/>
                </a:solidFill>
                <a:latin typeface="Arial"/>
                <a:cs typeface="Arial"/>
              </a:rPr>
            </a:br>
            <a:endParaRPr lang="en-US" sz="2000" dirty="0">
              <a:solidFill>
                <a:srgbClr val="262C31"/>
              </a:solidFill>
              <a:latin typeface="Arial"/>
              <a:cs typeface="Arial"/>
            </a:endParaRPr>
          </a:p>
          <a:p>
            <a:endParaRPr lang="en-US" sz="2000" dirty="0"/>
          </a:p>
        </p:txBody>
      </p:sp>
      <p:sp>
        <p:nvSpPr>
          <p:cNvPr id="19" name="Title 1"/>
          <p:cNvSpPr>
            <a:spLocks noGrp="1"/>
          </p:cNvSpPr>
          <p:nvPr>
            <p:ph type="title"/>
          </p:nvPr>
        </p:nvSpPr>
        <p:spPr>
          <a:xfrm>
            <a:off x="444500" y="441325"/>
            <a:ext cx="8267700" cy="719999"/>
          </a:xfrm>
        </p:spPr>
        <p:txBody>
          <a:bodyPr vert="horz" lIns="0" tIns="0" rIns="0" bIns="0" anchor="t" anchorCtr="0">
            <a:noAutofit/>
          </a:bodyPr>
          <a:lstStyle/>
          <a:p>
            <a:pPr algn="l"/>
            <a:r>
              <a:rPr lang="en-US" sz="4000" dirty="0" smtClean="0">
                <a:solidFill>
                  <a:srgbClr val="E30615"/>
                </a:solidFill>
                <a:latin typeface="Trebuchet MS"/>
                <a:cs typeface="Trebuchet MS"/>
              </a:rPr>
              <a:t>What is it?</a:t>
            </a:r>
            <a:endParaRPr lang="en-US" sz="4000" dirty="0">
              <a:solidFill>
                <a:srgbClr val="E30615"/>
              </a:solidFill>
              <a:latin typeface="Trebuchet MS"/>
              <a:cs typeface="Trebuchet MS"/>
            </a:endParaRPr>
          </a:p>
        </p:txBody>
      </p:sp>
      <p:sp>
        <p:nvSpPr>
          <p:cNvPr id="10" name="Content Placeholder 2"/>
          <p:cNvSpPr txBox="1">
            <a:spLocks/>
          </p:cNvSpPr>
          <p:nvPr/>
        </p:nvSpPr>
        <p:spPr>
          <a:xfrm>
            <a:off x="1684866" y="2304482"/>
            <a:ext cx="6000448" cy="1456463"/>
          </a:xfrm>
          <a:prstGeom prst="rect">
            <a:avLst/>
          </a:prstGeom>
        </p:spPr>
        <p:txBody>
          <a:bodyPr vert="horz" lIns="0" tIns="0" rIns="0" bIns="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algn="ctr">
              <a:spcAft>
                <a:spcPts val="1200"/>
              </a:spcAft>
              <a:buFont typeface="Arial"/>
              <a:buNone/>
            </a:pPr>
            <a:r>
              <a:rPr lang="en-US" sz="4800" b="1" dirty="0" smtClean="0">
                <a:latin typeface="Trebuchet MS"/>
                <a:cs typeface="Trebuchet MS"/>
              </a:rPr>
              <a:t>What do we mean when we talk about Hate Crime?</a:t>
            </a:r>
            <a:endParaRPr lang="en-US" sz="4800" dirty="0" smtClean="0">
              <a:latin typeface="Trebuchet MS"/>
              <a:cs typeface="Trebuchet MS"/>
            </a:endParaRPr>
          </a:p>
          <a:p>
            <a:pPr marL="0">
              <a:spcAft>
                <a:spcPts val="1200"/>
              </a:spcAft>
              <a:buFont typeface="Arial"/>
              <a:buNone/>
            </a:pPr>
            <a:r>
              <a:rPr lang="en-US" sz="2000" dirty="0" smtClean="0">
                <a:solidFill>
                  <a:srgbClr val="262C31"/>
                </a:solidFill>
                <a:latin typeface="Arial"/>
                <a:cs typeface="Arial"/>
              </a:rPr>
              <a:t/>
            </a:r>
            <a:br>
              <a:rPr lang="en-US" sz="2000" dirty="0" smtClean="0">
                <a:solidFill>
                  <a:srgbClr val="262C31"/>
                </a:solidFill>
                <a:latin typeface="Arial"/>
                <a:cs typeface="Arial"/>
              </a:rPr>
            </a:br>
            <a:endParaRPr lang="en-US" sz="2000" dirty="0" smtClean="0">
              <a:solidFill>
                <a:srgbClr val="262C31"/>
              </a:solidFill>
              <a:latin typeface="Arial"/>
              <a:cs typeface="Arial"/>
            </a:endParaRPr>
          </a:p>
          <a:p>
            <a:endParaRPr lang="en-US" sz="2000" dirty="0"/>
          </a:p>
        </p:txBody>
      </p:sp>
      <p:cxnSp>
        <p:nvCxnSpPr>
          <p:cNvPr id="8" name="Straight Connector 7"/>
          <p:cNvCxnSpPr/>
          <p:nvPr/>
        </p:nvCxnSpPr>
        <p:spPr>
          <a:xfrm>
            <a:off x="444500" y="6416675"/>
            <a:ext cx="8255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337983" y="6485147"/>
            <a:ext cx="2480733" cy="261610"/>
          </a:xfrm>
          <a:prstGeom prst="rect">
            <a:avLst/>
          </a:prstGeom>
          <a:noFill/>
        </p:spPr>
        <p:txBody>
          <a:bodyPr wrap="square" lIns="0" rtlCol="0">
            <a:spAutoFit/>
          </a:bodyPr>
          <a:lstStyle/>
          <a:p>
            <a:pPr algn="ctr"/>
            <a:r>
              <a:rPr lang="en-US" sz="1100" dirty="0" smtClean="0">
                <a:solidFill>
                  <a:srgbClr val="36424A"/>
                </a:solidFill>
                <a:latin typeface="Trebuchet MS"/>
                <a:cs typeface="Trebuchet MS"/>
              </a:rPr>
              <a:t>© Victim Support 2022</a:t>
            </a:r>
            <a:endParaRPr lang="en-US" sz="1100" dirty="0">
              <a:solidFill>
                <a:srgbClr val="36424A"/>
              </a:solidFill>
              <a:latin typeface="Trebuchet MS"/>
              <a:cs typeface="Trebuchet M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9132876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431800" y="441325"/>
            <a:ext cx="8280400" cy="811005"/>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E30615"/>
                </a:solidFill>
                <a:latin typeface="Trebuchet MS"/>
                <a:cs typeface="Trebuchet MS"/>
              </a:rPr>
              <a:t>Identity</a:t>
            </a:r>
            <a:r>
              <a:rPr lang="en-US" sz="4000" dirty="0">
                <a:solidFill>
                  <a:srgbClr val="E30615"/>
                </a:solidFill>
                <a:latin typeface="Trebuchet MS"/>
                <a:cs typeface="Trebuchet MS"/>
              </a:rPr>
              <a:t/>
            </a:r>
            <a:br>
              <a:rPr lang="en-US" sz="4000" dirty="0">
                <a:solidFill>
                  <a:srgbClr val="E30615"/>
                </a:solidFill>
                <a:latin typeface="Trebuchet MS"/>
                <a:cs typeface="Trebuchet MS"/>
              </a:rPr>
            </a:br>
            <a:endParaRPr lang="en-US" sz="4000" dirty="0">
              <a:solidFill>
                <a:srgbClr val="E30615"/>
              </a:solidFill>
              <a:latin typeface="Trebuchet MS"/>
              <a:cs typeface="Trebuchet MS"/>
            </a:endParaRPr>
          </a:p>
        </p:txBody>
      </p:sp>
      <p:sp>
        <p:nvSpPr>
          <p:cNvPr id="16" name="TextBox 15"/>
          <p:cNvSpPr txBox="1"/>
          <p:nvPr/>
        </p:nvSpPr>
        <p:spPr>
          <a:xfrm>
            <a:off x="8952411" y="6905897"/>
            <a:ext cx="184731" cy="369332"/>
          </a:xfrm>
          <a:prstGeom prst="rect">
            <a:avLst/>
          </a:prstGeom>
          <a:noFill/>
        </p:spPr>
        <p:txBody>
          <a:bodyPr wrap="none" rtlCol="0">
            <a:spAutoFit/>
          </a:bodyPr>
          <a:lstStyle/>
          <a:p>
            <a:endParaRPr lang="en-US" dirty="0"/>
          </a:p>
        </p:txBody>
      </p:sp>
      <p:pic>
        <p:nvPicPr>
          <p:cNvPr id="7" name="Picture 6"/>
          <p:cNvPicPr>
            <a:picLocks noChangeAspect="1"/>
          </p:cNvPicPr>
          <p:nvPr/>
        </p:nvPicPr>
        <p:blipFill>
          <a:blip r:embed="rId3">
            <a:clrChange>
              <a:clrFrom>
                <a:srgbClr val="F3F3F3"/>
              </a:clrFrom>
              <a:clrTo>
                <a:srgbClr val="F3F3F3">
                  <a:alpha val="0"/>
                </a:srgbClr>
              </a:clrTo>
            </a:clrChange>
            <a:extLst>
              <a:ext uri="{28A0092B-C50C-407E-A947-70E740481C1C}">
                <a14:useLocalDpi xmlns:a14="http://schemas.microsoft.com/office/drawing/2010/main" val="0"/>
              </a:ext>
            </a:extLst>
          </a:blip>
          <a:stretch>
            <a:fillRect/>
          </a:stretch>
        </p:blipFill>
        <p:spPr>
          <a:xfrm>
            <a:off x="5081817" y="1505208"/>
            <a:ext cx="3696161" cy="3126428"/>
          </a:xfrm>
          <a:prstGeom prst="rect">
            <a:avLst/>
          </a:prstGeom>
        </p:spPr>
      </p:pic>
      <p:pic>
        <p:nvPicPr>
          <p:cNvPr id="9" name="Picture 5" descr="C:\Users\ellenp\Documents\wordle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510" y="1820731"/>
            <a:ext cx="4320706" cy="281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44500" y="6416675"/>
            <a:ext cx="8255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337983" y="6485147"/>
            <a:ext cx="2480733" cy="261610"/>
          </a:xfrm>
          <a:prstGeom prst="rect">
            <a:avLst/>
          </a:prstGeom>
          <a:noFill/>
        </p:spPr>
        <p:txBody>
          <a:bodyPr wrap="square" lIns="0" rtlCol="0">
            <a:spAutoFit/>
          </a:bodyPr>
          <a:lstStyle/>
          <a:p>
            <a:pPr algn="ctr"/>
            <a:r>
              <a:rPr lang="en-US" sz="1100" dirty="0" smtClean="0">
                <a:solidFill>
                  <a:srgbClr val="36424A"/>
                </a:solidFill>
                <a:latin typeface="Trebuchet MS"/>
                <a:cs typeface="Trebuchet MS"/>
              </a:rPr>
              <a:t>© Victim Support 2022</a:t>
            </a:r>
            <a:endParaRPr lang="en-US" sz="1100" dirty="0">
              <a:solidFill>
                <a:srgbClr val="36424A"/>
              </a:solidFill>
              <a:latin typeface="Trebuchet MS"/>
              <a:cs typeface="Trebuchet MS"/>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37547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431800" y="441325"/>
            <a:ext cx="8280400" cy="1260000"/>
          </a:xfrm>
          <a:prstGeom prst="rect">
            <a:avLst/>
          </a:prstGeom>
        </p:spPr>
        <p:txBody>
          <a:bodyPr vert="horz" lIns="0" tIns="0" rIns="0" bIns="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E30615"/>
                </a:solidFill>
                <a:latin typeface="Trebuchet MS"/>
                <a:cs typeface="Trebuchet MS"/>
              </a:rPr>
              <a:t>What do we mean when we talk about ‘Hate Crime’?</a:t>
            </a:r>
            <a:endParaRPr lang="en-US" sz="4000" dirty="0">
              <a:solidFill>
                <a:srgbClr val="E30615"/>
              </a:solidFill>
              <a:latin typeface="Trebuchet MS"/>
              <a:cs typeface="Trebuchet MS"/>
            </a:endParaRPr>
          </a:p>
        </p:txBody>
      </p:sp>
      <p:pic>
        <p:nvPicPr>
          <p:cNvPr id="6" name="Picture 5">
            <a:extLst>
              <a:ext uri="{FF2B5EF4-FFF2-40B4-BE49-F238E27FC236}">
                <a16:creationId xmlns:a16="http://schemas.microsoft.com/office/drawing/2014/main" xmlns="" id="{6A5D1CB1-F635-264E-8EB9-908CA34110D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6914319" y="4313583"/>
            <a:ext cx="1797881" cy="1978568"/>
          </a:xfrm>
          <a:prstGeom prst="rect">
            <a:avLst/>
          </a:prstGeom>
        </p:spPr>
      </p:pic>
      <p:sp>
        <p:nvSpPr>
          <p:cNvPr id="8" name="TextBox 7"/>
          <p:cNvSpPr txBox="1"/>
          <p:nvPr/>
        </p:nvSpPr>
        <p:spPr>
          <a:xfrm>
            <a:off x="1763485" y="2189726"/>
            <a:ext cx="5617029" cy="2677656"/>
          </a:xfrm>
          <a:prstGeom prst="rect">
            <a:avLst/>
          </a:prstGeom>
          <a:noFill/>
        </p:spPr>
        <p:txBody>
          <a:bodyPr wrap="square" rtlCol="0">
            <a:spAutoFit/>
          </a:bodyPr>
          <a:lstStyle/>
          <a:p>
            <a:pPr algn="ctr"/>
            <a:r>
              <a:rPr lang="en-GB" sz="2800" dirty="0" smtClean="0">
                <a:latin typeface="Trebuchet MS" panose="020B0603020202020204" pitchFamily="34" charset="0"/>
              </a:rPr>
              <a:t>Any criminal offence or incident which is </a:t>
            </a:r>
            <a:r>
              <a:rPr lang="en-GB" sz="2800" b="1" dirty="0" smtClean="0">
                <a:solidFill>
                  <a:srgbClr val="E4302C"/>
                </a:solidFill>
                <a:latin typeface="Trebuchet MS" panose="020B0603020202020204" pitchFamily="34" charset="0"/>
              </a:rPr>
              <a:t>perceived</a:t>
            </a:r>
            <a:r>
              <a:rPr lang="en-GB" sz="2800" dirty="0" smtClean="0">
                <a:latin typeface="Trebuchet MS" panose="020B0603020202020204" pitchFamily="34" charset="0"/>
              </a:rPr>
              <a:t> by the victim or any other person, to be </a:t>
            </a:r>
            <a:r>
              <a:rPr lang="en-GB" sz="2800" b="1" dirty="0" smtClean="0">
                <a:solidFill>
                  <a:srgbClr val="E4302C"/>
                </a:solidFill>
                <a:latin typeface="Trebuchet MS" panose="020B0603020202020204" pitchFamily="34" charset="0"/>
              </a:rPr>
              <a:t>motivated</a:t>
            </a:r>
            <a:r>
              <a:rPr lang="en-GB" sz="2800" dirty="0" smtClean="0">
                <a:latin typeface="Trebuchet MS" panose="020B0603020202020204" pitchFamily="34" charset="0"/>
              </a:rPr>
              <a:t> by hostility or prejudice towards someone based on a personal characteristic.</a:t>
            </a:r>
          </a:p>
        </p:txBody>
      </p:sp>
      <p:cxnSp>
        <p:nvCxnSpPr>
          <p:cNvPr id="7" name="Straight Connector 6"/>
          <p:cNvCxnSpPr/>
          <p:nvPr/>
        </p:nvCxnSpPr>
        <p:spPr>
          <a:xfrm>
            <a:off x="444500" y="6416675"/>
            <a:ext cx="8255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337983" y="6485147"/>
            <a:ext cx="2480733" cy="261610"/>
          </a:xfrm>
          <a:prstGeom prst="rect">
            <a:avLst/>
          </a:prstGeom>
          <a:noFill/>
        </p:spPr>
        <p:txBody>
          <a:bodyPr wrap="square" lIns="0" rtlCol="0">
            <a:spAutoFit/>
          </a:bodyPr>
          <a:lstStyle/>
          <a:p>
            <a:pPr algn="ctr"/>
            <a:r>
              <a:rPr lang="en-US" sz="1100" dirty="0" smtClean="0">
                <a:solidFill>
                  <a:srgbClr val="36424A"/>
                </a:solidFill>
                <a:latin typeface="Trebuchet MS"/>
                <a:cs typeface="Trebuchet MS"/>
              </a:rPr>
              <a:t>© Victim Support 2022</a:t>
            </a:r>
            <a:endParaRPr lang="en-US" sz="1100" dirty="0">
              <a:solidFill>
                <a:srgbClr val="36424A"/>
              </a:solidFill>
              <a:latin typeface="Trebuchet MS"/>
              <a:cs typeface="Trebuchet M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158" y="6165009"/>
            <a:ext cx="561858" cy="56185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93699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VSpresentation">
  <a:themeElements>
    <a:clrScheme name="Custom 5">
      <a:dk1>
        <a:srgbClr val="1A1918"/>
      </a:dk1>
      <a:lt1>
        <a:srgbClr val="FFFFFF"/>
      </a:lt1>
      <a:dk2>
        <a:srgbClr val="3E456A"/>
      </a:dk2>
      <a:lt2>
        <a:srgbClr val="E30628"/>
      </a:lt2>
      <a:accent1>
        <a:srgbClr val="E86175"/>
      </a:accent1>
      <a:accent2>
        <a:srgbClr val="27647B"/>
      </a:accent2>
      <a:accent3>
        <a:srgbClr val="A0C7F2"/>
      </a:accent3>
      <a:accent4>
        <a:srgbClr val="DE754C"/>
      </a:accent4>
      <a:accent5>
        <a:srgbClr val="482C7C"/>
      </a:accent5>
      <a:accent6>
        <a:srgbClr val="FFC76C"/>
      </a:accent6>
      <a:hlink>
        <a:srgbClr val="12124C"/>
      </a:hlink>
      <a:folHlink>
        <a:srgbClr val="71B79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4A21E84D641B4E88A68ED0EB97C0C6" ma:contentTypeVersion="0" ma:contentTypeDescription="Create a new document." ma:contentTypeScope="" ma:versionID="9c20faacb379687df0d1b004cee7b534">
  <xsd:schema xmlns:xsd="http://www.w3.org/2001/XMLSchema" xmlns:xs="http://www.w3.org/2001/XMLSchema" xmlns:p="http://schemas.microsoft.com/office/2006/metadata/properties" xmlns:ns2="edc482be-776a-403d-ae30-201849bba84e" targetNamespace="http://schemas.microsoft.com/office/2006/metadata/properties" ma:root="true" ma:fieldsID="9c4b077f6d4692baa4a53bef4ca8417e" ns2:_="">
    <xsd:import namespace="edc482be-776a-403d-ae30-201849bba84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c482be-776a-403d-ae30-201849bba84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readOnly="false" ma:fieldId="{23f27201-bee3-471e-b2e7-b64fd8b7ca38}" ma:taxonomyMulti="true" ma:sspId="898e42cc-ae31-42e6-8124-c6698a02c313"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19f733de-aa2f-4b51-8612-42158abadd2a}" ma:internalName="TaxCatchAll" ma:showField="CatchAllData" ma:web="edc482be-776a-403d-ae30-201849bba84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19f733de-aa2f-4b51-8612-42158abadd2a}" ma:internalName="TaxCatchAllLabel" ma:readOnly="true" ma:showField="CatchAllDataLabel" ma:web="edc482be-776a-403d-ae30-201849bba8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dc482be-776a-403d-ae30-201849bba84e"/>
    <TaxKeywordTaxHTField xmlns="edc482be-776a-403d-ae30-201849bba84e">
      <Terms xmlns="http://schemas.microsoft.com/office/infopath/2007/PartnerControls"/>
    </TaxKeywordTaxHTField>
  </documentManagement>
</p:properties>
</file>

<file path=customXml/itemProps1.xml><?xml version="1.0" encoding="utf-8"?>
<ds:datastoreItem xmlns:ds="http://schemas.openxmlformats.org/officeDocument/2006/customXml" ds:itemID="{CB50EDFC-1034-49FD-8109-B2B2B11B57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c482be-776a-403d-ae30-201849bba8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4F9DF4B-3408-4B17-B6CF-336810BB540B}">
  <ds:schemaRefs>
    <ds:schemaRef ds:uri="http://schemas.microsoft.com/sharepoint/v3/contenttype/forms"/>
  </ds:schemaRefs>
</ds:datastoreItem>
</file>

<file path=customXml/itemProps3.xml><?xml version="1.0" encoding="utf-8"?>
<ds:datastoreItem xmlns:ds="http://schemas.openxmlformats.org/officeDocument/2006/customXml" ds:itemID="{BA6E8B3D-1468-4BAC-A8F9-897223270193}">
  <ds:schemaRefs>
    <ds:schemaRef ds:uri="http://purl.org/dc/elements/1.1/"/>
    <ds:schemaRef ds:uri="http://schemas.microsoft.com/office/2006/metadata/properties"/>
    <ds:schemaRef ds:uri="http://purl.org/dc/terms/"/>
    <ds:schemaRef ds:uri="edc482be-776a-403d-ae30-201849bba84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Organic</Template>
  <TotalTime>36024</TotalTime>
  <Words>1355</Words>
  <Application>Microsoft Office PowerPoint</Application>
  <PresentationFormat>On-screen Show (4:3)</PresentationFormat>
  <Paragraphs>181</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Trebuchet MS</vt:lpstr>
      <vt:lpstr>Wingdings</vt:lpstr>
      <vt:lpstr>VSpresentation</vt:lpstr>
      <vt:lpstr>PowerPoint Presentation</vt:lpstr>
      <vt:lpstr>PowerPoint Presentation</vt:lpstr>
      <vt:lpstr>PowerPoint Presentation</vt:lpstr>
      <vt:lpstr>In West Mercia we provide support for Victims of:</vt:lpstr>
      <vt:lpstr>PowerPoint Presentation</vt:lpstr>
      <vt:lpstr>The key priorities of our Hate Crime Service are:</vt:lpstr>
      <vt:lpstr>What is it?</vt:lpstr>
      <vt:lpstr>PowerPoint Presentation</vt:lpstr>
      <vt:lpstr>PowerPoint Presentation</vt:lpstr>
      <vt:lpstr>Protected Groups </vt:lpstr>
      <vt:lpstr>Intersectionality</vt:lpstr>
      <vt:lpstr>PowerPoint Presentation</vt:lpstr>
      <vt:lpstr>PowerPoint Presentation</vt:lpstr>
      <vt:lpstr>Impact</vt:lpstr>
      <vt:lpstr>The Impact of Hate Crime</vt:lpstr>
      <vt:lpstr>The Impact of Hate Crime – Hate Hurts More</vt:lpstr>
      <vt:lpstr>What might I see that makes me ask questions?</vt:lpstr>
      <vt:lpstr>I Think I’m A victim Of Hate Crime / Know Someone Who is, Who Can I Tell?</vt:lpstr>
      <vt:lpstr>How Do I Report Hate Crime? </vt:lpstr>
      <vt:lpstr>Thank you</vt:lpstr>
    </vt:vector>
  </TitlesOfParts>
  <Company>Victim Support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Headline</dc:title>
  <dc:creator>Kaj Patel</dc:creator>
  <cp:lastModifiedBy>Matthew Cole</cp:lastModifiedBy>
  <cp:revision>318</cp:revision>
  <dcterms:created xsi:type="dcterms:W3CDTF">2016-03-07T13:20:05Z</dcterms:created>
  <dcterms:modified xsi:type="dcterms:W3CDTF">2023-03-20T17:43:15Z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0x0101009C4A21E84D641B4E88A68ED0EB97C0C6</vt:lpwstr>
  </property>
  <property fmtid="{D5CDD505-2E9C-101B-9397-08002B2CF9AE}" pid="3" name="TaxKeyword">
    <vt:lpwstr/>
  </property>
  <property fmtid="{D5CDD505-2E9C-101B-9397-08002B2CF9AE}" pid="4" name="Order">
    <vt:r8>13200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ies>
</file>