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son, Angela (Council)" initials="WA(" lastIdx="3" clrIdx="0">
    <p:extLst>
      <p:ext uri="{19B8F6BF-5375-455C-9EA6-DF929625EA0E}">
        <p15:presenceInfo xmlns:p15="http://schemas.microsoft.com/office/powerpoint/2012/main" userId="S-1-5-21-2047894233-766325340-581009308-971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EE7A8"/>
    <a:srgbClr val="FFCC99"/>
    <a:srgbClr val="FFECFF"/>
    <a:srgbClr val="FFFFCC"/>
    <a:srgbClr val="FFCC00"/>
    <a:srgbClr val="FFCCCC"/>
    <a:srgbClr val="FFFFFF"/>
    <a:srgbClr val="D6E8E1"/>
    <a:srgbClr val="ECF4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40" autoAdjust="0"/>
    <p:restoredTop sz="86265" autoAdjust="0"/>
  </p:normalViewPr>
  <p:slideViewPr>
    <p:cSldViewPr snapToGrid="0">
      <p:cViewPr varScale="1">
        <p:scale>
          <a:sx n="72" d="100"/>
          <a:sy n="72" d="100"/>
        </p:scale>
        <p:origin x="446" y="43"/>
      </p:cViewPr>
      <p:guideLst/>
    </p:cSldViewPr>
  </p:slideViewPr>
  <p:notesTextViewPr>
    <p:cViewPr>
      <p:scale>
        <a:sx n="1" d="1"/>
        <a:sy n="1" d="1"/>
      </p:scale>
      <p:origin x="0" y="0"/>
    </p:cViewPr>
  </p:notesTextViewPr>
  <p:sorterViewPr>
    <p:cViewPr>
      <p:scale>
        <a:sx n="70" d="100"/>
        <a:sy n="70" d="100"/>
      </p:scale>
      <p:origin x="0" y="-292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6D512-4832-4A56-A543-6213A1DFC706}" type="datetimeFigureOut">
              <a:rPr lang="en-GB" smtClean="0"/>
              <a:t>28/10/2022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B37CB9-55E9-4E24-8CAE-5CE49BB82354}" type="slidenum">
              <a:rPr lang="en-GB" smtClean="0"/>
              <a:t>‹#›</a:t>
            </a:fld>
            <a:endParaRPr lang="en-GB"/>
          </a:p>
        </p:txBody>
      </p:sp>
    </p:spTree>
    <p:extLst>
      <p:ext uri="{BB962C8B-B14F-4D97-AF65-F5344CB8AC3E}">
        <p14:creationId xmlns:p14="http://schemas.microsoft.com/office/powerpoint/2010/main" val="401462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FF00"/>
              </a:solidFill>
            </a:endParaRPr>
          </a:p>
        </p:txBody>
      </p:sp>
      <p:sp>
        <p:nvSpPr>
          <p:cNvPr id="4" name="Slide Number Placeholder 3"/>
          <p:cNvSpPr>
            <a:spLocks noGrp="1"/>
          </p:cNvSpPr>
          <p:nvPr>
            <p:ph type="sldNum" sz="quarter" idx="10"/>
          </p:nvPr>
        </p:nvSpPr>
        <p:spPr/>
        <p:txBody>
          <a:bodyPr/>
          <a:lstStyle/>
          <a:p>
            <a:fld id="{CEB37CB9-55E9-4E24-8CAE-5CE49BB82354}" type="slidenum">
              <a:rPr lang="en-GB" smtClean="0"/>
              <a:t>1</a:t>
            </a:fld>
            <a:endParaRPr lang="en-GB"/>
          </a:p>
        </p:txBody>
      </p:sp>
    </p:spTree>
    <p:extLst>
      <p:ext uri="{BB962C8B-B14F-4D97-AF65-F5344CB8AC3E}">
        <p14:creationId xmlns:p14="http://schemas.microsoft.com/office/powerpoint/2010/main" val="4105235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mn-cs"/>
              </a:rPr>
              <a:t>LGA</a:t>
            </a:r>
          </a:p>
        </p:txBody>
      </p:sp>
      <p:sp>
        <p:nvSpPr>
          <p:cNvPr id="4" name="Slide Number Placeholder 3"/>
          <p:cNvSpPr>
            <a:spLocks noGrp="1"/>
          </p:cNvSpPr>
          <p:nvPr>
            <p:ph type="sldNum" sz="quarter" idx="10"/>
          </p:nvPr>
        </p:nvSpPr>
        <p:spPr/>
        <p:txBody>
          <a:bodyPr/>
          <a:lstStyle/>
          <a:p>
            <a:fld id="{CEB37CB9-55E9-4E24-8CAE-5CE49BB82354}" type="slidenum">
              <a:rPr lang="en-GB" smtClean="0"/>
              <a:t>11</a:t>
            </a:fld>
            <a:endParaRPr lang="en-GB"/>
          </a:p>
        </p:txBody>
      </p:sp>
    </p:spTree>
    <p:extLst>
      <p:ext uri="{BB962C8B-B14F-4D97-AF65-F5344CB8AC3E}">
        <p14:creationId xmlns:p14="http://schemas.microsoft.com/office/powerpoint/2010/main" val="2858505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600"/>
              </a:spcAft>
            </a:pPr>
            <a:r>
              <a:rPr lang="en-GB" sz="1200" u="sng" dirty="0" smtClean="0">
                <a:solidFill>
                  <a:srgbClr val="392E2C"/>
                </a:solidFill>
                <a:effectLst/>
                <a:latin typeface="Calibri" panose="020F0502020204030204" pitchFamily="34" charset="0"/>
                <a:ea typeface="Times New Roman" panose="02020603050405020304" pitchFamily="18" charset="0"/>
              </a:rPr>
              <a:t>Neglect is the most common</a:t>
            </a:r>
            <a:r>
              <a:rPr lang="en-GB" sz="1200" dirty="0" smtClean="0">
                <a:solidFill>
                  <a:srgbClr val="000000"/>
                </a:solidFill>
                <a:effectLst/>
                <a:latin typeface="Calibri" panose="020F0502020204030204" pitchFamily="34" charset="0"/>
                <a:ea typeface="Times New Roman" panose="02020603050405020304" pitchFamily="18" charset="0"/>
              </a:rPr>
              <a:t> form of childhood maltreatment and can recur multiple times. Neglect may be difficult to identify and respond to, and it commonly occurs alongside other forms of abuse. The harm resulting from neglect can be wide-ranging, apparent in many areas of a child’s life. The impacts of all types of neglect can be serious, enduring and can potentially continue across the life course. </a:t>
            </a:r>
            <a:endParaRPr lang="en-GB" sz="1200" dirty="0" smtClean="0">
              <a:effectLst/>
              <a:latin typeface="Arial" panose="020B0604020202020204" pitchFamily="34" charset="0"/>
              <a:ea typeface="Times New Roman" panose="02020603050405020304" pitchFamily="18" charset="0"/>
            </a:endParaRPr>
          </a:p>
          <a:p>
            <a:pPr algn="just"/>
            <a:r>
              <a:rPr lang="en-GB" sz="1200" dirty="0" smtClean="0">
                <a:effectLst/>
                <a:latin typeface="Calibri" panose="020F0502020204030204" pitchFamily="34" charset="0"/>
                <a:ea typeface="Times New Roman" panose="02020603050405020304" pitchFamily="18" charset="0"/>
              </a:rPr>
              <a:t>Focused inspections by Ofsted in 2019 reported- ‘issues of neglect are not always recognised quickly enough, and the graded care profile to help identify neglect and poor parenting is not being used consistently to help measure progress’ and in 2021- ‘Graded care profiles are not completed within the child’s timescales and actions identified through the Graded Care Profile (GCP) tool are not acted upon quickly enough. This means that children’s needs are not fully understood, and they remain too long in neglectful situations’.</a:t>
            </a:r>
            <a:endParaRPr lang="en-GB" sz="1200" dirty="0" smtClean="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EB37CB9-55E9-4E24-8CAE-5CE49BB82354}" type="slidenum">
              <a:rPr lang="en-GB" smtClean="0"/>
              <a:t>2</a:t>
            </a:fld>
            <a:endParaRPr lang="en-GB"/>
          </a:p>
        </p:txBody>
      </p:sp>
    </p:spTree>
    <p:extLst>
      <p:ext uri="{BB962C8B-B14F-4D97-AF65-F5344CB8AC3E}">
        <p14:creationId xmlns:p14="http://schemas.microsoft.com/office/powerpoint/2010/main" val="356793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Calibri" panose="020F0502020204030204" pitchFamily="34" charset="0"/>
                <a:ea typeface="Times New Roman" panose="02020603050405020304" pitchFamily="18" charset="0"/>
              </a:rPr>
              <a:t>The HSCP Neglect Strategic Group was implemented to develop a Neglect Strategy to support the HSCP Safeguarding Partners to tackle child neglect in Herefordshire, and to ensure that:</a:t>
            </a:r>
            <a:endParaRPr lang="en-GB" sz="1200" dirty="0" smtClean="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EB37CB9-55E9-4E24-8CAE-5CE49BB82354}" type="slidenum">
              <a:rPr lang="en-GB" smtClean="0"/>
              <a:t>3</a:t>
            </a:fld>
            <a:endParaRPr lang="en-GB"/>
          </a:p>
        </p:txBody>
      </p:sp>
    </p:spTree>
    <p:extLst>
      <p:ext uri="{BB962C8B-B14F-4D97-AF65-F5344CB8AC3E}">
        <p14:creationId xmlns:p14="http://schemas.microsoft.com/office/powerpoint/2010/main" val="42145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EB37CB9-55E9-4E24-8CAE-5CE49BB82354}" type="slidenum">
              <a:rPr lang="en-GB" smtClean="0"/>
              <a:t>4</a:t>
            </a:fld>
            <a:endParaRPr lang="en-GB"/>
          </a:p>
        </p:txBody>
      </p:sp>
    </p:spTree>
    <p:extLst>
      <p:ext uri="{BB962C8B-B14F-4D97-AF65-F5344CB8AC3E}">
        <p14:creationId xmlns:p14="http://schemas.microsoft.com/office/powerpoint/2010/main" val="1102159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Calibri" panose="020F0502020204030204" pitchFamily="34" charset="0"/>
                <a:ea typeface="Times New Roman" panose="02020603050405020304" pitchFamily="18" charset="0"/>
              </a:rPr>
              <a:t>The HSCP Neglect Strategic Group is responsible for:</a:t>
            </a:r>
            <a:endParaRPr lang="en-GB" sz="1200" dirty="0" smtClean="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EB37CB9-55E9-4E24-8CAE-5CE49BB82354}" type="slidenum">
              <a:rPr lang="en-GB" smtClean="0"/>
              <a:t>5</a:t>
            </a:fld>
            <a:endParaRPr lang="en-GB"/>
          </a:p>
        </p:txBody>
      </p:sp>
    </p:spTree>
    <p:extLst>
      <p:ext uri="{BB962C8B-B14F-4D97-AF65-F5344CB8AC3E}">
        <p14:creationId xmlns:p14="http://schemas.microsoft.com/office/powerpoint/2010/main" val="3195749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EB37CB9-55E9-4E24-8CAE-5CE49BB82354}" type="slidenum">
              <a:rPr lang="en-GB" smtClean="0"/>
              <a:t>6</a:t>
            </a:fld>
            <a:endParaRPr lang="en-GB"/>
          </a:p>
        </p:txBody>
      </p:sp>
    </p:spTree>
    <p:extLst>
      <p:ext uri="{BB962C8B-B14F-4D97-AF65-F5344CB8AC3E}">
        <p14:creationId xmlns:p14="http://schemas.microsoft.com/office/powerpoint/2010/main" val="2285386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Arial" panose="020B0604020202020204" pitchFamily="34" charset="0"/>
                <a:ea typeface="Times New Roman" panose="02020603050405020304" pitchFamily="18" charset="0"/>
              </a:rPr>
              <a:t>Themes from audit</a:t>
            </a:r>
          </a:p>
        </p:txBody>
      </p:sp>
      <p:sp>
        <p:nvSpPr>
          <p:cNvPr id="4" name="Slide Number Placeholder 3"/>
          <p:cNvSpPr>
            <a:spLocks noGrp="1"/>
          </p:cNvSpPr>
          <p:nvPr>
            <p:ph type="sldNum" sz="quarter" idx="10"/>
          </p:nvPr>
        </p:nvSpPr>
        <p:spPr/>
        <p:txBody>
          <a:bodyPr/>
          <a:lstStyle/>
          <a:p>
            <a:fld id="{CEB37CB9-55E9-4E24-8CAE-5CE49BB82354}" type="slidenum">
              <a:rPr lang="en-GB" smtClean="0"/>
              <a:t>7</a:t>
            </a:fld>
            <a:endParaRPr lang="en-GB"/>
          </a:p>
        </p:txBody>
      </p:sp>
    </p:spTree>
    <p:extLst>
      <p:ext uri="{BB962C8B-B14F-4D97-AF65-F5344CB8AC3E}">
        <p14:creationId xmlns:p14="http://schemas.microsoft.com/office/powerpoint/2010/main" val="544176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mn-cs"/>
              </a:rPr>
              <a:t>The initial priority in the Neglect Delivery Plan is to undertake a needs analysis to identify, quantify and qualify the needs of children and young people in Herefordshire, to help us understand what we need to do. This piece of work is being led by </a:t>
            </a:r>
            <a:r>
              <a:rPr kumimoji="0" lang="en-GB" sz="1800" b="0" i="0" u="none" strike="noStrike" kern="1200" cap="none" spc="0" normalizeH="0" baseline="0" noProof="0" dirty="0" err="1" smtClean="0">
                <a:ln>
                  <a:noFill/>
                </a:ln>
                <a:solidFill>
                  <a:prstClr val="black"/>
                </a:solidFill>
                <a:effectLst/>
                <a:uLnTx/>
                <a:uFillTx/>
                <a:latin typeface="Calibri" panose="020F0502020204030204" pitchFamily="34" charset="0"/>
                <a:ea typeface="Times New Roman" panose="02020603050405020304" pitchFamily="18" charset="0"/>
                <a:cs typeface="+mn-cs"/>
              </a:rPr>
              <a:t>Healthwatch</a:t>
            </a:r>
            <a:r>
              <a:rPr kumimoji="0" lang="en-GB" sz="1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mn-cs"/>
              </a:rPr>
              <a:t> and aims to :</a:t>
            </a:r>
            <a:endPar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92E2C"/>
                </a:solidFill>
                <a:effectLst/>
                <a:uLnTx/>
                <a:uFillTx/>
                <a:latin typeface="Calibri" panose="020F0502020204030204" pitchFamily="34" charset="0"/>
                <a:ea typeface="MS PGothic" panose="020B0600070205080204" pitchFamily="34" charset="-128"/>
                <a:cs typeface="+mn-cs"/>
              </a:rPr>
              <a:t>-Gather a current picture of the issues surrounding neglect in Herefordshire from professionals and community leaders who work with children &amp; families</a:t>
            </a:r>
            <a:endPar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92E2C"/>
                </a:solidFill>
                <a:effectLst/>
                <a:uLnTx/>
                <a:uFillTx/>
                <a:latin typeface="Calibri" panose="020F0502020204030204" pitchFamily="34" charset="0"/>
                <a:ea typeface="MS PGothic" panose="020B0600070205080204" pitchFamily="34" charset="-128"/>
                <a:cs typeface="+mn-cs"/>
              </a:rPr>
              <a:t>-Explore what the barriers are to families and children accessing earlier support to prevent the circumstances of neglect.</a:t>
            </a: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392E2C"/>
                </a:solidFill>
                <a:effectLst/>
                <a:uLnTx/>
                <a:uFillTx/>
                <a:latin typeface="Calibri" panose="020F0502020204030204" pitchFamily="34" charset="0"/>
                <a:ea typeface="MS PGothic" panose="020B0600070205080204" pitchFamily="34" charset="-128"/>
                <a:cs typeface="+mn-cs"/>
              </a:rPr>
              <a:t>-Gather a number of anonymized neglect case studies and </a:t>
            </a:r>
            <a:r>
              <a:rPr kumimoji="0" lang="en-US" sz="1800" b="0" i="0" u="none" strike="noStrike" kern="1200" cap="none" spc="0" normalizeH="0" baseline="0" noProof="0" dirty="0" err="1" smtClean="0">
                <a:ln>
                  <a:noFill/>
                </a:ln>
                <a:solidFill>
                  <a:srgbClr val="392E2C"/>
                </a:solidFill>
                <a:effectLst/>
                <a:uLnTx/>
                <a:uFillTx/>
                <a:latin typeface="Calibri" panose="020F0502020204030204" pitchFamily="34" charset="0"/>
                <a:ea typeface="MS PGothic" panose="020B0600070205080204" pitchFamily="34" charset="-128"/>
                <a:cs typeface="+mn-cs"/>
              </a:rPr>
              <a:t>utilise</a:t>
            </a:r>
            <a:r>
              <a:rPr kumimoji="0" lang="en-US" sz="1800" b="0" i="0" u="none" strike="noStrike" kern="1200" cap="none" spc="0" normalizeH="0" baseline="0" noProof="0" dirty="0" smtClean="0">
                <a:ln>
                  <a:noFill/>
                </a:ln>
                <a:solidFill>
                  <a:srgbClr val="392E2C"/>
                </a:solidFill>
                <a:effectLst/>
                <a:uLnTx/>
                <a:uFillTx/>
                <a:latin typeface="Calibri" panose="020F0502020204030204" pitchFamily="34" charset="0"/>
                <a:ea typeface="MS PGothic" panose="020B0600070205080204" pitchFamily="34" charset="-128"/>
                <a:cs typeface="+mn-cs"/>
              </a:rPr>
              <a:t> these case studies to explore current issues and experience of neglect in Herefordshire.</a:t>
            </a: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392E2C"/>
              </a:solidFill>
              <a:effectLst/>
              <a:uLnTx/>
              <a:uFillTx/>
              <a:latin typeface="Calibri" panose="020F0502020204030204" pitchFamily="34" charset="0"/>
              <a:ea typeface="MS PGothic" panose="020B0600070205080204" pitchFamily="34" charset="-128"/>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mn-cs"/>
              </a:rPr>
              <a:t>The Neglect Strategic Group will develop, develop a ‘dashboard’ of performance indicators identifying child neglect in Herefordshire to identify trends and availability of service provision support and resources needed.</a:t>
            </a: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mn-cs"/>
              </a:rPr>
              <a:t>The group will review current tools, e.g. GCP and develop a suite of tools to identify risks of and actual neglect across the spectrum of neglect across all agencies.</a:t>
            </a: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mn-cs"/>
              </a:rPr>
              <a:t>The group will examine relevant neglect training packages/resources and work in collaboration with partners to develop a robust multiagency training offer.</a:t>
            </a:r>
            <a:endPar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mn-cs"/>
            </a:endParaRPr>
          </a:p>
        </p:txBody>
      </p:sp>
      <p:sp>
        <p:nvSpPr>
          <p:cNvPr id="4" name="Slide Number Placeholder 3"/>
          <p:cNvSpPr>
            <a:spLocks noGrp="1"/>
          </p:cNvSpPr>
          <p:nvPr>
            <p:ph type="sldNum" sz="quarter" idx="10"/>
          </p:nvPr>
        </p:nvSpPr>
        <p:spPr/>
        <p:txBody>
          <a:bodyPr/>
          <a:lstStyle/>
          <a:p>
            <a:fld id="{CEB37CB9-55E9-4E24-8CAE-5CE49BB82354}" type="slidenum">
              <a:rPr lang="en-GB" smtClean="0"/>
              <a:t>8</a:t>
            </a:fld>
            <a:endParaRPr lang="en-GB"/>
          </a:p>
        </p:txBody>
      </p:sp>
    </p:spTree>
    <p:extLst>
      <p:ext uri="{BB962C8B-B14F-4D97-AF65-F5344CB8AC3E}">
        <p14:creationId xmlns:p14="http://schemas.microsoft.com/office/powerpoint/2010/main" val="1433515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kumimoji="0" lang="en-GB" sz="18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mn-cs"/>
              </a:rPr>
              <a:t>LGA</a:t>
            </a:r>
          </a:p>
        </p:txBody>
      </p:sp>
      <p:sp>
        <p:nvSpPr>
          <p:cNvPr id="4" name="Slide Number Placeholder 3"/>
          <p:cNvSpPr>
            <a:spLocks noGrp="1"/>
          </p:cNvSpPr>
          <p:nvPr>
            <p:ph type="sldNum" sz="quarter" idx="10"/>
          </p:nvPr>
        </p:nvSpPr>
        <p:spPr/>
        <p:txBody>
          <a:bodyPr/>
          <a:lstStyle/>
          <a:p>
            <a:fld id="{CEB37CB9-55E9-4E24-8CAE-5CE49BB82354}" type="slidenum">
              <a:rPr lang="en-GB" smtClean="0"/>
              <a:t>9</a:t>
            </a:fld>
            <a:endParaRPr lang="en-GB"/>
          </a:p>
        </p:txBody>
      </p:sp>
    </p:spTree>
    <p:extLst>
      <p:ext uri="{BB962C8B-B14F-4D97-AF65-F5344CB8AC3E}">
        <p14:creationId xmlns:p14="http://schemas.microsoft.com/office/powerpoint/2010/main" val="1274265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51324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6522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0417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405347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5288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79095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816676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41204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373543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65E045-133C-40F5-9A04-C2931E120BC8}"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95607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045-133C-40F5-9A04-C2931E120BC8}" type="datetimeFigureOut">
              <a:rPr lang="en-GB" smtClean="0"/>
              <a:t>28/10/2022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24533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045-133C-40F5-9A04-C2931E120BC8}" type="datetimeFigureOut">
              <a:rPr lang="en-GB" smtClean="0"/>
              <a:t>28/10/2022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55260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045-133C-40F5-9A04-C2931E120BC8}" type="datetimeFigureOut">
              <a:rPr lang="en-GB" smtClean="0"/>
              <a:t>28/10/2022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80253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5E045-133C-40F5-9A04-C2931E120BC8}" type="datetimeFigureOut">
              <a:rPr lang="en-GB" smtClean="0"/>
              <a:t>28/10/2022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113514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65E045-133C-40F5-9A04-C2931E120BC8}" type="datetimeFigureOut">
              <a:rPr lang="en-GB" smtClean="0"/>
              <a:t>28/10/2022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Tree>
    <p:extLst>
      <p:ext uri="{BB962C8B-B14F-4D97-AF65-F5344CB8AC3E}">
        <p14:creationId xmlns:p14="http://schemas.microsoft.com/office/powerpoint/2010/main" val="237048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2B4EC2-E597-490D-80CA-FE34F8D65297}" type="slidenum">
              <a:rPr lang="en-GB" smtClean="0"/>
              <a:t>‹#›</a:t>
            </a:fld>
            <a:endParaRPr lang="en-GB"/>
          </a:p>
        </p:txBody>
      </p:sp>
      <p:sp>
        <p:nvSpPr>
          <p:cNvPr id="5" name="Date Placeholder 4"/>
          <p:cNvSpPr>
            <a:spLocks noGrp="1"/>
          </p:cNvSpPr>
          <p:nvPr>
            <p:ph type="dt" sz="half" idx="10"/>
          </p:nvPr>
        </p:nvSpPr>
        <p:spPr/>
        <p:txBody>
          <a:bodyPr/>
          <a:lstStyle/>
          <a:p>
            <a:fld id="{B365E045-133C-40F5-9A04-C2931E120BC8}" type="datetimeFigureOut">
              <a:rPr lang="en-GB" smtClean="0"/>
              <a:t>28/10/2022</a:t>
            </a:fld>
            <a:endParaRPr lang="en-GB"/>
          </a:p>
        </p:txBody>
      </p:sp>
    </p:spTree>
    <p:extLst>
      <p:ext uri="{BB962C8B-B14F-4D97-AF65-F5344CB8AC3E}">
        <p14:creationId xmlns:p14="http://schemas.microsoft.com/office/powerpoint/2010/main" val="115259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65E045-133C-40F5-9A04-C2931E120BC8}" type="datetimeFigureOut">
              <a:rPr lang="en-GB" smtClean="0"/>
              <a:t>28/10/2022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2B4EC2-E597-490D-80CA-FE34F8D65297}" type="slidenum">
              <a:rPr lang="en-GB" smtClean="0"/>
              <a:t>‹#›</a:t>
            </a:fld>
            <a:endParaRPr lang="en-GB"/>
          </a:p>
        </p:txBody>
      </p:sp>
    </p:spTree>
    <p:extLst>
      <p:ext uri="{BB962C8B-B14F-4D97-AF65-F5344CB8AC3E}">
        <p14:creationId xmlns:p14="http://schemas.microsoft.com/office/powerpoint/2010/main" val="103224679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tmp"/><Relationship Id="rId1" Type="http://schemas.openxmlformats.org/officeDocument/2006/relationships/slideLayout" Target="../slideLayouts/slideLayout2.xml"/><Relationship Id="rId4" Type="http://schemas.openxmlformats.org/officeDocument/2006/relationships/hyperlink" Target="https://www.herefordshiresafeguardingboards.org.uk/hscp-publishes-neglect-strateg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indent="346817" defTabSz="1189086">
              <a:spcBef>
                <a:spcPts val="0"/>
              </a:spcBef>
              <a:defRPr/>
            </a:pPr>
            <a:r>
              <a:rPr lang="en-GB" sz="4400" dirty="0">
                <a:solidFill>
                  <a:srgbClr val="3C3C94"/>
                </a:solidFill>
                <a:latin typeface="Times New Roman" pitchFamily="18" charset="0"/>
                <a:cs typeface="Times New Roman" pitchFamily="18" charset="0"/>
              </a:rPr>
              <a:t/>
            </a:r>
            <a:br>
              <a:rPr lang="en-GB" sz="4400" dirty="0">
                <a:solidFill>
                  <a:srgbClr val="3C3C94"/>
                </a:solidFill>
                <a:latin typeface="Times New Roman" pitchFamily="18" charset="0"/>
                <a:cs typeface="Times New Roman" pitchFamily="18" charset="0"/>
              </a:rPr>
            </a:br>
            <a:endParaRPr lang="en-GB" sz="4400" dirty="0"/>
          </a:p>
        </p:txBody>
      </p:sp>
      <p:sp>
        <p:nvSpPr>
          <p:cNvPr id="3" name="Subtitle 2"/>
          <p:cNvSpPr>
            <a:spLocks noGrp="1"/>
          </p:cNvSpPr>
          <p:nvPr>
            <p:ph type="subTitle" idx="1"/>
          </p:nvPr>
        </p:nvSpPr>
        <p:spPr>
          <a:xfrm>
            <a:off x="0" y="1601058"/>
            <a:ext cx="9728791" cy="4374717"/>
          </a:xfrm>
        </p:spPr>
        <p:txBody>
          <a:bodyPr lIns="0" rIns="0" spcCol="0" anchor="ctr" anchorCtr="1">
            <a:normAutofit/>
          </a:bodyPr>
          <a:lstStyle/>
          <a:p>
            <a:pPr marL="1343025" defTabSz="1189086">
              <a:spcBef>
                <a:spcPts val="0"/>
              </a:spcBef>
              <a:defRPr/>
            </a:pPr>
            <a:r>
              <a:rPr lang="en-GB" sz="4800" b="1" dirty="0" smtClean="0">
                <a:solidFill>
                  <a:schemeClr val="tx1"/>
                </a:solidFill>
                <a:latin typeface="Trebuchet MS" panose="020B0603020202020204" pitchFamily="34" charset="0"/>
                <a:ea typeface="+mj-ea"/>
                <a:cs typeface="Times New Roman" pitchFamily="18" charset="0"/>
              </a:rPr>
              <a:t>Spotlight on Neglect Strategy</a:t>
            </a:r>
            <a:endParaRPr lang="en-GB" sz="4800" b="1" dirty="0">
              <a:solidFill>
                <a:schemeClr val="tx1"/>
              </a:solidFill>
              <a:latin typeface="Trebuchet MS" panose="020B0603020202020204" pitchFamily="34" charset="0"/>
              <a:ea typeface="+mj-ea"/>
              <a:cs typeface="Times New Roman" pitchFamily="18" charset="0"/>
            </a:endParaRPr>
          </a:p>
          <a:p>
            <a:pPr marL="1343025" defTabSz="1189086">
              <a:spcBef>
                <a:spcPts val="0"/>
              </a:spcBef>
              <a:defRPr/>
            </a:pPr>
            <a:endParaRPr lang="en-GB" sz="3200" dirty="0" smtClean="0">
              <a:solidFill>
                <a:schemeClr val="tx1"/>
              </a:solidFill>
              <a:latin typeface="Trebuchet MS" panose="020B0603020202020204" pitchFamily="34" charset="0"/>
              <a:ea typeface="+mj-ea"/>
              <a:cs typeface="Times New Roman" pitchFamily="18" charset="0"/>
            </a:endParaRPr>
          </a:p>
          <a:p>
            <a:pPr marL="1343025" defTabSz="1189086">
              <a:spcBef>
                <a:spcPts val="0"/>
              </a:spcBef>
              <a:defRPr/>
            </a:pPr>
            <a:r>
              <a:rPr lang="en-GB" sz="3200" dirty="0" smtClean="0">
                <a:solidFill>
                  <a:schemeClr val="tx1"/>
                </a:solidFill>
                <a:latin typeface="Trebuchet MS" panose="020B0603020202020204" pitchFamily="34" charset="0"/>
                <a:ea typeface="+mj-ea"/>
                <a:cs typeface="Times New Roman" pitchFamily="18" charset="0"/>
              </a:rPr>
              <a:t>Rebecca Haywood-Tibbetts, </a:t>
            </a:r>
          </a:p>
          <a:p>
            <a:pPr marL="1343025" defTabSz="1189086">
              <a:spcBef>
                <a:spcPts val="0"/>
              </a:spcBef>
              <a:defRPr/>
            </a:pPr>
            <a:r>
              <a:rPr lang="en-GB" sz="3200" dirty="0" smtClean="0">
                <a:solidFill>
                  <a:schemeClr val="tx1"/>
                </a:solidFill>
                <a:latin typeface="Trebuchet MS" panose="020B0603020202020204" pitchFamily="34" charset="0"/>
                <a:ea typeface="+mj-ea"/>
                <a:cs typeface="Times New Roman" pitchFamily="18" charset="0"/>
              </a:rPr>
              <a:t>Chair of HSCP Neglect Strategic Group and Deputy Designated Nurse, NHS H&amp;W ICB</a:t>
            </a:r>
            <a:endParaRPr lang="en-GB" sz="3200" dirty="0">
              <a:solidFill>
                <a:schemeClr val="tx1"/>
              </a:solidFill>
              <a:latin typeface="Trebuchet MS" panose="020B0603020202020204" pitchFamily="34" charset="0"/>
              <a:ea typeface="+mj-ea"/>
              <a:cs typeface="Times New Roman" pitchFamily="18" charset="0"/>
            </a:endParaRPr>
          </a:p>
          <a:p>
            <a:endParaRPr lang="en-GB" dirty="0"/>
          </a:p>
        </p:txBody>
      </p:sp>
      <p:pic>
        <p:nvPicPr>
          <p:cNvPr id="6" name="Picture 5" descr="C:\Users\aturton\Desktop\safeguarding_logo_partnership_2020-03.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2394" y="152082"/>
            <a:ext cx="2905125" cy="1158558"/>
          </a:xfrm>
          <a:prstGeom prst="rect">
            <a:avLst/>
          </a:prstGeom>
          <a:noFill/>
          <a:ln>
            <a:noFill/>
          </a:ln>
        </p:spPr>
      </p:pic>
    </p:spTree>
    <p:extLst>
      <p:ext uri="{BB962C8B-B14F-4D97-AF65-F5344CB8AC3E}">
        <p14:creationId xmlns:p14="http://schemas.microsoft.com/office/powerpoint/2010/main" val="3993491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738" y="235582"/>
            <a:ext cx="8596668" cy="844093"/>
          </a:xfrm>
        </p:spPr>
        <p:txBody>
          <a:bodyPr/>
          <a:lstStyle/>
          <a:p>
            <a:r>
              <a:rPr lang="en-GB" b="1" dirty="0" smtClean="0"/>
              <a:t>Neglect Strategy (Interim) 2021-23</a:t>
            </a:r>
            <a:endParaRPr lang="en-GB"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738" y="1079675"/>
            <a:ext cx="3939881" cy="5082980"/>
          </a:xfrm>
          <a:prstGeom prst="rect">
            <a:avLst/>
          </a:prstGeom>
        </p:spPr>
      </p:pic>
      <p:sp>
        <p:nvSpPr>
          <p:cNvPr id="5" name="Rectangle 4"/>
          <p:cNvSpPr/>
          <p:nvPr/>
        </p:nvSpPr>
        <p:spPr>
          <a:xfrm>
            <a:off x="4848432" y="1361052"/>
            <a:ext cx="4171507" cy="1715021"/>
          </a:xfrm>
          <a:prstGeom prst="rect">
            <a:avLst/>
          </a:prstGeom>
        </p:spPr>
        <p:txBody>
          <a:bodyPr wrap="square">
            <a:spAutoFit/>
          </a:bodyPr>
          <a:lstStyle/>
          <a:p>
            <a:pPr>
              <a:lnSpc>
                <a:spcPct val="107000"/>
              </a:lnSpc>
              <a:spcAft>
                <a:spcPts val="800"/>
              </a:spcAft>
            </a:pPr>
            <a:r>
              <a:rPr lang="en-GB" sz="2000" b="1" dirty="0">
                <a:latin typeface="Arial" panose="020B0604020202020204" pitchFamily="34" charset="0"/>
                <a:ea typeface="Calibri" panose="020F0502020204030204" pitchFamily="34" charset="0"/>
                <a:cs typeface="Times New Roman" panose="02020603050405020304" pitchFamily="18" charset="0"/>
              </a:rPr>
              <a:t>Aim -</a:t>
            </a:r>
            <a:r>
              <a:rPr lang="en-GB" sz="2000" dirty="0">
                <a:latin typeface="Arial" panose="020B0604020202020204" pitchFamily="34" charset="0"/>
                <a:ea typeface="Calibri" panose="020F0502020204030204" pitchFamily="34" charset="0"/>
                <a:cs typeface="Times New Roman" panose="02020603050405020304" pitchFamily="18" charset="0"/>
              </a:rPr>
              <a:t> We aim to recognise, prevent and reduce neglect to improve the safety and wellbeing of children and young people in Herefordshire</a:t>
            </a:r>
            <a:r>
              <a:rPr lang="en-GB" sz="2000"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6"/>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8" name="Picture 7"/>
          <p:cNvPicPr>
            <a:picLocks noChangeAspect="1"/>
          </p:cNvPicPr>
          <p:nvPr/>
        </p:nvPicPr>
        <p:blipFill>
          <a:blip r:embed="rId3"/>
          <a:stretch>
            <a:fillRect/>
          </a:stretch>
        </p:blipFill>
        <p:spPr>
          <a:xfrm>
            <a:off x="9788413" y="5933148"/>
            <a:ext cx="2389093" cy="918031"/>
          </a:xfrm>
          <a:prstGeom prst="rect">
            <a:avLst/>
          </a:prstGeom>
        </p:spPr>
      </p:pic>
      <p:grpSp>
        <p:nvGrpSpPr>
          <p:cNvPr id="9" name="Group 8" descr="We need people round us that we can trust" title="Statement from young person 1"/>
          <p:cNvGrpSpPr/>
          <p:nvPr/>
        </p:nvGrpSpPr>
        <p:grpSpPr>
          <a:xfrm>
            <a:off x="4260200" y="3552262"/>
            <a:ext cx="2673985" cy="970280"/>
            <a:chOff x="-601735" y="2767388"/>
            <a:chExt cx="2946400" cy="1386434"/>
          </a:xfrm>
        </p:grpSpPr>
        <p:sp>
          <p:nvSpPr>
            <p:cNvPr id="14" name="Oval Callout 13"/>
            <p:cNvSpPr/>
            <p:nvPr/>
          </p:nvSpPr>
          <p:spPr>
            <a:xfrm>
              <a:off x="-601735" y="2774965"/>
              <a:ext cx="2946400" cy="1333500"/>
            </a:xfrm>
            <a:prstGeom prst="wedgeEllipseCallout">
              <a:avLst>
                <a:gd name="adj1" fmla="val 21403"/>
                <a:gd name="adj2" fmla="val 89323"/>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15" name="TextBox 6"/>
            <p:cNvSpPr txBox="1"/>
            <p:nvPr/>
          </p:nvSpPr>
          <p:spPr>
            <a:xfrm>
              <a:off x="-160505" y="2767388"/>
              <a:ext cx="2293138" cy="1386434"/>
            </a:xfrm>
            <a:prstGeom prst="rect">
              <a:avLst/>
            </a:prstGeom>
            <a:noFill/>
          </p:spPr>
          <p:txBody>
            <a:bodyPr wrap="square" rtlCol="0">
              <a:noAutofit/>
            </a:bodyPr>
            <a:lstStyle/>
            <a:p>
              <a:pPr>
                <a:spcAft>
                  <a:spcPts val="0"/>
                </a:spcAft>
              </a:pPr>
              <a:r>
                <a:rPr lang="en-GB" sz="1200" kern="12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 </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400" kern="1200" dirty="0">
                  <a:solidFill>
                    <a:srgbClr val="000000"/>
                  </a:solidFill>
                  <a:effectLst/>
                  <a:latin typeface="Comic Sans MS" panose="030F0702030302020204" pitchFamily="66" charset="0"/>
                  <a:ea typeface="Times New Roman" panose="02020603050405020304" pitchFamily="18" charset="0"/>
                  <a:cs typeface="Arial" panose="020B0604020202020204" pitchFamily="34" charset="0"/>
                </a:rPr>
                <a:t>We need people round us that we can trust</a:t>
              </a:r>
              <a:endParaRPr lang="en-GB" sz="1400" dirty="0">
                <a:effectLst/>
                <a:latin typeface="Times New Roman" panose="02020603050405020304" pitchFamily="18" charset="0"/>
                <a:ea typeface="Times New Roman" panose="02020603050405020304" pitchFamily="18" charset="0"/>
              </a:endParaRPr>
            </a:p>
          </p:txBody>
        </p:sp>
      </p:grpSp>
      <p:sp>
        <p:nvSpPr>
          <p:cNvPr id="10" name="TextBox 14" descr="Don’t make us talk to you about stuff in front of other people, take us somewhere private so we can express ourselves properly" title="Statement from Young Person 2"/>
          <p:cNvSpPr txBox="1"/>
          <p:nvPr/>
        </p:nvSpPr>
        <p:spPr>
          <a:xfrm>
            <a:off x="7005558" y="3305007"/>
            <a:ext cx="3048000" cy="1082675"/>
          </a:xfrm>
          <a:prstGeom prst="rect">
            <a:avLst/>
          </a:prstGeom>
          <a:noFill/>
        </p:spPr>
        <p:txBody>
          <a:bodyPr wrap="square" rtlCol="0">
            <a:spAutoFit/>
          </a:bodyPr>
          <a:lstStyle/>
          <a:p>
            <a:pPr algn="ctr">
              <a:spcAft>
                <a:spcPts val="0"/>
              </a:spcAf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“Don’t make us talk to you about stuff in front of other people, take us somewhere private so we can express ourselves properly”</a:t>
            </a:r>
            <a:endParaRPr lang="en-GB" sz="1200" dirty="0">
              <a:effectLst/>
              <a:latin typeface="Times New Roman" panose="02020603050405020304" pitchFamily="18" charset="0"/>
              <a:ea typeface="Times New Roman" panose="02020603050405020304" pitchFamily="18" charset="0"/>
            </a:endParaRPr>
          </a:p>
        </p:txBody>
      </p:sp>
      <p:grpSp>
        <p:nvGrpSpPr>
          <p:cNvPr id="11" name="Group 10"/>
          <p:cNvGrpSpPr/>
          <p:nvPr/>
        </p:nvGrpSpPr>
        <p:grpSpPr>
          <a:xfrm>
            <a:off x="6078045" y="4487706"/>
            <a:ext cx="3456305" cy="1663700"/>
            <a:chOff x="0" y="0"/>
            <a:chExt cx="3675380" cy="1829031"/>
          </a:xfrm>
        </p:grpSpPr>
        <p:sp>
          <p:nvSpPr>
            <p:cNvPr id="12" name="Oval Callout 11" descr="Stability is very important to help young people to go on to lead good lives, despite what they lived through " title="Statement from young person 3"/>
            <p:cNvSpPr/>
            <p:nvPr/>
          </p:nvSpPr>
          <p:spPr>
            <a:xfrm>
              <a:off x="0" y="0"/>
              <a:ext cx="3675380" cy="1829031"/>
            </a:xfrm>
            <a:prstGeom prst="wedgeEllipseCallout">
              <a:avLst>
                <a:gd name="adj1" fmla="val 37409"/>
                <a:gd name="adj2" fmla="val 73146"/>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sp>
          <p:nvSpPr>
            <p:cNvPr id="13" name="TextBox 10"/>
            <p:cNvSpPr txBox="1"/>
            <p:nvPr/>
          </p:nvSpPr>
          <p:spPr>
            <a:xfrm>
              <a:off x="519091" y="414631"/>
              <a:ext cx="2957209" cy="1307723"/>
            </a:xfrm>
            <a:prstGeom prst="rect">
              <a:avLst/>
            </a:prstGeom>
            <a:noFill/>
          </p:spPr>
          <p:txBody>
            <a:bodyPr wrap="square" rtlCol="0">
              <a:noAutofit/>
            </a:bodyPr>
            <a:lstStyle/>
            <a:p>
              <a:pPr>
                <a:spcAft>
                  <a:spcPts val="0"/>
                </a:spcAft>
              </a:pPr>
              <a:r>
                <a:rPr lang="en-GB" sz="1400" kern="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Stability is very important to help young people to go on to lead good lives, despite what they lived through </a:t>
              </a:r>
              <a:endParaRPr lang="en-GB" sz="1400" dirty="0">
                <a:effectLst/>
                <a:latin typeface="Times New Roman" panose="02020603050405020304" pitchFamily="18" charset="0"/>
                <a:ea typeface="Times New Roman" panose="02020603050405020304" pitchFamily="18" charset="0"/>
              </a:endParaRPr>
            </a:p>
          </p:txBody>
        </p:sp>
      </p:grpSp>
      <p:sp>
        <p:nvSpPr>
          <p:cNvPr id="3" name="Rectangle 2"/>
          <p:cNvSpPr/>
          <p:nvPr/>
        </p:nvSpPr>
        <p:spPr>
          <a:xfrm>
            <a:off x="502142" y="6162243"/>
            <a:ext cx="6292063" cy="707886"/>
          </a:xfrm>
          <a:prstGeom prst="rect">
            <a:avLst/>
          </a:prstGeom>
        </p:spPr>
        <p:txBody>
          <a:bodyPr wrap="square">
            <a:spAutoFit/>
          </a:bodyPr>
          <a:lstStyle/>
          <a:p>
            <a:r>
              <a:rPr lang="en-GB" sz="2000" u="sng" dirty="0">
                <a:solidFill>
                  <a:srgbClr val="3494BA"/>
                </a:solidFill>
                <a:ea typeface="+mj-ea"/>
                <a:cs typeface="+mj-cs"/>
                <a:hlinkClick r:id="rId4"/>
              </a:rPr>
              <a:t>HSCP Publishes Child Neglect Strategy - Herefordshire Safeguarding Boards and Partnerships</a:t>
            </a:r>
            <a:endParaRPr lang="en-GB" sz="1400" dirty="0"/>
          </a:p>
        </p:txBody>
      </p:sp>
    </p:spTree>
    <p:extLst>
      <p:ext uri="{BB962C8B-B14F-4D97-AF65-F5344CB8AC3E}">
        <p14:creationId xmlns:p14="http://schemas.microsoft.com/office/powerpoint/2010/main" val="259750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455" y="2034363"/>
            <a:ext cx="8596668" cy="1320800"/>
          </a:xfrm>
        </p:spPr>
        <p:txBody>
          <a:bodyPr>
            <a:normAutofit/>
          </a:bodyPr>
          <a:lstStyle/>
          <a:p>
            <a:pPr algn="ctr"/>
            <a:r>
              <a:rPr lang="en-GB" b="1" dirty="0" smtClean="0"/>
              <a:t/>
            </a:r>
            <a:br>
              <a:rPr lang="en-GB" b="1" dirty="0" smtClean="0"/>
            </a:br>
            <a:r>
              <a:rPr lang="en-GB" sz="4000" b="1" dirty="0"/>
              <a:t>Thank you for listening</a:t>
            </a: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3154997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
            </a:r>
            <a:br>
              <a:rPr lang="en-GB" b="1" dirty="0" smtClean="0"/>
            </a:br>
            <a:r>
              <a:rPr lang="en-GB" sz="4000" b="1" dirty="0" smtClean="0"/>
              <a:t>Neglect in Herefordshire</a:t>
            </a:r>
            <a:endParaRPr lang="en-GB" sz="4000" b="1" dirty="0"/>
          </a:p>
        </p:txBody>
      </p:sp>
      <p:sp>
        <p:nvSpPr>
          <p:cNvPr id="3" name="Content Placeholder 2"/>
          <p:cNvSpPr>
            <a:spLocks noGrp="1"/>
          </p:cNvSpPr>
          <p:nvPr>
            <p:ph idx="1"/>
          </p:nvPr>
        </p:nvSpPr>
        <p:spPr>
          <a:xfrm>
            <a:off x="677334" y="2700669"/>
            <a:ext cx="8596668" cy="3912781"/>
          </a:xfrm>
        </p:spPr>
        <p:txBody>
          <a:bodyPr>
            <a:normAutofit/>
          </a:bodyPr>
          <a:lstStyle/>
          <a:p>
            <a:pPr marL="0" lvl="0" indent="0" algn="ctr" defTabSz="914400">
              <a:lnSpc>
                <a:spcPct val="90000"/>
              </a:lnSpc>
              <a:buClr>
                <a:srgbClr val="AE2573"/>
              </a:buClr>
              <a:buSzTx/>
              <a:buNone/>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Priority 2 – Neglect  </a:t>
            </a:r>
            <a:endPar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marL="0" lvl="0" indent="0" algn="ctr" defTabSz="914400">
              <a:lnSpc>
                <a:spcPct val="90000"/>
              </a:lnSpc>
              <a:buClr>
                <a:srgbClr val="AE2573"/>
              </a:buClr>
              <a:buSzTx/>
              <a:buNone/>
            </a:pP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marL="0" lvl="0" indent="0" algn="ctr" defTabSz="914400">
              <a:lnSpc>
                <a:spcPct val="90000"/>
              </a:lnSpc>
              <a:buClr>
                <a:srgbClr val="AE2573"/>
              </a:buClr>
              <a:buSzTx/>
              <a:buNone/>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Aim: We aim to recognise, prevent and reduce neglect to improve the safety and wellbeing of children and young people in Herefordshire.</a:t>
            </a: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2292173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
            </a:r>
            <a:br>
              <a:rPr lang="en-GB" b="1" dirty="0" smtClean="0"/>
            </a:br>
            <a:r>
              <a:rPr lang="en-GB" sz="4000" b="1" dirty="0"/>
              <a:t>HSCP Neglect Strategic Group Aims</a:t>
            </a:r>
          </a:p>
        </p:txBody>
      </p:sp>
      <p:sp>
        <p:nvSpPr>
          <p:cNvPr id="3" name="Content Placeholder 2"/>
          <p:cNvSpPr>
            <a:spLocks noGrp="1"/>
          </p:cNvSpPr>
          <p:nvPr>
            <p:ph idx="1"/>
          </p:nvPr>
        </p:nvSpPr>
        <p:spPr>
          <a:xfrm>
            <a:off x="677334" y="2700669"/>
            <a:ext cx="8596668" cy="3912781"/>
          </a:xfrm>
        </p:spPr>
        <p:txBody>
          <a:bodyPr>
            <a:normAutofit/>
          </a:bodyPr>
          <a:lstStyle/>
          <a:p>
            <a:pPr lvl="0" defTabSz="914400">
              <a:lnSpc>
                <a:spcPct val="90000"/>
              </a:lnSpc>
              <a:buClr>
                <a:srgbClr val="AE2573"/>
              </a:buClr>
              <a:buSzTx/>
              <a:buFont typeface="Symbol" panose="05050102010706020507" pitchFamily="18" charset="2"/>
              <a:buChar char=""/>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Multi-agency strategic leadership prioritises and drives tackling childhood neglect in Herefordshire </a:t>
            </a:r>
            <a:endPar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defTabSz="914400">
              <a:lnSpc>
                <a:spcPct val="90000"/>
              </a:lnSpc>
              <a:buClr>
                <a:srgbClr val="AE2573"/>
              </a:buClr>
              <a:buSzTx/>
              <a:buFont typeface="Symbol" panose="05050102010706020507" pitchFamily="18" charset="2"/>
              <a:buChar char=""/>
            </a:pP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defTabSz="914400">
              <a:lnSpc>
                <a:spcPct val="90000"/>
              </a:lnSpc>
              <a:buClr>
                <a:srgbClr val="AE2573"/>
              </a:buClr>
              <a:buSzTx/>
              <a:buFont typeface="Symbol" panose="05050102010706020507" pitchFamily="18" charset="2"/>
              <a:buChar char=""/>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Partners and our workforce are well informed, competent, and work well together to prevent, identify and tackle neglect. </a:t>
            </a: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3090039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
            </a:r>
            <a:br>
              <a:rPr lang="en-GB" b="1" dirty="0" smtClean="0"/>
            </a:br>
            <a:r>
              <a:rPr lang="en-GB" sz="4000" b="1" dirty="0"/>
              <a:t>HSCP Neglect Strategic Group Aims</a:t>
            </a:r>
          </a:p>
        </p:txBody>
      </p:sp>
      <p:sp>
        <p:nvSpPr>
          <p:cNvPr id="3" name="Content Placeholder 2"/>
          <p:cNvSpPr>
            <a:spLocks noGrp="1"/>
          </p:cNvSpPr>
          <p:nvPr>
            <p:ph idx="1"/>
          </p:nvPr>
        </p:nvSpPr>
        <p:spPr>
          <a:xfrm>
            <a:off x="677334" y="2700669"/>
            <a:ext cx="8596668" cy="3912781"/>
          </a:xfrm>
        </p:spPr>
        <p:txBody>
          <a:bodyPr>
            <a:normAutofit/>
          </a:bodyPr>
          <a:lstStyle/>
          <a:p>
            <a:pPr lvl="0" defTabSz="914400">
              <a:lnSpc>
                <a:spcPct val="90000"/>
              </a:lnSpc>
              <a:buClr>
                <a:srgbClr val="AE2573"/>
              </a:buClr>
              <a:buSzTx/>
              <a:buFont typeface="Symbol" panose="05050102010706020507" pitchFamily="18" charset="2"/>
              <a:buChar char=""/>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Risk factors and children who may not be thriving are identified and responded to at the earliest stage so that neglect is prevented</a:t>
            </a:r>
          </a:p>
          <a:p>
            <a:pPr lvl="0" defTabSz="914400">
              <a:lnSpc>
                <a:spcPct val="90000"/>
              </a:lnSpc>
              <a:buClr>
                <a:srgbClr val="AE2573"/>
              </a:buClr>
              <a:buSzTx/>
              <a:buFont typeface="Symbol" panose="05050102010706020507" pitchFamily="18" charset="2"/>
              <a:buChar char=""/>
            </a:pP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defTabSz="914400">
              <a:lnSpc>
                <a:spcPct val="90000"/>
              </a:lnSpc>
              <a:buClr>
                <a:srgbClr val="AE2573"/>
              </a:buClr>
              <a:buSzTx/>
              <a:buFont typeface="Symbol" panose="05050102010706020507" pitchFamily="18" charset="2"/>
              <a:buChar char=""/>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Less children are harmed, as a result of childhood neglect or have repeat interventions </a:t>
            </a: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3053752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sz="4000" b="1" dirty="0"/>
              <a:t>HSCP Neglect Strategic Group </a:t>
            </a:r>
            <a:r>
              <a:rPr lang="en-GB" sz="4000" b="1" dirty="0" smtClean="0"/>
              <a:t>Responsibilities</a:t>
            </a:r>
            <a:endParaRPr lang="en-GB" sz="4000" b="1" dirty="0"/>
          </a:p>
        </p:txBody>
      </p:sp>
      <p:sp>
        <p:nvSpPr>
          <p:cNvPr id="3" name="Content Placeholder 2"/>
          <p:cNvSpPr>
            <a:spLocks noGrp="1"/>
          </p:cNvSpPr>
          <p:nvPr>
            <p:ph idx="1"/>
          </p:nvPr>
        </p:nvSpPr>
        <p:spPr>
          <a:xfrm>
            <a:off x="677334" y="2700669"/>
            <a:ext cx="8596668" cy="3912781"/>
          </a:xfrm>
        </p:spPr>
        <p:txBody>
          <a:bodyPr>
            <a:normAutofit fontScale="92500" lnSpcReduction="10000"/>
          </a:bodyPr>
          <a:lstStyle/>
          <a:p>
            <a:pPr lvl="0" defTabSz="914400">
              <a:lnSpc>
                <a:spcPct val="90000"/>
              </a:lnSpc>
              <a:buClr>
                <a:srgbClr val="AE2573"/>
              </a:buClr>
              <a:buSzTx/>
              <a:buFont typeface="Symbol" panose="05050102010706020507" pitchFamily="18" charset="2"/>
              <a:buChar char=""/>
            </a:pPr>
            <a:r>
              <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Understand the level of child neglect in Herefordshire, including trends and dynamics of neglect. </a:t>
            </a:r>
          </a:p>
          <a:p>
            <a:pPr lvl="0" defTabSz="914400">
              <a:lnSpc>
                <a:spcPct val="90000"/>
              </a:lnSpc>
              <a:buClr>
                <a:srgbClr val="AE2573"/>
              </a:buClr>
              <a:buSzTx/>
              <a:buFont typeface="Symbol" panose="05050102010706020507" pitchFamily="18" charset="2"/>
              <a:buChar char=""/>
            </a:pPr>
            <a:endPar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defTabSz="914400">
              <a:lnSpc>
                <a:spcPct val="90000"/>
              </a:lnSpc>
              <a:buClr>
                <a:srgbClr val="AE2573"/>
              </a:buClr>
              <a:buSzTx/>
              <a:buFont typeface="Symbol" panose="05050102010706020507" pitchFamily="18" charset="2"/>
              <a:buChar char=""/>
            </a:pPr>
            <a:r>
              <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Be aware of strengths, weaknesses, opportunities, and threats in service/ support provision for children and families suffering neglect.</a:t>
            </a:r>
          </a:p>
          <a:p>
            <a:pPr lvl="0" defTabSz="914400">
              <a:lnSpc>
                <a:spcPct val="90000"/>
              </a:lnSpc>
              <a:buClr>
                <a:srgbClr val="AE2573"/>
              </a:buClr>
              <a:buSzTx/>
              <a:buFont typeface="Symbol" panose="05050102010706020507" pitchFamily="18" charset="2"/>
              <a:buChar char=""/>
            </a:pPr>
            <a:endPar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defTabSz="914400">
              <a:lnSpc>
                <a:spcPct val="90000"/>
              </a:lnSpc>
              <a:buClr>
                <a:srgbClr val="AE2573"/>
              </a:buClr>
              <a:buSzTx/>
              <a:buFont typeface="Symbol" panose="05050102010706020507" pitchFamily="18" charset="2"/>
              <a:buChar char=""/>
            </a:pPr>
            <a:r>
              <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Set the strategic direction for multiple agencies to work in partnership to address child neglect in Herefordshire.</a:t>
            </a: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629154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sz="4000" b="1" dirty="0"/>
              <a:t>HSCP Neglect Strategic Group </a:t>
            </a:r>
            <a:r>
              <a:rPr lang="en-GB" sz="4000" b="1" dirty="0" smtClean="0"/>
              <a:t>Responsibilities</a:t>
            </a:r>
            <a:endParaRPr lang="en-GB" sz="4000" b="1" dirty="0"/>
          </a:p>
        </p:txBody>
      </p:sp>
      <p:sp>
        <p:nvSpPr>
          <p:cNvPr id="3" name="Content Placeholder 2"/>
          <p:cNvSpPr>
            <a:spLocks noGrp="1"/>
          </p:cNvSpPr>
          <p:nvPr>
            <p:ph idx="1"/>
          </p:nvPr>
        </p:nvSpPr>
        <p:spPr>
          <a:xfrm>
            <a:off x="677334" y="2700669"/>
            <a:ext cx="8596668" cy="3912781"/>
          </a:xfrm>
        </p:spPr>
        <p:txBody>
          <a:bodyPr>
            <a:normAutofit/>
          </a:bodyPr>
          <a:lstStyle/>
          <a:p>
            <a:pPr lvl="0" defTabSz="914400">
              <a:lnSpc>
                <a:spcPct val="90000"/>
              </a:lnSpc>
              <a:buClr>
                <a:srgbClr val="AE2573"/>
              </a:buClr>
              <a:buSzTx/>
              <a:buFont typeface="Symbol" panose="05050102010706020507" pitchFamily="18" charset="2"/>
              <a:buChar char=""/>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Prepare and upskill the Herefordshire workforce (including voluntary sector) to competently identify and address child neglect in Herefordshire</a:t>
            </a:r>
          </a:p>
          <a:p>
            <a:pPr lvl="0" defTabSz="914400">
              <a:lnSpc>
                <a:spcPct val="90000"/>
              </a:lnSpc>
              <a:buClr>
                <a:srgbClr val="AE2573"/>
              </a:buClr>
              <a:buSzTx/>
              <a:buFont typeface="Symbol" panose="05050102010706020507" pitchFamily="18" charset="2"/>
              <a:buChar char=""/>
            </a:pP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defTabSz="914400">
              <a:lnSpc>
                <a:spcPct val="90000"/>
              </a:lnSpc>
              <a:buClr>
                <a:srgbClr val="AE2573"/>
              </a:buClr>
              <a:buSzTx/>
              <a:buFont typeface="Symbol" panose="05050102010706020507" pitchFamily="18" charset="2"/>
              <a:buChar char=""/>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Develop and deliver a work plan to support the reduction of child neglect cases in Herefordshire</a:t>
            </a: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3640290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
            </a:r>
            <a:br>
              <a:rPr lang="en-GB" b="1" dirty="0" smtClean="0"/>
            </a:br>
            <a:r>
              <a:rPr lang="en-GB" sz="4000" b="1" dirty="0" smtClean="0"/>
              <a:t>What have we done so far?</a:t>
            </a:r>
            <a:endParaRPr lang="en-GB" sz="4000" b="1" dirty="0"/>
          </a:p>
        </p:txBody>
      </p:sp>
      <p:sp>
        <p:nvSpPr>
          <p:cNvPr id="3" name="Content Placeholder 2"/>
          <p:cNvSpPr>
            <a:spLocks noGrp="1"/>
          </p:cNvSpPr>
          <p:nvPr>
            <p:ph idx="1"/>
          </p:nvPr>
        </p:nvSpPr>
        <p:spPr>
          <a:xfrm>
            <a:off x="677334" y="2700669"/>
            <a:ext cx="8596668" cy="3912781"/>
          </a:xfrm>
        </p:spPr>
        <p:txBody>
          <a:bodyPr>
            <a:normAutofit/>
          </a:bodyPr>
          <a:lstStyle/>
          <a:p>
            <a:pPr lvl="0" algn="just" defTabSz="914400">
              <a:lnSpc>
                <a:spcPct val="90000"/>
              </a:lnSpc>
              <a:buClr>
                <a:srgbClr val="AE2573"/>
              </a:buClr>
              <a:buSzTx/>
              <a:buFont typeface="Symbol" panose="05050102010706020507" pitchFamily="18" charset="2"/>
              <a:buChar char=""/>
            </a:pPr>
            <a:r>
              <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Interim Neglect Strategy</a:t>
            </a:r>
          </a:p>
          <a:p>
            <a:pPr lvl="0" algn="just" defTabSz="914400">
              <a:lnSpc>
                <a:spcPct val="90000"/>
              </a:lnSpc>
              <a:buClr>
                <a:srgbClr val="AE2573"/>
              </a:buClr>
              <a:buSzTx/>
              <a:buFont typeface="Symbol" panose="05050102010706020507" pitchFamily="18" charset="2"/>
              <a:buChar char=""/>
            </a:pP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algn="just" defTabSz="914400">
              <a:lnSpc>
                <a:spcPct val="90000"/>
              </a:lnSpc>
              <a:buClr>
                <a:srgbClr val="AE2573"/>
              </a:buClr>
              <a:buSzTx/>
              <a:buFont typeface="Symbol" panose="05050102010706020507" pitchFamily="18" charset="2"/>
              <a:buChar char=""/>
            </a:pPr>
            <a:r>
              <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Multi-agency audit focusing on Neglect Q1 2021-22</a:t>
            </a:r>
          </a:p>
          <a:p>
            <a:pPr lvl="0" algn="just" defTabSz="914400">
              <a:lnSpc>
                <a:spcPct val="90000"/>
              </a:lnSpc>
              <a:buClr>
                <a:srgbClr val="AE2573"/>
              </a:buClr>
              <a:buSzTx/>
              <a:buFont typeface="Symbol" panose="05050102010706020507" pitchFamily="18" charset="2"/>
              <a:buChar char=""/>
            </a:pP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lvl="0" algn="just" defTabSz="914400">
              <a:lnSpc>
                <a:spcPct val="90000"/>
              </a:lnSpc>
              <a:buClr>
                <a:srgbClr val="AE2573"/>
              </a:buClr>
              <a:buSzTx/>
              <a:buFont typeface="Symbol" panose="05050102010706020507" pitchFamily="18" charset="2"/>
              <a:buChar char=""/>
            </a:pPr>
            <a:r>
              <a:rPr lang="en-GB" sz="2800" dirty="0" smtClean="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Neglect Delivery Plan</a:t>
            </a: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3472305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
            </a:r>
            <a:br>
              <a:rPr lang="en-GB" b="1" dirty="0" smtClean="0"/>
            </a:br>
            <a:r>
              <a:rPr lang="en-GB" sz="4000" b="1" dirty="0" smtClean="0"/>
              <a:t>Next steps</a:t>
            </a:r>
            <a:endParaRPr lang="en-GB" sz="4000" b="1" dirty="0"/>
          </a:p>
        </p:txBody>
      </p:sp>
      <p:sp>
        <p:nvSpPr>
          <p:cNvPr id="3" name="Content Placeholder 2"/>
          <p:cNvSpPr>
            <a:spLocks noGrp="1"/>
          </p:cNvSpPr>
          <p:nvPr>
            <p:ph idx="1"/>
          </p:nvPr>
        </p:nvSpPr>
        <p:spPr>
          <a:xfrm>
            <a:off x="677334" y="2700669"/>
            <a:ext cx="8596668" cy="3912781"/>
          </a:xfrm>
        </p:spPr>
        <p:txBody>
          <a:bodyPr>
            <a:normAutofit fontScale="92500" lnSpcReduction="20000"/>
          </a:bodyPr>
          <a:lstStyle/>
          <a:p>
            <a:pPr marL="228600" lvl="0" indent="-228600" defTabSz="914400">
              <a:lnSpc>
                <a:spcPct val="90000"/>
              </a:lnSpc>
              <a:buClr>
                <a:srgbClr val="AE2573"/>
              </a:buClr>
              <a:buSzTx/>
              <a:buFont typeface="Arial" panose="020B0604020202020204" pitchFamily="34" charset="0"/>
              <a:buChar char="•"/>
            </a:pPr>
            <a:r>
              <a:rPr lang="en-GB" sz="2800" dirty="0">
                <a:solidFill>
                  <a:prstClr val="black">
                    <a:lumMod val="95000"/>
                    <a:lumOff val="5000"/>
                  </a:prstClr>
                </a:solidFill>
                <a:latin typeface="Arial" panose="020B0604020202020204" pitchFamily="34" charset="0"/>
                <a:cs typeface="Arial" panose="020B0604020202020204" pitchFamily="34" charset="0"/>
              </a:rPr>
              <a:t>Neglect needs analysis</a:t>
            </a:r>
          </a:p>
          <a:p>
            <a:pPr marL="228600" lvl="0" indent="-228600" defTabSz="914400">
              <a:lnSpc>
                <a:spcPct val="90000"/>
              </a:lnSpc>
              <a:buClr>
                <a:srgbClr val="AE2573"/>
              </a:buClr>
              <a:buSzTx/>
              <a:buFont typeface="Arial" panose="020B0604020202020204" pitchFamily="34" charset="0"/>
              <a:buChar char="•"/>
            </a:pPr>
            <a:endParaRPr lang="en-GB" sz="2800" dirty="0">
              <a:solidFill>
                <a:prstClr val="black">
                  <a:lumMod val="95000"/>
                  <a:lumOff val="5000"/>
                </a:prstClr>
              </a:solidFill>
              <a:latin typeface="Arial" panose="020B0604020202020204" pitchFamily="34" charset="0"/>
              <a:cs typeface="Arial" panose="020B0604020202020204" pitchFamily="34" charset="0"/>
            </a:endParaRPr>
          </a:p>
          <a:p>
            <a:pPr marL="228600" lvl="0" indent="-228600" defTabSz="914400">
              <a:lnSpc>
                <a:spcPct val="90000"/>
              </a:lnSpc>
              <a:buClr>
                <a:srgbClr val="AE2573"/>
              </a:buClr>
              <a:buSzTx/>
              <a:buFont typeface="Arial" panose="020B0604020202020204" pitchFamily="34" charset="0"/>
              <a:buChar char="•"/>
            </a:pPr>
            <a:r>
              <a:rPr lang="en-GB" sz="2800" dirty="0">
                <a:solidFill>
                  <a:prstClr val="black">
                    <a:lumMod val="95000"/>
                    <a:lumOff val="5000"/>
                  </a:prstClr>
                </a:solidFill>
                <a:latin typeface="Arial" panose="020B0604020202020204" pitchFamily="34" charset="0"/>
                <a:cs typeface="Arial" panose="020B0604020202020204" pitchFamily="34" charset="0"/>
              </a:rPr>
              <a:t>Performance indicator dashboard</a:t>
            </a:r>
          </a:p>
          <a:p>
            <a:pPr marL="228600" lvl="0" indent="-228600" defTabSz="914400">
              <a:lnSpc>
                <a:spcPct val="90000"/>
              </a:lnSpc>
              <a:buClr>
                <a:srgbClr val="AE2573"/>
              </a:buClr>
              <a:buSzTx/>
              <a:buFont typeface="Arial" panose="020B0604020202020204" pitchFamily="34" charset="0"/>
              <a:buChar char="•"/>
            </a:pPr>
            <a:endParaRPr lang="en-GB" sz="2800" dirty="0">
              <a:solidFill>
                <a:prstClr val="black">
                  <a:lumMod val="95000"/>
                  <a:lumOff val="5000"/>
                </a:prstClr>
              </a:solidFill>
              <a:latin typeface="Arial" panose="020B0604020202020204" pitchFamily="34" charset="0"/>
              <a:cs typeface="Arial" panose="020B0604020202020204" pitchFamily="34" charset="0"/>
            </a:endParaRPr>
          </a:p>
          <a:p>
            <a:pPr marL="228600" lvl="0" indent="-228600" defTabSz="914400">
              <a:lnSpc>
                <a:spcPct val="90000"/>
              </a:lnSpc>
              <a:buClr>
                <a:srgbClr val="AE2573"/>
              </a:buClr>
              <a:buSzTx/>
              <a:buFont typeface="Arial" panose="020B0604020202020204" pitchFamily="34" charset="0"/>
              <a:buChar char="•"/>
            </a:pPr>
            <a:r>
              <a:rPr lang="en-GB" sz="2800" dirty="0">
                <a:solidFill>
                  <a:prstClr val="black">
                    <a:lumMod val="95000"/>
                    <a:lumOff val="5000"/>
                  </a:prstClr>
                </a:solidFill>
                <a:latin typeface="Arial" panose="020B0604020202020204" pitchFamily="34" charset="0"/>
                <a:cs typeface="Arial" panose="020B0604020202020204" pitchFamily="34" charset="0"/>
              </a:rPr>
              <a:t>Review current neglect-identifying tools and </a:t>
            </a: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develop a suite of tools to identify risks of and actual neglect across the spectrum of neglect across all agencies.</a:t>
            </a:r>
            <a:r>
              <a:rPr lang="en-GB" sz="2800" dirty="0">
                <a:solidFill>
                  <a:prstClr val="black">
                    <a:lumMod val="95000"/>
                    <a:lumOff val="5000"/>
                  </a:prstClr>
                </a:solidFill>
                <a:latin typeface="Arial" panose="020B0604020202020204" pitchFamily="34" charset="0"/>
                <a:cs typeface="Arial" panose="020B0604020202020204" pitchFamily="34" charset="0"/>
              </a:rPr>
              <a:t>  </a:t>
            </a:r>
          </a:p>
          <a:p>
            <a:pPr marL="228600" lvl="0" indent="-228600" algn="just" defTabSz="914400">
              <a:lnSpc>
                <a:spcPct val="90000"/>
              </a:lnSpc>
              <a:buClr>
                <a:srgbClr val="AE2573"/>
              </a:buClr>
              <a:buSzTx/>
              <a:buFont typeface="Arial" panose="020B0604020202020204" pitchFamily="34" charset="0"/>
              <a:buChar char="•"/>
            </a:pPr>
            <a:endPar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endParaRPr>
          </a:p>
          <a:p>
            <a:pPr marL="228600" lvl="0" indent="-228600" algn="just" defTabSz="914400">
              <a:lnSpc>
                <a:spcPct val="90000"/>
              </a:lnSpc>
              <a:buClr>
                <a:srgbClr val="AE2573"/>
              </a:buClr>
              <a:buSzTx/>
              <a:buFont typeface="Arial" panose="020B0604020202020204" pitchFamily="34" charset="0"/>
              <a:buChar char="•"/>
            </a:pPr>
            <a:r>
              <a:rPr lang="en-GB" sz="2800" dirty="0">
                <a:solidFill>
                  <a:prstClr val="black">
                    <a:lumMod val="95000"/>
                    <a:lumOff val="5000"/>
                  </a:prstClr>
                </a:solidFill>
                <a:latin typeface="Arial" panose="020B0604020202020204" pitchFamily="34" charset="0"/>
                <a:ea typeface="Times New Roman" panose="02020603050405020304" pitchFamily="18" charset="0"/>
                <a:cs typeface="Arial" panose="020B0604020202020204" pitchFamily="34" charset="0"/>
              </a:rPr>
              <a:t>Examine relevant neglect training packages/resources and work in collaboration with partners to develop a robust multiagency training offer.</a:t>
            </a: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3761746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
            </a:r>
            <a:br>
              <a:rPr lang="en-GB" b="1" dirty="0" smtClean="0"/>
            </a:br>
            <a:r>
              <a:rPr lang="en-GB" sz="4000" b="1" dirty="0" smtClean="0"/>
              <a:t>Challenges</a:t>
            </a:r>
            <a:endParaRPr lang="en-GB" sz="4000" b="1" dirty="0"/>
          </a:p>
        </p:txBody>
      </p:sp>
      <p:sp>
        <p:nvSpPr>
          <p:cNvPr id="3" name="Content Placeholder 2"/>
          <p:cNvSpPr>
            <a:spLocks noGrp="1"/>
          </p:cNvSpPr>
          <p:nvPr>
            <p:ph idx="1"/>
          </p:nvPr>
        </p:nvSpPr>
        <p:spPr>
          <a:xfrm>
            <a:off x="677334" y="2700669"/>
            <a:ext cx="8596668" cy="3912781"/>
          </a:xfrm>
        </p:spPr>
        <p:txBody>
          <a:bodyPr>
            <a:normAutofit/>
          </a:bodyPr>
          <a:lstStyle/>
          <a:p>
            <a:pPr marL="228600" lvl="0" indent="-228600" defTabSz="914400">
              <a:lnSpc>
                <a:spcPct val="90000"/>
              </a:lnSpc>
              <a:buClr>
                <a:srgbClr val="AE2573"/>
              </a:buClr>
              <a:buSzTx/>
              <a:buFont typeface="Arial" panose="020B0604020202020204" pitchFamily="34" charset="0"/>
              <a:buChar char="•"/>
            </a:pPr>
            <a:r>
              <a:rPr lang="en-GB" sz="2800" dirty="0">
                <a:solidFill>
                  <a:prstClr val="black">
                    <a:lumMod val="95000"/>
                    <a:lumOff val="5000"/>
                  </a:prstClr>
                </a:solidFill>
                <a:latin typeface="Arial" panose="020B0604020202020204" pitchFamily="34" charset="0"/>
                <a:cs typeface="Arial" panose="020B0604020202020204" pitchFamily="34" charset="0"/>
              </a:rPr>
              <a:t>Traction and momentum</a:t>
            </a:r>
          </a:p>
          <a:p>
            <a:pPr marL="228600" lvl="0" indent="-228600" defTabSz="914400">
              <a:lnSpc>
                <a:spcPct val="90000"/>
              </a:lnSpc>
              <a:buClr>
                <a:srgbClr val="AE2573"/>
              </a:buClr>
              <a:buSzTx/>
              <a:buFont typeface="Arial" panose="020B0604020202020204" pitchFamily="34" charset="0"/>
              <a:buChar char="•"/>
            </a:pPr>
            <a:endParaRPr lang="en-GB" sz="2800" dirty="0">
              <a:solidFill>
                <a:prstClr val="black">
                  <a:lumMod val="95000"/>
                  <a:lumOff val="5000"/>
                </a:prstClr>
              </a:solidFill>
              <a:latin typeface="Arial" panose="020B0604020202020204" pitchFamily="34" charset="0"/>
              <a:cs typeface="Arial" panose="020B0604020202020204" pitchFamily="34" charset="0"/>
            </a:endParaRPr>
          </a:p>
          <a:p>
            <a:pPr marL="228600" lvl="0" indent="-228600" defTabSz="914400">
              <a:lnSpc>
                <a:spcPct val="90000"/>
              </a:lnSpc>
              <a:buClr>
                <a:srgbClr val="AE2573"/>
              </a:buClr>
              <a:buSzTx/>
              <a:buFont typeface="Arial" panose="020B0604020202020204" pitchFamily="34" charset="0"/>
              <a:buChar char="•"/>
            </a:pPr>
            <a:r>
              <a:rPr lang="en-GB" sz="2800" dirty="0">
                <a:solidFill>
                  <a:prstClr val="black">
                    <a:lumMod val="95000"/>
                    <a:lumOff val="5000"/>
                  </a:prstClr>
                </a:solidFill>
                <a:latin typeface="Arial" panose="020B0604020202020204" pitchFamily="34" charset="0"/>
                <a:cs typeface="Arial" panose="020B0604020202020204" pitchFamily="34" charset="0"/>
              </a:rPr>
              <a:t>Agency commitment/availability</a:t>
            </a:r>
          </a:p>
          <a:p>
            <a:pPr marL="228600" lvl="0" indent="-228600" defTabSz="914400">
              <a:lnSpc>
                <a:spcPct val="90000"/>
              </a:lnSpc>
              <a:buClr>
                <a:srgbClr val="AE2573"/>
              </a:buClr>
              <a:buSzTx/>
              <a:buFont typeface="Arial" panose="020B0604020202020204" pitchFamily="34" charset="0"/>
              <a:buChar char="•"/>
            </a:pPr>
            <a:endParaRPr lang="en-GB" sz="2800" dirty="0">
              <a:solidFill>
                <a:prstClr val="black">
                  <a:lumMod val="95000"/>
                  <a:lumOff val="5000"/>
                </a:prstClr>
              </a:solidFill>
              <a:latin typeface="Arial" panose="020B0604020202020204" pitchFamily="34" charset="0"/>
              <a:cs typeface="Arial" panose="020B0604020202020204" pitchFamily="34" charset="0"/>
            </a:endParaRPr>
          </a:p>
          <a:p>
            <a:pPr marL="228600" lvl="0" indent="-228600" defTabSz="914400">
              <a:lnSpc>
                <a:spcPct val="90000"/>
              </a:lnSpc>
              <a:buClr>
                <a:srgbClr val="AE2573"/>
              </a:buClr>
              <a:buSzTx/>
              <a:buFont typeface="Arial" panose="020B0604020202020204" pitchFamily="34" charset="0"/>
              <a:buChar char="•"/>
            </a:pPr>
            <a:r>
              <a:rPr lang="en-GB" sz="2800" dirty="0">
                <a:solidFill>
                  <a:prstClr val="black">
                    <a:lumMod val="95000"/>
                    <a:lumOff val="5000"/>
                  </a:prstClr>
                </a:solidFill>
                <a:latin typeface="Arial" panose="020B0604020202020204" pitchFamily="34" charset="0"/>
                <a:cs typeface="Arial" panose="020B0604020202020204" pitchFamily="34" charset="0"/>
              </a:rPr>
              <a:t>Scope of planned work</a:t>
            </a:r>
          </a:p>
        </p:txBody>
      </p:sp>
      <p:sp>
        <p:nvSpPr>
          <p:cNvPr id="6" name="TextBox 5"/>
          <p:cNvSpPr txBox="1"/>
          <p:nvPr/>
        </p:nvSpPr>
        <p:spPr>
          <a:xfrm>
            <a:off x="9855200" y="81280"/>
            <a:ext cx="2235200" cy="1200329"/>
          </a:xfrm>
          <a:prstGeom prst="rect">
            <a:avLst/>
          </a:prstGeom>
          <a:noFill/>
        </p:spPr>
        <p:txBody>
          <a:bodyPr wrap="square" rtlCol="0">
            <a:spAutoFit/>
          </a:bodyPr>
          <a:lstStyle/>
          <a:p>
            <a:r>
              <a:rPr lang="en-GB" dirty="0" smtClean="0">
                <a:solidFill>
                  <a:schemeClr val="bg1"/>
                </a:solidFill>
              </a:rPr>
              <a:t>Rebecca Haywood-Tibbetts, Chair HSCP Neglect Sub-group</a:t>
            </a:r>
            <a:endParaRPr lang="en-GB" i="1" dirty="0">
              <a:solidFill>
                <a:schemeClr val="bg1"/>
              </a:solidFill>
            </a:endParaRPr>
          </a:p>
        </p:txBody>
      </p:sp>
      <p:pic>
        <p:nvPicPr>
          <p:cNvPr id="7" name="Picture 6"/>
          <p:cNvPicPr>
            <a:picLocks noChangeAspect="1"/>
          </p:cNvPicPr>
          <p:nvPr/>
        </p:nvPicPr>
        <p:blipFill>
          <a:blip r:embed="rId3"/>
          <a:stretch>
            <a:fillRect/>
          </a:stretch>
        </p:blipFill>
        <p:spPr>
          <a:xfrm>
            <a:off x="9788413" y="5933148"/>
            <a:ext cx="2389093" cy="918031"/>
          </a:xfrm>
          <a:prstGeom prst="rect">
            <a:avLst/>
          </a:prstGeom>
        </p:spPr>
      </p:pic>
    </p:spTree>
    <p:extLst>
      <p:ext uri="{BB962C8B-B14F-4D97-AF65-F5344CB8AC3E}">
        <p14:creationId xmlns:p14="http://schemas.microsoft.com/office/powerpoint/2010/main" val="3478547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2013</TotalTime>
  <Words>934</Words>
  <Application>Microsoft Office PowerPoint</Application>
  <PresentationFormat>Widescreen</PresentationFormat>
  <Paragraphs>91</Paragraphs>
  <Slides>11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MS PGothic</vt:lpstr>
      <vt:lpstr>Arial</vt:lpstr>
      <vt:lpstr>Calibri</vt:lpstr>
      <vt:lpstr>Comic Sans MS</vt:lpstr>
      <vt:lpstr>Symbol</vt:lpstr>
      <vt:lpstr>Times New Roman</vt:lpstr>
      <vt:lpstr>Trebuchet MS</vt:lpstr>
      <vt:lpstr>Wingdings 3</vt:lpstr>
      <vt:lpstr>Facet</vt:lpstr>
      <vt:lpstr> </vt:lpstr>
      <vt:lpstr> Neglect in Herefordshire</vt:lpstr>
      <vt:lpstr> HSCP Neglect Strategic Group Aims</vt:lpstr>
      <vt:lpstr> HSCP Neglect Strategic Group Aims</vt:lpstr>
      <vt:lpstr> HSCP Neglect Strategic Group Responsibilities</vt:lpstr>
      <vt:lpstr> HSCP Neglect Strategic Group Responsibilities</vt:lpstr>
      <vt:lpstr> What have we done so far?</vt:lpstr>
      <vt:lpstr> Next steps</vt:lpstr>
      <vt:lpstr> Challenges</vt:lpstr>
      <vt:lpstr>Neglect Strategy (Interim) 2021-23</vt:lpstr>
      <vt:lpstr> Thank you for listening</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Children &amp; Young People       in Herefordshire Partnership</dc:title>
  <dc:creator>Granthier, Philippa</dc:creator>
  <cp:lastModifiedBy>Wilson, Angela (Council)</cp:lastModifiedBy>
  <cp:revision>129</cp:revision>
  <dcterms:created xsi:type="dcterms:W3CDTF">2020-02-06T14:10:49Z</dcterms:created>
  <dcterms:modified xsi:type="dcterms:W3CDTF">2022-10-28T12:59:48Z</dcterms:modified>
</cp:coreProperties>
</file>