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35" r:id="rId2"/>
    <p:sldId id="336" r:id="rId3"/>
    <p:sldId id="337" r:id="rId4"/>
    <p:sldId id="338" r:id="rId5"/>
    <p:sldId id="339" r:id="rId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CAE9"/>
    <a:srgbClr val="F175AA"/>
    <a:srgbClr val="93C571"/>
    <a:srgbClr val="FADCF2"/>
    <a:srgbClr val="FFCCFF"/>
    <a:srgbClr val="60E2E2"/>
    <a:srgbClr val="4FB8FF"/>
    <a:srgbClr val="65B2FF"/>
    <a:srgbClr val="8DDE2A"/>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70270" autoAdjust="0"/>
  </p:normalViewPr>
  <p:slideViewPr>
    <p:cSldViewPr snapToGrid="0">
      <p:cViewPr varScale="1">
        <p:scale>
          <a:sx n="58" d="100"/>
          <a:sy n="58" d="100"/>
        </p:scale>
        <p:origin x="1483" y="5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83"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na VICKERS" userId="2a1b0aee64913ea9" providerId="LiveId" clId="{47EDE9B2-586B-491B-A9D2-C2C7E7212BD0}"/>
    <pc:docChg chg="custSel modSld">
      <pc:chgData name="Donna VICKERS" userId="2a1b0aee64913ea9" providerId="LiveId" clId="{47EDE9B2-586B-491B-A9D2-C2C7E7212BD0}" dt="2022-06-06T17:14:51.582" v="54" actId="20577"/>
      <pc:docMkLst>
        <pc:docMk/>
      </pc:docMkLst>
      <pc:sldChg chg="modSp mod">
        <pc:chgData name="Donna VICKERS" userId="2a1b0aee64913ea9" providerId="LiveId" clId="{47EDE9B2-586B-491B-A9D2-C2C7E7212BD0}" dt="2022-06-06T17:14:26.235" v="46" actId="20577"/>
        <pc:sldMkLst>
          <pc:docMk/>
          <pc:sldMk cId="1313653274" sldId="257"/>
        </pc:sldMkLst>
        <pc:spChg chg="mod">
          <ac:chgData name="Donna VICKERS" userId="2a1b0aee64913ea9" providerId="LiveId" clId="{47EDE9B2-586B-491B-A9D2-C2C7E7212BD0}" dt="2022-06-06T17:14:26.235" v="46" actId="20577"/>
          <ac:spMkLst>
            <pc:docMk/>
            <pc:sldMk cId="1313653274" sldId="257"/>
            <ac:spMk id="6" creationId="{98323768-EEF5-1B70-C49A-461DBCF59119}"/>
          </ac:spMkLst>
        </pc:spChg>
      </pc:sldChg>
      <pc:sldChg chg="modSp mod">
        <pc:chgData name="Donna VICKERS" userId="2a1b0aee64913ea9" providerId="LiveId" clId="{47EDE9B2-586B-491B-A9D2-C2C7E7212BD0}" dt="2022-06-06T17:14:51.582" v="54" actId="20577"/>
        <pc:sldMkLst>
          <pc:docMk/>
          <pc:sldMk cId="2882777699" sldId="258"/>
        </pc:sldMkLst>
        <pc:spChg chg="mod">
          <ac:chgData name="Donna VICKERS" userId="2a1b0aee64913ea9" providerId="LiveId" clId="{47EDE9B2-586B-491B-A9D2-C2C7E7212BD0}" dt="2022-06-06T17:14:43.447" v="48" actId="20577"/>
          <ac:spMkLst>
            <pc:docMk/>
            <pc:sldMk cId="2882777699" sldId="258"/>
            <ac:spMk id="6" creationId="{80CD3DE3-BBFB-DF8C-039C-01529456A8AE}"/>
          </ac:spMkLst>
        </pc:spChg>
        <pc:spChg chg="mod">
          <ac:chgData name="Donna VICKERS" userId="2a1b0aee64913ea9" providerId="LiveId" clId="{47EDE9B2-586B-491B-A9D2-C2C7E7212BD0}" dt="2022-06-06T17:14:46.960" v="51" actId="20577"/>
          <ac:spMkLst>
            <pc:docMk/>
            <pc:sldMk cId="2882777699" sldId="258"/>
            <ac:spMk id="7" creationId="{72DDD50E-7F99-A5AB-56E9-D55DE5168405}"/>
          </ac:spMkLst>
        </pc:spChg>
        <pc:spChg chg="mod">
          <ac:chgData name="Donna VICKERS" userId="2a1b0aee64913ea9" providerId="LiveId" clId="{47EDE9B2-586B-491B-A9D2-C2C7E7212BD0}" dt="2022-06-06T17:14:51.582" v="54" actId="20577"/>
          <ac:spMkLst>
            <pc:docMk/>
            <pc:sldMk cId="2882777699" sldId="258"/>
            <ac:spMk id="8" creationId="{F2601A99-C32B-D55C-A2B9-24AEEE13AF6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33B712A3-DA03-4097-B2A4-5D680E339E2A}" type="datetimeFigureOut">
              <a:rPr lang="en-GB" smtClean="0"/>
              <a:t>23/11/2022</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BE6B8B4-BF44-455B-8158-C1DEC476250E}" type="slidenum">
              <a:rPr lang="en-GB" smtClean="0"/>
              <a:t>‹#›</a:t>
            </a:fld>
            <a:endParaRPr lang="en-GB"/>
          </a:p>
        </p:txBody>
      </p:sp>
    </p:spTree>
    <p:extLst>
      <p:ext uri="{BB962C8B-B14F-4D97-AF65-F5344CB8AC3E}">
        <p14:creationId xmlns:p14="http://schemas.microsoft.com/office/powerpoint/2010/main" val="2604595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E77A23E-BE94-4672-AF82-02B967A1C1C3}" type="datetimeFigureOut">
              <a:rPr lang="en-GB" smtClean="0"/>
              <a:t>23/11/2022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E4073BB-A506-4999-BF46-70A35B22AA75}" type="slidenum">
              <a:rPr lang="en-GB" smtClean="0"/>
              <a:t>‹#›</a:t>
            </a:fld>
            <a:endParaRPr lang="en-GB"/>
          </a:p>
        </p:txBody>
      </p:sp>
    </p:spTree>
    <p:extLst>
      <p:ext uri="{BB962C8B-B14F-4D97-AF65-F5344CB8AC3E}">
        <p14:creationId xmlns:p14="http://schemas.microsoft.com/office/powerpoint/2010/main" val="3310192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mind.org.uk/"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s://www.collectivevoice.org.uk/who-we-are/" TargetMode="External"/><Relationship Id="rId5" Type="http://schemas.openxmlformats.org/officeDocument/2006/relationships/hyperlink" Target="https://www.homeless.org.uk/" TargetMode="External"/><Relationship Id="rId4" Type="http://schemas.openxmlformats.org/officeDocument/2006/relationships/hyperlink" Target="https://www.clinks.org/"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meam.org.uk/wp-content/uploads/2018/09/MEAM-asks-Mar15.pdf"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lankellychase.org.uk/wp-content/uploads/2015/07/Hard-Edges-Mapping-SMD-2015.pdf"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meam.org.uk/wp-content/uploads/2020/08/MEAM-Year-3-partnerships-thematic-report-FINAL.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smtClean="0"/>
              <a:t>Introductions and thanks for invite.</a:t>
            </a:r>
          </a:p>
          <a:p>
            <a:r>
              <a:rPr lang="en-GB" dirty="0" smtClean="0"/>
              <a:t>MEAM – Making Every Adult Matter.</a:t>
            </a:r>
          </a:p>
          <a:p>
            <a:r>
              <a:rPr lang="en-GB" u="sng" dirty="0" smtClean="0"/>
              <a:t>Basic Info:</a:t>
            </a:r>
            <a:endParaRPr lang="en-GB" u="sng" dirty="0" smtClean="0">
              <a:cs typeface="Calibri"/>
            </a:endParaRPr>
          </a:p>
          <a:p>
            <a:r>
              <a:rPr lang="en-GB" dirty="0" smtClean="0"/>
              <a:t>MEAM is a coalition of national charities, Mind, Homeless Link and Clinks, with associate member Collective Voice.</a:t>
            </a:r>
          </a:p>
          <a:p>
            <a:r>
              <a:rPr lang="en-GB" i="1" dirty="0" smtClean="0"/>
              <a:t>We </a:t>
            </a:r>
            <a:r>
              <a:rPr lang="en-GB" dirty="0" smtClean="0"/>
              <a:t>includes collaboration with people with lived and living experience of the system.</a:t>
            </a:r>
            <a:endParaRPr lang="en-GB" i="1" dirty="0" smtClean="0"/>
          </a:p>
          <a:p>
            <a:r>
              <a:rPr lang="en-GB" dirty="0" smtClean="0"/>
              <a:t>Mind – biggest national mental health charity, operating a federated model of 125 local minds.</a:t>
            </a:r>
          </a:p>
          <a:p>
            <a:r>
              <a:rPr lang="en-GB" dirty="0" smtClean="0"/>
              <a:t>Homeless Link – umbrella body for the homelessness sector.</a:t>
            </a:r>
          </a:p>
          <a:p>
            <a:r>
              <a:rPr lang="en-GB" dirty="0" smtClean="0"/>
              <a:t>Clinks – umbrella body for voluntary sector criminal justice organisations.</a:t>
            </a:r>
          </a:p>
          <a:p>
            <a:r>
              <a:rPr lang="en-GB" dirty="0" smtClean="0"/>
              <a:t>Collective Voice- </a:t>
            </a:r>
            <a:r>
              <a:rPr lang="en-GB" dirty="0" err="1" smtClean="0"/>
              <a:t>Drugscope</a:t>
            </a:r>
            <a:r>
              <a:rPr lang="en-GB" dirty="0" smtClean="0"/>
              <a:t> were a founding partner of MEAM and we recognise the importance of the substance misuse sector being part of our coalition. Collective Voice are an associate member as they are a relatively new organisation, working through the process of becoming a member.</a:t>
            </a:r>
          </a:p>
          <a:p>
            <a:r>
              <a:rPr lang="en-GB" dirty="0" smtClean="0"/>
              <a:t>MEAM came together in 2008 because of a recognition that services were not set up to support people experiencing multiple problems at once. </a:t>
            </a:r>
          </a:p>
          <a:p>
            <a:r>
              <a:rPr lang="en-GB" dirty="0" smtClean="0"/>
              <a:t>As a result people experiencing multiple problems had poor experiences of services, did not have their needs met, and as a result this group were labelled as “chaotic”, “complex” or “not engaging”</a:t>
            </a:r>
          </a:p>
          <a:p>
            <a:r>
              <a:rPr lang="en-GB" u="sng" dirty="0" smtClean="0"/>
              <a:t>Additional Contextual Info:</a:t>
            </a:r>
            <a:endParaRPr lang="en-GB" dirty="0" smtClean="0"/>
          </a:p>
          <a:p>
            <a:endParaRPr lang="en-GB" dirty="0" smtClean="0"/>
          </a:p>
          <a:p>
            <a:r>
              <a:rPr lang="en-GB" dirty="0" smtClean="0"/>
              <a:t>Mind- Biggest national mental health charity, federated model of around 125 local Minds delivering mental health services across the country, extremely varied in terms of size, approach, services and reach. National organisation that works on campaigning, flagship programmes, legal team, biggest producer of mental health information resources. Vision: </a:t>
            </a:r>
            <a:r>
              <a:rPr lang="en-GB" b="1" dirty="0" smtClean="0"/>
              <a:t>“we won't give up</a:t>
            </a:r>
            <a:r>
              <a:rPr lang="en-GB" dirty="0" smtClean="0"/>
              <a:t> until everyone experiencing a mental health problem gets </a:t>
            </a:r>
            <a:r>
              <a:rPr lang="en-GB" b="1" dirty="0" smtClean="0"/>
              <a:t>support and respect</a:t>
            </a:r>
            <a:r>
              <a:rPr lang="en-GB" dirty="0" smtClean="0"/>
              <a:t>.” </a:t>
            </a:r>
            <a:r>
              <a:rPr lang="en-GB" dirty="0" smtClean="0">
                <a:hlinkClick r:id="rId3"/>
              </a:rPr>
              <a:t>https://www.mind.org.uk/</a:t>
            </a:r>
            <a:endParaRPr lang="en-GB" dirty="0" smtClean="0"/>
          </a:p>
          <a:p>
            <a:endParaRPr lang="en-GB" dirty="0" smtClean="0"/>
          </a:p>
          <a:p>
            <a:r>
              <a:rPr lang="en-GB" dirty="0" smtClean="0"/>
              <a:t>Clinks – Clinks supports, promotes and represents the voluntary sector working with people in the criminal justice system and their families. Our vision is of a vibrant, independent and resilient voluntary sector that enables people to transform their lives. </a:t>
            </a:r>
            <a:r>
              <a:rPr lang="en-GB" dirty="0" smtClean="0">
                <a:hlinkClick r:id="rId4"/>
              </a:rPr>
              <a:t>https://www.clinks.org/</a:t>
            </a:r>
            <a:endParaRPr lang="en-GB" dirty="0" smtClean="0"/>
          </a:p>
          <a:p>
            <a:r>
              <a:rPr lang="en-GB" dirty="0" smtClean="0"/>
              <a:t>Homeless Link - We want a country free from homelessness, where everyone has a place to call home and the support they need to keep it. </a:t>
            </a:r>
            <a:r>
              <a:rPr lang="en-GB" dirty="0" smtClean="0">
                <a:hlinkClick r:id="rId5"/>
              </a:rPr>
              <a:t>https://www.homeless.org.uk/</a:t>
            </a:r>
            <a:endParaRPr lang="en-GB" dirty="0" smtClean="0"/>
          </a:p>
          <a:p>
            <a:endParaRPr lang="en-GB" dirty="0" smtClean="0"/>
          </a:p>
          <a:p>
            <a:r>
              <a:rPr lang="en-GB" dirty="0" smtClean="0"/>
              <a:t>Collective Voice- Collective Voice is the national alliance of drug and alcohol treatment charities.</a:t>
            </a:r>
          </a:p>
          <a:p>
            <a:r>
              <a:rPr lang="en-GB" dirty="0" smtClean="0"/>
              <a:t>It was created in 2015 by voluntary sector organisations coming together to ensure the voice of the </a:t>
            </a:r>
            <a:r>
              <a:rPr lang="en-GB" dirty="0" err="1" smtClean="0"/>
              <a:t>the</a:t>
            </a:r>
            <a:r>
              <a:rPr lang="en-GB" dirty="0" smtClean="0"/>
              <a:t> drug and alcohol treatment sector, and the people who use its services, was heard in policy and political discussions. </a:t>
            </a:r>
            <a:r>
              <a:rPr lang="en-GB" dirty="0" smtClean="0">
                <a:hlinkClick r:id="rId6"/>
              </a:rPr>
              <a:t>https://www.collectivevoice.org.uk/who-we-are/</a:t>
            </a:r>
            <a:r>
              <a:rPr lang="en-GB" dirty="0" smtClean="0"/>
              <a:t> </a:t>
            </a:r>
          </a:p>
          <a:p>
            <a:endParaRPr lang="en-GB" dirty="0"/>
          </a:p>
        </p:txBody>
      </p:sp>
      <p:sp>
        <p:nvSpPr>
          <p:cNvPr id="4" name="Slide Number Placeholder 3"/>
          <p:cNvSpPr>
            <a:spLocks noGrp="1"/>
          </p:cNvSpPr>
          <p:nvPr>
            <p:ph type="sldNum" sz="quarter" idx="10"/>
          </p:nvPr>
        </p:nvSpPr>
        <p:spPr/>
        <p:txBody>
          <a:bodyPr/>
          <a:lstStyle/>
          <a:p>
            <a:fld id="{EE4073BB-A506-4999-BF46-70A35B22AA75}" type="slidenum">
              <a:rPr lang="en-GB" smtClean="0"/>
              <a:t>1</a:t>
            </a:fld>
            <a:endParaRPr lang="en-GB"/>
          </a:p>
        </p:txBody>
      </p:sp>
    </p:spTree>
    <p:extLst>
      <p:ext uri="{BB962C8B-B14F-4D97-AF65-F5344CB8AC3E}">
        <p14:creationId xmlns:p14="http://schemas.microsoft.com/office/powerpoint/2010/main" val="320879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Brief history of MEAM</a:t>
            </a:r>
          </a:p>
          <a:p>
            <a:pPr marL="171450" indent="-171450">
              <a:buFont typeface="Arial" panose="020B0604020202020204" pitchFamily="34" charset="0"/>
              <a:buChar char="•"/>
            </a:pPr>
            <a:r>
              <a:rPr lang="en-GB" dirty="0" smtClean="0"/>
              <a:t>When MEAM was first formed there was a cross sector conversation between a range of national charities from within homelessness, mental health, substance misuse and criminal justice.</a:t>
            </a:r>
          </a:p>
          <a:p>
            <a:pPr marL="171450" indent="-171450">
              <a:buFont typeface="Arial" panose="020B0604020202020204" pitchFamily="34" charset="0"/>
              <a:buChar char="•"/>
            </a:pPr>
            <a:r>
              <a:rPr lang="en-GB" dirty="0" smtClean="0"/>
              <a:t>The 4 charities (included </a:t>
            </a:r>
            <a:r>
              <a:rPr lang="en-GB" dirty="0" err="1" smtClean="0"/>
              <a:t>Drugscope</a:t>
            </a:r>
            <a:r>
              <a:rPr lang="en-GB" dirty="0" smtClean="0"/>
              <a:t> at the time) emerged as those whose network had a huge reach and could move the work forward.</a:t>
            </a:r>
          </a:p>
          <a:p>
            <a:pPr marL="171450" indent="-171450">
              <a:buFont typeface="Arial" panose="020B0604020202020204" pitchFamily="34" charset="0"/>
              <a:buChar char="•"/>
            </a:pPr>
            <a:r>
              <a:rPr lang="en-GB" dirty="0" smtClean="0"/>
              <a:t>The work started with about a year’s worth of policy work ahead of the 2010/2011 elections, producing a manifesto on multiple needs: </a:t>
            </a:r>
            <a:r>
              <a:rPr lang="en-GB" dirty="0" smtClean="0">
                <a:hlinkClick r:id="rId3"/>
              </a:rPr>
              <a:t>http://www.meam.org.uk/wp-content/uploads/2018/09/MEAM-asks-Mar15.pdf</a:t>
            </a:r>
            <a:endParaRPr lang="en-GB" dirty="0" smtClean="0"/>
          </a:p>
          <a:p>
            <a:pPr marL="171450" indent="-171450">
              <a:buFont typeface="Arial" panose="020B0604020202020204" pitchFamily="34" charset="0"/>
              <a:buChar char="•"/>
            </a:pPr>
            <a:r>
              <a:rPr lang="en-GB" dirty="0" smtClean="0"/>
              <a:t>Not longer after this an initial EOI process was held, and areas were given a small grant to kick start their work the pilot areas were: Cambridgeshire, Somerset and Derby. At this stage the MEAM Approach wheel consisted of: coordination, flexibility, consistency and measurement. The rest of the approach was developed with learning from the pilot areas. </a:t>
            </a:r>
          </a:p>
          <a:p>
            <a:pPr marL="171450" indent="-171450">
              <a:buFont typeface="Arial" panose="020B0604020202020204" pitchFamily="34" charset="0"/>
              <a:buChar char="•"/>
            </a:pPr>
            <a:r>
              <a:rPr lang="en-GB" dirty="0" smtClean="0"/>
              <a:t>The network has continued to expand.</a:t>
            </a:r>
          </a:p>
          <a:p>
            <a:pPr marL="171450" indent="-171450">
              <a:buFont typeface="Arial" panose="020B0604020202020204" pitchFamily="34" charset="0"/>
              <a:buChar char="•"/>
            </a:pPr>
            <a:r>
              <a:rPr lang="en-GB" dirty="0" smtClean="0"/>
              <a:t>In 2017 we received a major investment from the Big Lottery Community Fund, to expand the network, enhance the support offer from MEAM and embark on a large scale evaluation of the approach.</a:t>
            </a:r>
          </a:p>
          <a:p>
            <a:pPr marL="171450" indent="-171450">
              <a:buFont typeface="Arial" panose="020B0604020202020204" pitchFamily="34" charset="0"/>
              <a:buChar char="•"/>
            </a:pPr>
            <a:r>
              <a:rPr lang="en-GB" altLang="en-US" dirty="0" smtClean="0"/>
              <a:t>No funding with it though.</a:t>
            </a:r>
          </a:p>
          <a:p>
            <a:pPr marL="171450" indent="-171450">
              <a:buFont typeface="Arial" panose="020B0604020202020204" pitchFamily="34" charset="0"/>
              <a:buChar char="•"/>
            </a:pPr>
            <a:r>
              <a:rPr lang="en-GB" altLang="en-US" dirty="0" smtClean="0"/>
              <a:t>Does have project management / support development though – Greg Headley.</a:t>
            </a:r>
          </a:p>
          <a:p>
            <a:pPr marL="171450" indent="-171450">
              <a:buFont typeface="Arial" panose="020B0604020202020204" pitchFamily="34" charset="0"/>
              <a:buChar char="•"/>
            </a:pPr>
            <a:r>
              <a:rPr lang="en-GB" altLang="en-US" dirty="0" smtClean="0"/>
              <a:t>Does help areas secure funding wider though once an operational member of the network.</a:t>
            </a:r>
          </a:p>
          <a:p>
            <a:pPr marL="171450" indent="-171450">
              <a:buFont typeface="Arial" panose="020B0604020202020204" pitchFamily="34" charset="0"/>
              <a:buChar char="•"/>
            </a:pPr>
            <a:r>
              <a:rPr lang="en-GB" dirty="0" smtClean="0"/>
              <a:t>Multiple Disadvantage is defined as: - </a:t>
            </a:r>
          </a:p>
          <a:p>
            <a:pPr marL="1085850" lvl="2" indent="-171450">
              <a:buFont typeface="Arial" panose="020B0604020202020204" pitchFamily="34" charset="0"/>
              <a:buChar char="•"/>
            </a:pPr>
            <a:r>
              <a:rPr lang="en-GB" dirty="0" smtClean="0"/>
              <a:t>Homelessness</a:t>
            </a:r>
          </a:p>
          <a:p>
            <a:pPr marL="1085850" lvl="2" indent="-171450">
              <a:buFont typeface="Arial" panose="020B0604020202020204" pitchFamily="34" charset="0"/>
              <a:buChar char="•"/>
            </a:pPr>
            <a:r>
              <a:rPr lang="en-GB" dirty="0" smtClean="0"/>
              <a:t>Substance misuse;</a:t>
            </a:r>
          </a:p>
          <a:p>
            <a:pPr marL="1085850" lvl="2" indent="-171450">
              <a:buFont typeface="Arial" panose="020B0604020202020204" pitchFamily="34" charset="0"/>
              <a:buChar char="•"/>
            </a:pPr>
            <a:r>
              <a:rPr lang="en-GB" dirty="0" smtClean="0"/>
              <a:t>Contact with Criminal Justice System; &amp; </a:t>
            </a:r>
          </a:p>
          <a:p>
            <a:pPr marL="1085850" lvl="2" indent="-171450">
              <a:buFont typeface="Arial" panose="020B0604020202020204" pitchFamily="34" charset="0"/>
              <a:buChar char="•"/>
            </a:pPr>
            <a:r>
              <a:rPr lang="en-GB" dirty="0" smtClean="0"/>
              <a:t>Mental ill Health</a:t>
            </a:r>
          </a:p>
          <a:p>
            <a:pPr marL="171450" indent="-171450">
              <a:buFont typeface="Arial" panose="020B0604020202020204" pitchFamily="34" charset="0"/>
              <a:buChar char="•"/>
            </a:pPr>
            <a:r>
              <a:rPr lang="en-GB" dirty="0" smtClean="0"/>
              <a:t>The combination of any or all of these mean that people find it difficult  to engage with support services in any meaningful way. In 2015 ,the </a:t>
            </a:r>
            <a:r>
              <a:rPr lang="en-GB" dirty="0" err="1" smtClean="0"/>
              <a:t>Lankelly</a:t>
            </a:r>
            <a:r>
              <a:rPr lang="en-GB" dirty="0" smtClean="0"/>
              <a:t> Chase Organisation identified, in their paper titled “Hard Edges: Mapping Severe and Multiple Disadvantage in England”, that 58000 people were affected by the triple impact of Homelessness, Substance misuse and interaction with CJS. About 161,000 were affected by any two of them. (</a:t>
            </a:r>
            <a:r>
              <a:rPr lang="en-GB" dirty="0" smtClean="0">
                <a:hlinkClick r:id="rId4"/>
              </a:rPr>
              <a:t>Hard-Edges-Mapping-SMD-2015.pdf (lankellychase.org.uk)</a:t>
            </a:r>
            <a:r>
              <a:rPr lang="en-GB" dirty="0" smtClean="0"/>
              <a:t>) Just over 586,000 in the whole cohort assessed though.</a:t>
            </a:r>
          </a:p>
          <a:p>
            <a:pPr marL="171450" indent="-171450">
              <a:buFont typeface="Arial" panose="020B0604020202020204" pitchFamily="34" charset="0"/>
              <a:buChar char="•"/>
            </a:pPr>
            <a:r>
              <a:rPr lang="en-GB" dirty="0" smtClean="0"/>
              <a:t>MEAM was a network of 32 LA’s areas across England who had committed to adopting the MEAM approach to working.</a:t>
            </a:r>
          </a:p>
          <a:p>
            <a:pPr marL="171450" indent="-171450">
              <a:buFont typeface="Arial" panose="020B0604020202020204" pitchFamily="34" charset="0"/>
              <a:buChar char="•"/>
            </a:pPr>
            <a:r>
              <a:rPr lang="en-GB" dirty="0" smtClean="0"/>
              <a:t>In June 2022, the network was opened up to allow ten new areas to apply to join the wider network. Herefordshire applied and were successful at interview. We joined the network in September 2022. </a:t>
            </a:r>
          </a:p>
          <a:p>
            <a:pPr marL="171450" indent="-171450">
              <a:buFont typeface="Arial" panose="020B0604020202020204" pitchFamily="34" charset="0"/>
              <a:buChar char="•"/>
            </a:pPr>
            <a:r>
              <a:rPr lang="en-GB" dirty="0" smtClean="0"/>
              <a:t>What do MEAM do – well they focus upon seven key principles of multi agency  and cross sector working to put the individual at the heart of any services or offer of services.</a:t>
            </a:r>
          </a:p>
          <a:p>
            <a:r>
              <a:rPr lang="en-GB" dirty="0" smtClean="0"/>
              <a:t>Our Vision:</a:t>
            </a:r>
          </a:p>
          <a:p>
            <a:pPr marL="514350" indent="-171450" fontAlgn="base">
              <a:lnSpc>
                <a:spcPct val="110000"/>
              </a:lnSpc>
              <a:spcBef>
                <a:spcPct val="0"/>
              </a:spcBef>
              <a:spcAft>
                <a:spcPct val="0"/>
              </a:spcAft>
              <a:buFont typeface="Arial" panose="020B0604020202020204" pitchFamily="34" charset="0"/>
              <a:buChar char="•"/>
              <a:defRPr/>
            </a:pPr>
            <a:r>
              <a:rPr lang="en-US" dirty="0" smtClean="0">
                <a:solidFill>
                  <a:srgbClr val="1A264F"/>
                </a:solidFill>
                <a:latin typeface="Varela Round" panose="02000000000000000000" charset="0"/>
                <a:cs typeface="Arial" panose="020B0604020202020204" pitchFamily="34" charset="0"/>
              </a:rPr>
              <a:t>In </a:t>
            </a:r>
            <a:r>
              <a:rPr lang="en-US" u="sng" dirty="0" smtClean="0">
                <a:solidFill>
                  <a:srgbClr val="1A264F"/>
                </a:solidFill>
                <a:latin typeface="Varela Round" panose="02000000000000000000" charset="0"/>
                <a:cs typeface="Arial" panose="020B0604020202020204" pitchFamily="34" charset="0"/>
              </a:rPr>
              <a:t>every</a:t>
            </a:r>
            <a:r>
              <a:rPr lang="en-US" dirty="0" smtClean="0">
                <a:solidFill>
                  <a:srgbClr val="1A264F"/>
                </a:solidFill>
                <a:latin typeface="Varela Round" panose="02000000000000000000" charset="0"/>
                <a:cs typeface="Arial" panose="020B0604020202020204" pitchFamily="34" charset="0"/>
              </a:rPr>
              <a:t> local area people experiencing multiple disadvantage are:</a:t>
            </a:r>
          </a:p>
          <a:p>
            <a:pPr marL="800100" lvl="1" fontAlgn="base">
              <a:lnSpc>
                <a:spcPct val="110000"/>
              </a:lnSpc>
              <a:spcBef>
                <a:spcPct val="0"/>
              </a:spcBef>
              <a:spcAft>
                <a:spcPct val="0"/>
              </a:spcAft>
              <a:buFont typeface="Arial" panose="020B0604020202020204" pitchFamily="34" charset="0"/>
              <a:buChar char="•"/>
              <a:defRPr/>
            </a:pPr>
            <a:r>
              <a:rPr lang="en-US" dirty="0" smtClean="0">
                <a:solidFill>
                  <a:srgbClr val="1A264F"/>
                </a:solidFill>
                <a:latin typeface="Varela Round" panose="02000000000000000000" charset="0"/>
                <a:cs typeface="Arial" panose="020B0604020202020204" pitchFamily="34" charset="0"/>
              </a:rPr>
              <a:t>Supported by effective, coordinated services</a:t>
            </a:r>
          </a:p>
          <a:p>
            <a:pPr marL="800100" lvl="1" fontAlgn="base">
              <a:lnSpc>
                <a:spcPct val="110000"/>
              </a:lnSpc>
              <a:spcBef>
                <a:spcPct val="0"/>
              </a:spcBef>
              <a:spcAft>
                <a:spcPct val="0"/>
              </a:spcAft>
              <a:buFont typeface="Arial" panose="020B0604020202020204" pitchFamily="34" charset="0"/>
              <a:buChar char="•"/>
              <a:defRPr/>
            </a:pPr>
            <a:r>
              <a:rPr lang="en-US" dirty="0" smtClean="0">
                <a:solidFill>
                  <a:srgbClr val="1A264F"/>
                </a:solidFill>
                <a:latin typeface="Varela Round" panose="02000000000000000000" charset="0"/>
                <a:cs typeface="Arial" panose="020B0604020202020204" pitchFamily="34" charset="0"/>
              </a:rPr>
              <a:t>Empowered to tackle their problems, reach their full potential and contribute to their communities</a:t>
            </a:r>
            <a:endParaRPr lang="en-GB" dirty="0" smtClean="0"/>
          </a:p>
        </p:txBody>
      </p:sp>
      <p:sp>
        <p:nvSpPr>
          <p:cNvPr id="4" name="Slide Number Placeholder 3"/>
          <p:cNvSpPr>
            <a:spLocks noGrp="1"/>
          </p:cNvSpPr>
          <p:nvPr>
            <p:ph type="sldNum" sz="quarter" idx="10"/>
          </p:nvPr>
        </p:nvSpPr>
        <p:spPr/>
        <p:txBody>
          <a:bodyPr/>
          <a:lstStyle/>
          <a:p>
            <a:fld id="{EE4073BB-A506-4999-BF46-70A35B22AA75}" type="slidenum">
              <a:rPr lang="en-GB" smtClean="0"/>
              <a:t>2</a:t>
            </a:fld>
            <a:endParaRPr lang="en-GB"/>
          </a:p>
        </p:txBody>
      </p:sp>
    </p:spTree>
    <p:extLst>
      <p:ext uri="{BB962C8B-B14F-4D97-AF65-F5344CB8AC3E}">
        <p14:creationId xmlns:p14="http://schemas.microsoft.com/office/powerpoint/2010/main" val="2045405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Why Seven Steps?</a:t>
            </a:r>
          </a:p>
          <a:p>
            <a:pPr marL="342900" marR="0" lvl="0" indent="-342900" algn="l" defTabSz="914400" rtl="0" eaLnBrk="1" fontAlgn="auto" latinLnBrk="0" hangingPunct="1">
              <a:lnSpc>
                <a:spcPct val="100000"/>
              </a:lnSpc>
              <a:spcBef>
                <a:spcPts val="0"/>
              </a:spcBef>
              <a:spcAft>
                <a:spcPts val="0"/>
              </a:spcAft>
              <a:buClr>
                <a:srgbClr val="4F0940"/>
              </a:buClr>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All local areas using the MEAM approach have a multi-agency partnership in place to guide the work, with representatives from statutory and voluntary services</a:t>
            </a:r>
          </a:p>
          <a:p>
            <a:pPr marL="342900" marR="0" lvl="0" indent="-342900" algn="l" defTabSz="914400" rtl="0" eaLnBrk="1" fontAlgn="auto" latinLnBrk="0" hangingPunct="1">
              <a:lnSpc>
                <a:spcPct val="100000"/>
              </a:lnSpc>
              <a:spcBef>
                <a:spcPts val="0"/>
              </a:spcBef>
              <a:spcAft>
                <a:spcPts val="0"/>
              </a:spcAft>
              <a:buClr>
                <a:srgbClr val="4F0940"/>
              </a:buClr>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That partnership should be cross-sector and includes providers, commissioners, people with lived experience, and key decision makers who together are committed to leading the work</a:t>
            </a:r>
          </a:p>
          <a:p>
            <a:pPr marL="342900" marR="0" lvl="0" indent="-342900" algn="l" defTabSz="914400" rtl="0" eaLnBrk="1" fontAlgn="auto" latinLnBrk="0" hangingPunct="1">
              <a:lnSpc>
                <a:spcPct val="100000"/>
              </a:lnSpc>
              <a:spcBef>
                <a:spcPts val="0"/>
              </a:spcBef>
              <a:spcAft>
                <a:spcPts val="0"/>
              </a:spcAft>
              <a:buClr>
                <a:srgbClr val="4F0940"/>
              </a:buClr>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aim is to create an intervention/response to multiple disadvantage for the ‘area as a whole’</a:t>
            </a:r>
          </a:p>
          <a:p>
            <a:pPr marL="342900" marR="0" lvl="0" indent="-342900" algn="l" defTabSz="914400" rtl="0" eaLnBrk="1" fontAlgn="auto" latinLnBrk="0" hangingPunct="1">
              <a:lnSpc>
                <a:spcPct val="100000"/>
              </a:lnSpc>
              <a:spcBef>
                <a:spcPts val="0"/>
              </a:spcBef>
              <a:spcAft>
                <a:spcPts val="0"/>
              </a:spcAft>
              <a:buClr>
                <a:srgbClr val="4F0940"/>
              </a:buClr>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Some areas have LA leading the partnerships, others VCS, Police or are jointly led by all or a few  of the partners involved , such as Public health, Homelessness, Community Safety, Adults Social Care etc.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Why - Statutory agencies and the CVFS very rarely coordinated / cooperate in a broad enough way to  have a meaningful impact upon people.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By adopting the MEAM approach and specifically the seven steps – multiple agencies and groups can develop cohesive approaches to working collaboratively in ways that put the individual or ‘service user’ at the centre of the work being done around them, for them and with them.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Herefordshire was successful in joining the network because we demonstrated our embryonic work that is ongoing through our Project BRAVE approach, and builds upon out Trauma Informed Approaches to working with people with multiple disadvantages training.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WHY DO IT DIFFERENTLY?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Accessing services individually is difficult enough when you are not having to cope with some of the issues mentioned earlier. Trying to do so when you are makes it almost impossible to see a way how too, and therefore  people don’t. They wait until being at crisis point and then access things via emergency provision routes 0 Ambulance, A&amp;E, Housing Support, Social Care and Police for advice re neighbour issues etc.</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Accessing at crisis point costs about FOUR times as much as through early prevention routes – In England the 58,000 individual's referred to above that’s an average of £1.5 billion PA.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EE4073BB-A506-4999-BF46-70A35B22AA75}" type="slidenum">
              <a:rPr lang="en-GB" smtClean="0"/>
              <a:t>3</a:t>
            </a:fld>
            <a:endParaRPr lang="en-GB"/>
          </a:p>
        </p:txBody>
      </p:sp>
    </p:spTree>
    <p:extLst>
      <p:ext uri="{BB962C8B-B14F-4D97-AF65-F5344CB8AC3E}">
        <p14:creationId xmlns:p14="http://schemas.microsoft.com/office/powerpoint/2010/main" val="195609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We have a number of multi agency approaches in Herefordshire – MATAC. MARAC, MASH to name a few. BUT this may be controversial – none of our pre-CV-19 structures actually fully coordinated services and put individuals at the centre of what we collectively did.</a:t>
            </a:r>
          </a:p>
          <a:p>
            <a:pPr marL="171450" indent="-171450">
              <a:buFont typeface="Arial" panose="020B0604020202020204" pitchFamily="34" charset="0"/>
              <a:buChar char="•"/>
            </a:pPr>
            <a:r>
              <a:rPr lang="en-GB" dirty="0" smtClean="0"/>
              <a:t>With the development of BRAVE – which took national and international best practice in approaches to addressing rough sleeping and complex needs to develop an integrated / cross sector approach to working with and for people affected by multiple disadvantage.</a:t>
            </a:r>
          </a:p>
          <a:p>
            <a:pPr marL="171450" indent="-171450">
              <a:buFont typeface="Arial" panose="020B0604020202020204" pitchFamily="34" charset="0"/>
              <a:buChar char="•"/>
            </a:pPr>
            <a:r>
              <a:rPr lang="en-GB" dirty="0" smtClean="0"/>
              <a:t>Our internal CBA work showed that a person with multiple complex needs accessing services via emergency routes, cost between £30,000 and £45,000 PA locally. A person with a single support need costs £5,000 PA to meet that need.  (on average)</a:t>
            </a:r>
          </a:p>
          <a:p>
            <a:pPr marL="171450" indent="-171450">
              <a:buFont typeface="Arial" panose="020B0604020202020204" pitchFamily="34" charset="0"/>
              <a:buChar char="•"/>
            </a:pPr>
            <a:r>
              <a:rPr lang="en-GB" dirty="0" smtClean="0"/>
              <a:t>BRAVE and BTC were created to ensure that as far as possible resources were targeted to meet individuals needs in a coordinated way and reduce reliance upon  accessing resources via emergency routes.</a:t>
            </a:r>
          </a:p>
          <a:p>
            <a:pPr marL="171450" indent="-171450">
              <a:buFont typeface="Arial" panose="020B0604020202020204" pitchFamily="34" charset="0"/>
              <a:buChar char="•"/>
            </a:pPr>
            <a:r>
              <a:rPr lang="en-GB" dirty="0" smtClean="0"/>
              <a:t>Our Vision – I to go on the offensive and move upstream of the ‘crisis’ point to try and identify and work with individuals sooner to prevent or mitigate the crisis occurring at all.</a:t>
            </a:r>
          </a:p>
          <a:p>
            <a:pPr marL="171450" indent="-171450">
              <a:buFont typeface="Arial" panose="020B0604020202020204" pitchFamily="34" charset="0"/>
              <a:buChar char="•"/>
            </a:pPr>
            <a:r>
              <a:rPr lang="en-GB" dirty="0" smtClean="0"/>
              <a:t>Better for individuals, their families and of course the public purse.</a:t>
            </a:r>
          </a:p>
          <a:p>
            <a:r>
              <a:rPr lang="en-GB" b="1" dirty="0" smtClean="0"/>
              <a:t>Commitment required from areas </a:t>
            </a:r>
          </a:p>
          <a:p>
            <a:endParaRPr lang="en-GB" dirty="0" smtClean="0"/>
          </a:p>
          <a:p>
            <a:pPr marL="342900" indent="-342900">
              <a:buFont typeface="Arial" panose="020B0604020202020204" pitchFamily="34" charset="0"/>
              <a:buChar char="•"/>
            </a:pPr>
            <a:r>
              <a:rPr lang="en-GB" dirty="0" smtClean="0"/>
              <a:t>Buy-in from senior reps across the system</a:t>
            </a:r>
          </a:p>
          <a:p>
            <a:pPr marL="342900" indent="-342900">
              <a:buFont typeface="Arial" panose="020B0604020202020204" pitchFamily="34" charset="0"/>
              <a:buChar char="•"/>
            </a:pPr>
            <a:r>
              <a:rPr lang="en-GB" dirty="0" smtClean="0"/>
              <a:t>Permission from decision makers for frontline staff to work differently</a:t>
            </a:r>
          </a:p>
          <a:p>
            <a:pPr marL="342900" indent="-342900">
              <a:buFont typeface="Arial" panose="020B0604020202020204" pitchFamily="34" charset="0"/>
              <a:buChar char="•"/>
            </a:pPr>
            <a:r>
              <a:rPr lang="en-GB" dirty="0" smtClean="0"/>
              <a:t>A clear loop of communication between individuals being supported, operational practitioners and strategic partners so that systems issues can be addressed</a:t>
            </a:r>
          </a:p>
          <a:p>
            <a:pPr marL="342900" indent="-342900">
              <a:buFont typeface="Arial" panose="020B0604020202020204" pitchFamily="34" charset="0"/>
              <a:buChar char="•"/>
            </a:pPr>
            <a:r>
              <a:rPr lang="en-GB" dirty="0" smtClean="0"/>
              <a:t>A commitment to sharing power and influence with people with lived experience of multiple disadvantage</a:t>
            </a:r>
          </a:p>
          <a:p>
            <a:pPr marL="342900" indent="-342900">
              <a:buFont typeface="Arial" panose="020B0604020202020204" pitchFamily="34" charset="0"/>
              <a:buChar char="•"/>
            </a:pPr>
            <a:r>
              <a:rPr lang="en-GB" dirty="0" smtClean="0"/>
              <a:t>Resource for operational coordination and strategic focus</a:t>
            </a:r>
          </a:p>
          <a:p>
            <a:pPr marL="342900" indent="-342900">
              <a:buFont typeface="Arial" panose="020B0604020202020204" pitchFamily="34" charset="0"/>
              <a:buChar char="•"/>
            </a:pPr>
            <a:r>
              <a:rPr lang="en-GB" dirty="0" smtClean="0"/>
              <a:t>A commitment to participate in the national evaluation and share the local learning</a:t>
            </a:r>
          </a:p>
          <a:p>
            <a:pPr marL="342900" indent="-342900">
              <a:buFont typeface="Arial" panose="020B0604020202020204" pitchFamily="34" charset="0"/>
              <a:buChar char="•"/>
            </a:pPr>
            <a:r>
              <a:rPr lang="en-GB" dirty="0" smtClean="0"/>
              <a:t>Key reading – MEAM’s report on key features of good partnership working (</a:t>
            </a:r>
            <a:r>
              <a:rPr lang="en-GB" dirty="0" smtClean="0">
                <a:hlinkClick r:id="rId3"/>
              </a:rPr>
              <a:t>(click here)</a:t>
            </a:r>
            <a:endParaRPr lang="en-GB" dirty="0" smtClean="0"/>
          </a:p>
          <a:p>
            <a:pPr marL="171450" indent="-171450">
              <a:buFont typeface="Arial" panose="020B0604020202020204" pitchFamily="34" charset="0"/>
              <a:buChar char="•"/>
            </a:pPr>
            <a:endParaRPr lang="en-GB"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EE4073BB-A506-4999-BF46-70A35B22AA75}" type="slidenum">
              <a:rPr lang="en-GB" smtClean="0"/>
              <a:t>4</a:t>
            </a:fld>
            <a:endParaRPr lang="en-GB"/>
          </a:p>
        </p:txBody>
      </p:sp>
    </p:spTree>
    <p:extLst>
      <p:ext uri="{BB962C8B-B14F-4D97-AF65-F5344CB8AC3E}">
        <p14:creationId xmlns:p14="http://schemas.microsoft.com/office/powerpoint/2010/main" val="1574172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EE4073BB-A506-4999-BF46-70A35B22AA75}" type="slidenum">
              <a:rPr lang="en-GB" smtClean="0"/>
              <a:t>5</a:t>
            </a:fld>
            <a:endParaRPr lang="en-GB"/>
          </a:p>
        </p:txBody>
      </p:sp>
    </p:spTree>
    <p:extLst>
      <p:ext uri="{BB962C8B-B14F-4D97-AF65-F5344CB8AC3E}">
        <p14:creationId xmlns:p14="http://schemas.microsoft.com/office/powerpoint/2010/main" val="1493854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CDBED-23BC-E1B4-C13F-7006232C20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346EEDD-0C01-18F9-22F7-ABB83A24F4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BB29584-A0A9-F063-C298-5CA6E12F048B}"/>
              </a:ext>
            </a:extLst>
          </p:cNvPr>
          <p:cNvSpPr>
            <a:spLocks noGrp="1"/>
          </p:cNvSpPr>
          <p:nvPr>
            <p:ph type="dt" sz="half" idx="10"/>
          </p:nvPr>
        </p:nvSpPr>
        <p:spPr/>
        <p:txBody>
          <a:bodyPr/>
          <a:lstStyle/>
          <a:p>
            <a:fld id="{3728DCD8-7168-458D-86B7-1695DD604BEF}" type="datetimeFigureOut">
              <a:rPr lang="en-GB" smtClean="0"/>
              <a:t>23/11/2022</a:t>
            </a:fld>
            <a:endParaRPr lang="en-GB"/>
          </a:p>
        </p:txBody>
      </p:sp>
      <p:sp>
        <p:nvSpPr>
          <p:cNvPr id="5" name="Footer Placeholder 4">
            <a:extLst>
              <a:ext uri="{FF2B5EF4-FFF2-40B4-BE49-F238E27FC236}">
                <a16:creationId xmlns:a16="http://schemas.microsoft.com/office/drawing/2014/main" id="{399B7FBD-0E0B-2F9C-5014-BBBED0D7B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231D57-A455-7DBE-AA1B-21BB80AFEAA8}"/>
              </a:ext>
            </a:extLst>
          </p:cNvPr>
          <p:cNvSpPr>
            <a:spLocks noGrp="1"/>
          </p:cNvSpPr>
          <p:nvPr>
            <p:ph type="sldNum" sz="quarter" idx="12"/>
          </p:nvPr>
        </p:nvSpPr>
        <p:spPr/>
        <p:txBody>
          <a:bodyPr/>
          <a:lstStyle/>
          <a:p>
            <a:fld id="{41305D2F-71A1-4F14-B6AD-E68AF05CD8D5}" type="slidenum">
              <a:rPr lang="en-GB" smtClean="0"/>
              <a:t>‹#›</a:t>
            </a:fld>
            <a:endParaRPr lang="en-GB"/>
          </a:p>
        </p:txBody>
      </p:sp>
    </p:spTree>
    <p:extLst>
      <p:ext uri="{BB962C8B-B14F-4D97-AF65-F5344CB8AC3E}">
        <p14:creationId xmlns:p14="http://schemas.microsoft.com/office/powerpoint/2010/main" val="3630254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FA905-EEE3-69E8-2AFC-B11E4584E45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E126A0A-E1D4-C1DA-CAF2-1C2F5BECBE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3DBD5B-7786-529C-CBB5-9E05465AFB82}"/>
              </a:ext>
            </a:extLst>
          </p:cNvPr>
          <p:cNvSpPr>
            <a:spLocks noGrp="1"/>
          </p:cNvSpPr>
          <p:nvPr>
            <p:ph type="dt" sz="half" idx="10"/>
          </p:nvPr>
        </p:nvSpPr>
        <p:spPr/>
        <p:txBody>
          <a:bodyPr/>
          <a:lstStyle/>
          <a:p>
            <a:fld id="{3728DCD8-7168-458D-86B7-1695DD604BEF}" type="datetimeFigureOut">
              <a:rPr lang="en-GB" smtClean="0"/>
              <a:t>23/11/2022</a:t>
            </a:fld>
            <a:endParaRPr lang="en-GB"/>
          </a:p>
        </p:txBody>
      </p:sp>
      <p:sp>
        <p:nvSpPr>
          <p:cNvPr id="5" name="Footer Placeholder 4">
            <a:extLst>
              <a:ext uri="{FF2B5EF4-FFF2-40B4-BE49-F238E27FC236}">
                <a16:creationId xmlns:a16="http://schemas.microsoft.com/office/drawing/2014/main" id="{3E53F482-A860-6030-49FD-8A4E8D06A9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D5D2C0-589D-9C7A-DF52-498E4E078C85}"/>
              </a:ext>
            </a:extLst>
          </p:cNvPr>
          <p:cNvSpPr>
            <a:spLocks noGrp="1"/>
          </p:cNvSpPr>
          <p:nvPr>
            <p:ph type="sldNum" sz="quarter" idx="12"/>
          </p:nvPr>
        </p:nvSpPr>
        <p:spPr/>
        <p:txBody>
          <a:bodyPr/>
          <a:lstStyle/>
          <a:p>
            <a:fld id="{41305D2F-71A1-4F14-B6AD-E68AF05CD8D5}" type="slidenum">
              <a:rPr lang="en-GB" smtClean="0"/>
              <a:t>‹#›</a:t>
            </a:fld>
            <a:endParaRPr lang="en-GB"/>
          </a:p>
        </p:txBody>
      </p:sp>
    </p:spTree>
    <p:extLst>
      <p:ext uri="{BB962C8B-B14F-4D97-AF65-F5344CB8AC3E}">
        <p14:creationId xmlns:p14="http://schemas.microsoft.com/office/powerpoint/2010/main" val="107426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B32F89-E55C-589E-0D57-607EB7540DF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84916B0-ECB4-0521-BE37-8EC13A9BB9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EFBD10-CC6F-4045-914E-0196E35F70DB}"/>
              </a:ext>
            </a:extLst>
          </p:cNvPr>
          <p:cNvSpPr>
            <a:spLocks noGrp="1"/>
          </p:cNvSpPr>
          <p:nvPr>
            <p:ph type="dt" sz="half" idx="10"/>
          </p:nvPr>
        </p:nvSpPr>
        <p:spPr/>
        <p:txBody>
          <a:bodyPr/>
          <a:lstStyle/>
          <a:p>
            <a:fld id="{3728DCD8-7168-458D-86B7-1695DD604BEF}" type="datetimeFigureOut">
              <a:rPr lang="en-GB" smtClean="0"/>
              <a:t>23/11/2022</a:t>
            </a:fld>
            <a:endParaRPr lang="en-GB"/>
          </a:p>
        </p:txBody>
      </p:sp>
      <p:sp>
        <p:nvSpPr>
          <p:cNvPr id="5" name="Footer Placeholder 4">
            <a:extLst>
              <a:ext uri="{FF2B5EF4-FFF2-40B4-BE49-F238E27FC236}">
                <a16:creationId xmlns:a16="http://schemas.microsoft.com/office/drawing/2014/main" id="{124FE7D4-A9F8-7C6D-41F7-6B89F68E55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0EF7F2-795C-67D6-4F09-14C8C5C5A822}"/>
              </a:ext>
            </a:extLst>
          </p:cNvPr>
          <p:cNvSpPr>
            <a:spLocks noGrp="1"/>
          </p:cNvSpPr>
          <p:nvPr>
            <p:ph type="sldNum" sz="quarter" idx="12"/>
          </p:nvPr>
        </p:nvSpPr>
        <p:spPr/>
        <p:txBody>
          <a:bodyPr/>
          <a:lstStyle/>
          <a:p>
            <a:fld id="{41305D2F-71A1-4F14-B6AD-E68AF05CD8D5}" type="slidenum">
              <a:rPr lang="en-GB" smtClean="0"/>
              <a:t>‹#›</a:t>
            </a:fld>
            <a:endParaRPr lang="en-GB"/>
          </a:p>
        </p:txBody>
      </p:sp>
    </p:spTree>
    <p:extLst>
      <p:ext uri="{BB962C8B-B14F-4D97-AF65-F5344CB8AC3E}">
        <p14:creationId xmlns:p14="http://schemas.microsoft.com/office/powerpoint/2010/main" val="2456757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E86E-8F80-A10A-F405-1F59F77F8E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B8A1A7C-0400-0CAF-EAA6-E31F79F8EA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42978C-43BD-5944-2801-0A493300D5AF}"/>
              </a:ext>
            </a:extLst>
          </p:cNvPr>
          <p:cNvSpPr>
            <a:spLocks noGrp="1"/>
          </p:cNvSpPr>
          <p:nvPr>
            <p:ph type="dt" sz="half" idx="10"/>
          </p:nvPr>
        </p:nvSpPr>
        <p:spPr/>
        <p:txBody>
          <a:bodyPr/>
          <a:lstStyle/>
          <a:p>
            <a:fld id="{3728DCD8-7168-458D-86B7-1695DD604BEF}" type="datetimeFigureOut">
              <a:rPr lang="en-GB" smtClean="0"/>
              <a:t>23/11/2022</a:t>
            </a:fld>
            <a:endParaRPr lang="en-GB"/>
          </a:p>
        </p:txBody>
      </p:sp>
      <p:sp>
        <p:nvSpPr>
          <p:cNvPr id="5" name="Footer Placeholder 4">
            <a:extLst>
              <a:ext uri="{FF2B5EF4-FFF2-40B4-BE49-F238E27FC236}">
                <a16:creationId xmlns:a16="http://schemas.microsoft.com/office/drawing/2014/main" id="{3C81D937-71FD-99E9-E486-0489722761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D9D777-A373-4D2F-4E19-23506CF069FC}"/>
              </a:ext>
            </a:extLst>
          </p:cNvPr>
          <p:cNvSpPr>
            <a:spLocks noGrp="1"/>
          </p:cNvSpPr>
          <p:nvPr>
            <p:ph type="sldNum" sz="quarter" idx="12"/>
          </p:nvPr>
        </p:nvSpPr>
        <p:spPr/>
        <p:txBody>
          <a:bodyPr/>
          <a:lstStyle/>
          <a:p>
            <a:fld id="{41305D2F-71A1-4F14-B6AD-E68AF05CD8D5}" type="slidenum">
              <a:rPr lang="en-GB" smtClean="0"/>
              <a:t>‹#›</a:t>
            </a:fld>
            <a:endParaRPr lang="en-GB"/>
          </a:p>
        </p:txBody>
      </p:sp>
    </p:spTree>
    <p:extLst>
      <p:ext uri="{BB962C8B-B14F-4D97-AF65-F5344CB8AC3E}">
        <p14:creationId xmlns:p14="http://schemas.microsoft.com/office/powerpoint/2010/main" val="837620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987BF-FBFF-E1E9-0D4F-905A4A2D43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7A4A3C2-FE6C-E5F3-F396-725DEC00D5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F5E606-79A2-F155-AF1E-29CCBB48FC0F}"/>
              </a:ext>
            </a:extLst>
          </p:cNvPr>
          <p:cNvSpPr>
            <a:spLocks noGrp="1"/>
          </p:cNvSpPr>
          <p:nvPr>
            <p:ph type="dt" sz="half" idx="10"/>
          </p:nvPr>
        </p:nvSpPr>
        <p:spPr/>
        <p:txBody>
          <a:bodyPr/>
          <a:lstStyle/>
          <a:p>
            <a:fld id="{3728DCD8-7168-458D-86B7-1695DD604BEF}" type="datetimeFigureOut">
              <a:rPr lang="en-GB" smtClean="0"/>
              <a:t>23/11/2022</a:t>
            </a:fld>
            <a:endParaRPr lang="en-GB"/>
          </a:p>
        </p:txBody>
      </p:sp>
      <p:sp>
        <p:nvSpPr>
          <p:cNvPr id="5" name="Footer Placeholder 4">
            <a:extLst>
              <a:ext uri="{FF2B5EF4-FFF2-40B4-BE49-F238E27FC236}">
                <a16:creationId xmlns:a16="http://schemas.microsoft.com/office/drawing/2014/main" id="{B36DD930-AA63-C45F-C70E-4C64DF716E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FA2E6F-205D-8FEE-1BF6-52C4E5F0B248}"/>
              </a:ext>
            </a:extLst>
          </p:cNvPr>
          <p:cNvSpPr>
            <a:spLocks noGrp="1"/>
          </p:cNvSpPr>
          <p:nvPr>
            <p:ph type="sldNum" sz="quarter" idx="12"/>
          </p:nvPr>
        </p:nvSpPr>
        <p:spPr/>
        <p:txBody>
          <a:bodyPr/>
          <a:lstStyle/>
          <a:p>
            <a:fld id="{41305D2F-71A1-4F14-B6AD-E68AF05CD8D5}" type="slidenum">
              <a:rPr lang="en-GB" smtClean="0"/>
              <a:t>‹#›</a:t>
            </a:fld>
            <a:endParaRPr lang="en-GB"/>
          </a:p>
        </p:txBody>
      </p:sp>
    </p:spTree>
    <p:extLst>
      <p:ext uri="{BB962C8B-B14F-4D97-AF65-F5344CB8AC3E}">
        <p14:creationId xmlns:p14="http://schemas.microsoft.com/office/powerpoint/2010/main" val="322183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ABB71-0511-4779-AEDB-7B4541601C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D3942D2-BED5-4A8D-0A22-E9C8CF2F8D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3C71C15-56D3-2C0F-CDB2-A88C88FDBF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718B3C2-368F-85FC-E907-7D0B725EFAB1}"/>
              </a:ext>
            </a:extLst>
          </p:cNvPr>
          <p:cNvSpPr>
            <a:spLocks noGrp="1"/>
          </p:cNvSpPr>
          <p:nvPr>
            <p:ph type="dt" sz="half" idx="10"/>
          </p:nvPr>
        </p:nvSpPr>
        <p:spPr/>
        <p:txBody>
          <a:bodyPr/>
          <a:lstStyle/>
          <a:p>
            <a:fld id="{3728DCD8-7168-458D-86B7-1695DD604BEF}" type="datetimeFigureOut">
              <a:rPr lang="en-GB" smtClean="0"/>
              <a:t>23/11/2022</a:t>
            </a:fld>
            <a:endParaRPr lang="en-GB"/>
          </a:p>
        </p:txBody>
      </p:sp>
      <p:sp>
        <p:nvSpPr>
          <p:cNvPr id="6" name="Footer Placeholder 5">
            <a:extLst>
              <a:ext uri="{FF2B5EF4-FFF2-40B4-BE49-F238E27FC236}">
                <a16:creationId xmlns:a16="http://schemas.microsoft.com/office/drawing/2014/main" id="{A670C48A-F29B-7ED1-AE16-C627827B84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4C1CCB-B2E5-7986-4FDF-C24BB61106F9}"/>
              </a:ext>
            </a:extLst>
          </p:cNvPr>
          <p:cNvSpPr>
            <a:spLocks noGrp="1"/>
          </p:cNvSpPr>
          <p:nvPr>
            <p:ph type="sldNum" sz="quarter" idx="12"/>
          </p:nvPr>
        </p:nvSpPr>
        <p:spPr/>
        <p:txBody>
          <a:bodyPr/>
          <a:lstStyle/>
          <a:p>
            <a:fld id="{41305D2F-71A1-4F14-B6AD-E68AF05CD8D5}" type="slidenum">
              <a:rPr lang="en-GB" smtClean="0"/>
              <a:t>‹#›</a:t>
            </a:fld>
            <a:endParaRPr lang="en-GB"/>
          </a:p>
        </p:txBody>
      </p:sp>
    </p:spTree>
    <p:extLst>
      <p:ext uri="{BB962C8B-B14F-4D97-AF65-F5344CB8AC3E}">
        <p14:creationId xmlns:p14="http://schemas.microsoft.com/office/powerpoint/2010/main" val="2797146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657CD-4B20-0EF0-D0D4-6082921A6F0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265D1E1-CB1A-EB4D-50A9-EC28619DEF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89F60C-DE50-F786-6D06-57FF79AA22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CC1F6AE-ED3A-34B7-553E-12B4C79812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1F695C-2EFF-7CAA-A99E-1E5BBD8B59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4F21621-D6F9-62AC-1CFF-D570F2DF167E}"/>
              </a:ext>
            </a:extLst>
          </p:cNvPr>
          <p:cNvSpPr>
            <a:spLocks noGrp="1"/>
          </p:cNvSpPr>
          <p:nvPr>
            <p:ph type="dt" sz="half" idx="10"/>
          </p:nvPr>
        </p:nvSpPr>
        <p:spPr/>
        <p:txBody>
          <a:bodyPr/>
          <a:lstStyle/>
          <a:p>
            <a:fld id="{3728DCD8-7168-458D-86B7-1695DD604BEF}" type="datetimeFigureOut">
              <a:rPr lang="en-GB" smtClean="0"/>
              <a:t>23/11/2022</a:t>
            </a:fld>
            <a:endParaRPr lang="en-GB"/>
          </a:p>
        </p:txBody>
      </p:sp>
      <p:sp>
        <p:nvSpPr>
          <p:cNvPr id="8" name="Footer Placeholder 7">
            <a:extLst>
              <a:ext uri="{FF2B5EF4-FFF2-40B4-BE49-F238E27FC236}">
                <a16:creationId xmlns:a16="http://schemas.microsoft.com/office/drawing/2014/main" id="{724751E8-32B2-B086-FC2C-0E4256E1E00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F1F9A1C-D1D7-5A63-F700-D059A1CE08E0}"/>
              </a:ext>
            </a:extLst>
          </p:cNvPr>
          <p:cNvSpPr>
            <a:spLocks noGrp="1"/>
          </p:cNvSpPr>
          <p:nvPr>
            <p:ph type="sldNum" sz="quarter" idx="12"/>
          </p:nvPr>
        </p:nvSpPr>
        <p:spPr/>
        <p:txBody>
          <a:bodyPr/>
          <a:lstStyle/>
          <a:p>
            <a:fld id="{41305D2F-71A1-4F14-B6AD-E68AF05CD8D5}" type="slidenum">
              <a:rPr lang="en-GB" smtClean="0"/>
              <a:t>‹#›</a:t>
            </a:fld>
            <a:endParaRPr lang="en-GB"/>
          </a:p>
        </p:txBody>
      </p:sp>
    </p:spTree>
    <p:extLst>
      <p:ext uri="{BB962C8B-B14F-4D97-AF65-F5344CB8AC3E}">
        <p14:creationId xmlns:p14="http://schemas.microsoft.com/office/powerpoint/2010/main" val="4079948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BC4C7-2DA6-CB2E-6996-8AC9FC7215B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6E9F800-C4C1-38E1-ACCF-2A0F7C6007C3}"/>
              </a:ext>
            </a:extLst>
          </p:cNvPr>
          <p:cNvSpPr>
            <a:spLocks noGrp="1"/>
          </p:cNvSpPr>
          <p:nvPr>
            <p:ph type="dt" sz="half" idx="10"/>
          </p:nvPr>
        </p:nvSpPr>
        <p:spPr/>
        <p:txBody>
          <a:bodyPr/>
          <a:lstStyle/>
          <a:p>
            <a:fld id="{3728DCD8-7168-458D-86B7-1695DD604BEF}" type="datetimeFigureOut">
              <a:rPr lang="en-GB" smtClean="0"/>
              <a:t>23/11/2022</a:t>
            </a:fld>
            <a:endParaRPr lang="en-GB"/>
          </a:p>
        </p:txBody>
      </p:sp>
      <p:sp>
        <p:nvSpPr>
          <p:cNvPr id="4" name="Footer Placeholder 3">
            <a:extLst>
              <a:ext uri="{FF2B5EF4-FFF2-40B4-BE49-F238E27FC236}">
                <a16:creationId xmlns:a16="http://schemas.microsoft.com/office/drawing/2014/main" id="{AEF77BB4-AC26-A969-4C4C-65CBC585F0D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55F1713-D27A-9144-DE87-1E6958114389}"/>
              </a:ext>
            </a:extLst>
          </p:cNvPr>
          <p:cNvSpPr>
            <a:spLocks noGrp="1"/>
          </p:cNvSpPr>
          <p:nvPr>
            <p:ph type="sldNum" sz="quarter" idx="12"/>
          </p:nvPr>
        </p:nvSpPr>
        <p:spPr/>
        <p:txBody>
          <a:bodyPr/>
          <a:lstStyle/>
          <a:p>
            <a:fld id="{41305D2F-71A1-4F14-B6AD-E68AF05CD8D5}" type="slidenum">
              <a:rPr lang="en-GB" smtClean="0"/>
              <a:t>‹#›</a:t>
            </a:fld>
            <a:endParaRPr lang="en-GB"/>
          </a:p>
        </p:txBody>
      </p:sp>
    </p:spTree>
    <p:extLst>
      <p:ext uri="{BB962C8B-B14F-4D97-AF65-F5344CB8AC3E}">
        <p14:creationId xmlns:p14="http://schemas.microsoft.com/office/powerpoint/2010/main" val="35926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BEC996-DB0A-605D-3194-F85D2EB0A208}"/>
              </a:ext>
            </a:extLst>
          </p:cNvPr>
          <p:cNvSpPr>
            <a:spLocks noGrp="1"/>
          </p:cNvSpPr>
          <p:nvPr>
            <p:ph type="dt" sz="half" idx="10"/>
          </p:nvPr>
        </p:nvSpPr>
        <p:spPr/>
        <p:txBody>
          <a:bodyPr/>
          <a:lstStyle/>
          <a:p>
            <a:fld id="{3728DCD8-7168-458D-86B7-1695DD604BEF}" type="datetimeFigureOut">
              <a:rPr lang="en-GB" smtClean="0"/>
              <a:t>23/11/2022</a:t>
            </a:fld>
            <a:endParaRPr lang="en-GB"/>
          </a:p>
        </p:txBody>
      </p:sp>
      <p:sp>
        <p:nvSpPr>
          <p:cNvPr id="3" name="Footer Placeholder 2">
            <a:extLst>
              <a:ext uri="{FF2B5EF4-FFF2-40B4-BE49-F238E27FC236}">
                <a16:creationId xmlns:a16="http://schemas.microsoft.com/office/drawing/2014/main" id="{7F3C6E4F-591A-1A45-9117-9D507579E22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1B9BD99-57B8-3039-87E7-DE345CB98518}"/>
              </a:ext>
            </a:extLst>
          </p:cNvPr>
          <p:cNvSpPr>
            <a:spLocks noGrp="1"/>
          </p:cNvSpPr>
          <p:nvPr>
            <p:ph type="sldNum" sz="quarter" idx="12"/>
          </p:nvPr>
        </p:nvSpPr>
        <p:spPr/>
        <p:txBody>
          <a:bodyPr/>
          <a:lstStyle/>
          <a:p>
            <a:fld id="{41305D2F-71A1-4F14-B6AD-E68AF05CD8D5}" type="slidenum">
              <a:rPr lang="en-GB" smtClean="0"/>
              <a:t>‹#›</a:t>
            </a:fld>
            <a:endParaRPr lang="en-GB"/>
          </a:p>
        </p:txBody>
      </p:sp>
    </p:spTree>
    <p:extLst>
      <p:ext uri="{BB962C8B-B14F-4D97-AF65-F5344CB8AC3E}">
        <p14:creationId xmlns:p14="http://schemas.microsoft.com/office/powerpoint/2010/main" val="3973762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3E3B8-91E2-B311-31BB-062A0B4D11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BF22B50-238E-3B77-DB8C-9541FD1851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D2A4939-0CD4-ED84-C6B0-21D3A5F10A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F06B92-6AE6-9AFF-0F2F-B7FE261AEF8A}"/>
              </a:ext>
            </a:extLst>
          </p:cNvPr>
          <p:cNvSpPr>
            <a:spLocks noGrp="1"/>
          </p:cNvSpPr>
          <p:nvPr>
            <p:ph type="dt" sz="half" idx="10"/>
          </p:nvPr>
        </p:nvSpPr>
        <p:spPr/>
        <p:txBody>
          <a:bodyPr/>
          <a:lstStyle/>
          <a:p>
            <a:fld id="{3728DCD8-7168-458D-86B7-1695DD604BEF}" type="datetimeFigureOut">
              <a:rPr lang="en-GB" smtClean="0"/>
              <a:t>23/11/2022</a:t>
            </a:fld>
            <a:endParaRPr lang="en-GB"/>
          </a:p>
        </p:txBody>
      </p:sp>
      <p:sp>
        <p:nvSpPr>
          <p:cNvPr id="6" name="Footer Placeholder 5">
            <a:extLst>
              <a:ext uri="{FF2B5EF4-FFF2-40B4-BE49-F238E27FC236}">
                <a16:creationId xmlns:a16="http://schemas.microsoft.com/office/drawing/2014/main" id="{DA7E99D4-E801-B69A-6057-F6250DE14A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5D39D96-DA2F-825A-1076-9B4042F18722}"/>
              </a:ext>
            </a:extLst>
          </p:cNvPr>
          <p:cNvSpPr>
            <a:spLocks noGrp="1"/>
          </p:cNvSpPr>
          <p:nvPr>
            <p:ph type="sldNum" sz="quarter" idx="12"/>
          </p:nvPr>
        </p:nvSpPr>
        <p:spPr/>
        <p:txBody>
          <a:bodyPr/>
          <a:lstStyle/>
          <a:p>
            <a:fld id="{41305D2F-71A1-4F14-B6AD-E68AF05CD8D5}" type="slidenum">
              <a:rPr lang="en-GB" smtClean="0"/>
              <a:t>‹#›</a:t>
            </a:fld>
            <a:endParaRPr lang="en-GB"/>
          </a:p>
        </p:txBody>
      </p:sp>
    </p:spTree>
    <p:extLst>
      <p:ext uri="{BB962C8B-B14F-4D97-AF65-F5344CB8AC3E}">
        <p14:creationId xmlns:p14="http://schemas.microsoft.com/office/powerpoint/2010/main" val="751549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CABBB-059E-4797-6B08-A234455B0B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F0689A3-CBDE-4B9F-FE32-B212FBF36B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19F9E5-D07C-DDBC-9801-B7158520FF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F3346D-7F96-FC98-5CCD-8FE427E6E679}"/>
              </a:ext>
            </a:extLst>
          </p:cNvPr>
          <p:cNvSpPr>
            <a:spLocks noGrp="1"/>
          </p:cNvSpPr>
          <p:nvPr>
            <p:ph type="dt" sz="half" idx="10"/>
          </p:nvPr>
        </p:nvSpPr>
        <p:spPr/>
        <p:txBody>
          <a:bodyPr/>
          <a:lstStyle/>
          <a:p>
            <a:fld id="{3728DCD8-7168-458D-86B7-1695DD604BEF}" type="datetimeFigureOut">
              <a:rPr lang="en-GB" smtClean="0"/>
              <a:t>23/11/2022</a:t>
            </a:fld>
            <a:endParaRPr lang="en-GB"/>
          </a:p>
        </p:txBody>
      </p:sp>
      <p:sp>
        <p:nvSpPr>
          <p:cNvPr id="6" name="Footer Placeholder 5">
            <a:extLst>
              <a:ext uri="{FF2B5EF4-FFF2-40B4-BE49-F238E27FC236}">
                <a16:creationId xmlns:a16="http://schemas.microsoft.com/office/drawing/2014/main" id="{9A0D68F3-E528-31A1-9B0A-C0539C6872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0B525DB-4A8B-58A2-7CBF-4919584B8386}"/>
              </a:ext>
            </a:extLst>
          </p:cNvPr>
          <p:cNvSpPr>
            <a:spLocks noGrp="1"/>
          </p:cNvSpPr>
          <p:nvPr>
            <p:ph type="sldNum" sz="quarter" idx="12"/>
          </p:nvPr>
        </p:nvSpPr>
        <p:spPr/>
        <p:txBody>
          <a:bodyPr/>
          <a:lstStyle/>
          <a:p>
            <a:fld id="{41305D2F-71A1-4F14-B6AD-E68AF05CD8D5}" type="slidenum">
              <a:rPr lang="en-GB" smtClean="0"/>
              <a:t>‹#›</a:t>
            </a:fld>
            <a:endParaRPr lang="en-GB"/>
          </a:p>
        </p:txBody>
      </p:sp>
    </p:spTree>
    <p:extLst>
      <p:ext uri="{BB962C8B-B14F-4D97-AF65-F5344CB8AC3E}">
        <p14:creationId xmlns:p14="http://schemas.microsoft.com/office/powerpoint/2010/main" val="3130757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1E8E69-C4B6-8FE3-2491-62A96CC7A4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31B0F25-40A8-2228-2416-EDE037EB04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5B8020-DD5A-D665-22B3-6322C6427F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28DCD8-7168-458D-86B7-1695DD604BEF}" type="datetimeFigureOut">
              <a:rPr lang="en-GB" smtClean="0"/>
              <a:t>23/11/2022</a:t>
            </a:fld>
            <a:endParaRPr lang="en-GB"/>
          </a:p>
        </p:txBody>
      </p:sp>
      <p:sp>
        <p:nvSpPr>
          <p:cNvPr id="5" name="Footer Placeholder 4">
            <a:extLst>
              <a:ext uri="{FF2B5EF4-FFF2-40B4-BE49-F238E27FC236}">
                <a16:creationId xmlns:a16="http://schemas.microsoft.com/office/drawing/2014/main" id="{C35F1DFA-597F-49A2-AC1E-20B26375DA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67D7860-CFE4-B932-8643-C979164238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305D2F-71A1-4F14-B6AD-E68AF05CD8D5}" type="slidenum">
              <a:rPr lang="en-GB" smtClean="0"/>
              <a:t>‹#›</a:t>
            </a:fld>
            <a:endParaRPr lang="en-GB"/>
          </a:p>
        </p:txBody>
      </p:sp>
    </p:spTree>
    <p:extLst>
      <p:ext uri="{BB962C8B-B14F-4D97-AF65-F5344CB8AC3E}">
        <p14:creationId xmlns:p14="http://schemas.microsoft.com/office/powerpoint/2010/main" val="569141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meam.org.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mailto:Robert.Barnett@herefordshire.gov.uk" TargetMode="External"/><Relationship Id="rId4" Type="http://schemas.openxmlformats.org/officeDocument/2006/relationships/hyperlink" Target="mailto:hayley.crane@herefordshire.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316" r="-2" b="-2"/>
          <a:stretch/>
        </p:blipFill>
        <p:spPr bwMode="auto">
          <a:xfrm>
            <a:off x="20" y="1282"/>
            <a:ext cx="12191980" cy="685671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727544" y="2150548"/>
            <a:ext cx="8146473" cy="4585871"/>
          </a:xfrm>
          <a:prstGeom prst="rect">
            <a:avLst/>
          </a:prstGeom>
          <a:noFill/>
        </p:spPr>
        <p:txBody>
          <a:bodyPr wrap="square" rtlCol="0">
            <a:spAutoFit/>
          </a:bodyPr>
          <a:lstStyle/>
          <a:p>
            <a:r>
              <a:rPr lang="en-GB" sz="4400" dirty="0" smtClean="0">
                <a:latin typeface="Arial" panose="020B0604020202020204" pitchFamily="34" charset="0"/>
                <a:cs typeface="Arial" panose="020B0604020202020204" pitchFamily="34" charset="0"/>
              </a:rPr>
              <a:t>M.E.A.M</a:t>
            </a:r>
          </a:p>
          <a:p>
            <a:r>
              <a:rPr lang="en-GB" sz="4400" dirty="0" smtClean="0">
                <a:latin typeface="Arial" panose="020B0604020202020204" pitchFamily="34" charset="0"/>
                <a:cs typeface="Arial" panose="020B0604020202020204" pitchFamily="34" charset="0"/>
              </a:rPr>
              <a:t>Making Every Adult Matter</a:t>
            </a:r>
          </a:p>
          <a:p>
            <a:endParaRPr lang="en-GB" sz="4400" dirty="0" smtClean="0">
              <a:latin typeface="Arial" panose="020B0604020202020204" pitchFamily="34" charset="0"/>
              <a:cs typeface="Arial" panose="020B0604020202020204" pitchFamily="34" charset="0"/>
            </a:endParaRPr>
          </a:p>
          <a:p>
            <a:r>
              <a:rPr lang="en-GB" sz="3200" dirty="0">
                <a:latin typeface="Arial" panose="020B0604020202020204" pitchFamily="34" charset="0"/>
                <a:cs typeface="Arial" panose="020B0604020202020204" pitchFamily="34" charset="0"/>
              </a:rPr>
              <a:t>Hayley Crane – Strategic Housing Manager</a:t>
            </a:r>
          </a:p>
          <a:p>
            <a:r>
              <a:rPr lang="en-GB" sz="3200" dirty="0">
                <a:latin typeface="Arial" panose="020B0604020202020204" pitchFamily="34" charset="0"/>
                <a:cs typeface="Arial" panose="020B0604020202020204" pitchFamily="34" charset="0"/>
              </a:rPr>
              <a:t>Bob Barnett – Housing Strategy Officer </a:t>
            </a:r>
            <a:endParaRPr lang="en-GB" sz="3200" dirty="0" smtClean="0">
              <a:latin typeface="Arial" panose="020B0604020202020204" pitchFamily="34" charset="0"/>
              <a:cs typeface="Arial" panose="020B0604020202020204" pitchFamily="34" charset="0"/>
            </a:endParaRPr>
          </a:p>
          <a:p>
            <a:endParaRPr lang="en-GB" sz="3200" dirty="0">
              <a:latin typeface="Arial" panose="020B0604020202020204" pitchFamily="34" charset="0"/>
              <a:cs typeface="Arial" panose="020B0604020202020204" pitchFamily="34" charset="0"/>
            </a:endParaRPr>
          </a:p>
          <a:p>
            <a:r>
              <a:rPr lang="en-GB" sz="3200" dirty="0" smtClean="0">
                <a:latin typeface="Arial" panose="020B0604020202020204" pitchFamily="34" charset="0"/>
                <a:cs typeface="Arial" panose="020B0604020202020204" pitchFamily="34" charset="0"/>
              </a:rPr>
              <a:t>Community Wellbeing Directorate, Herefordshire Council</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64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316" r="-2" b="-2"/>
          <a:stretch/>
        </p:blipFill>
        <p:spPr bwMode="auto">
          <a:xfrm>
            <a:off x="20" y="1282"/>
            <a:ext cx="12191980" cy="685671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785091" y="1950543"/>
            <a:ext cx="11406909" cy="1862048"/>
          </a:xfrm>
          <a:prstGeom prst="rect">
            <a:avLst/>
          </a:prstGeom>
        </p:spPr>
        <p:txBody>
          <a:bodyPr wrap="square">
            <a:spAutoFit/>
          </a:bodyPr>
          <a:lstStyle/>
          <a:p>
            <a:pPr marL="228600" lvl="0" indent="-228600">
              <a:lnSpc>
                <a:spcPct val="90000"/>
              </a:lnSpc>
              <a:spcBef>
                <a:spcPts val="1000"/>
              </a:spcBef>
              <a:buFont typeface="Arial"/>
              <a:buChar char="•"/>
            </a:pPr>
            <a:r>
              <a:rPr lang="en-GB" sz="2400" dirty="0">
                <a:solidFill>
                  <a:srgbClr val="282E2B"/>
                </a:solidFill>
                <a:latin typeface="Arial" panose="020B0604020202020204"/>
              </a:rPr>
              <a:t>What is M.E.A.M.?</a:t>
            </a:r>
          </a:p>
          <a:p>
            <a:pPr marL="228600" lvl="0" indent="-228600">
              <a:lnSpc>
                <a:spcPct val="90000"/>
              </a:lnSpc>
              <a:spcBef>
                <a:spcPts val="1000"/>
              </a:spcBef>
              <a:buFont typeface="Arial"/>
              <a:buChar char="•"/>
            </a:pPr>
            <a:r>
              <a:rPr lang="en-GB" sz="2400" dirty="0">
                <a:solidFill>
                  <a:srgbClr val="282E2B"/>
                </a:solidFill>
                <a:latin typeface="Arial" panose="020B0604020202020204"/>
              </a:rPr>
              <a:t>Who are they?</a:t>
            </a:r>
          </a:p>
          <a:p>
            <a:pPr marL="228600" lvl="0" indent="-228600">
              <a:lnSpc>
                <a:spcPct val="90000"/>
              </a:lnSpc>
              <a:spcBef>
                <a:spcPts val="1000"/>
              </a:spcBef>
              <a:buFont typeface="Arial"/>
              <a:buChar char="•"/>
            </a:pPr>
            <a:r>
              <a:rPr lang="en-GB" sz="2400" dirty="0">
                <a:solidFill>
                  <a:srgbClr val="282E2B"/>
                </a:solidFill>
                <a:latin typeface="Arial" panose="020B0604020202020204"/>
              </a:rPr>
              <a:t>What do they do?</a:t>
            </a:r>
          </a:p>
          <a:p>
            <a:pPr marL="228600" lvl="0" indent="-228600">
              <a:lnSpc>
                <a:spcPct val="90000"/>
              </a:lnSpc>
              <a:spcBef>
                <a:spcPts val="1000"/>
              </a:spcBef>
              <a:buFont typeface="Arial"/>
              <a:buChar char="•"/>
            </a:pPr>
            <a:r>
              <a:rPr lang="en-GB" sz="2400" dirty="0">
                <a:solidFill>
                  <a:srgbClr val="282E2B"/>
                </a:solidFill>
                <a:latin typeface="Arial" panose="020B0604020202020204"/>
              </a:rPr>
              <a:t>More information - </a:t>
            </a:r>
            <a:r>
              <a:rPr lang="en-GB" sz="2800" u="sng" dirty="0">
                <a:solidFill>
                  <a:srgbClr val="282E2B"/>
                </a:solidFill>
                <a:latin typeface="Arial" panose="020B0604020202020204"/>
                <a:hlinkClick r:id="rId4"/>
              </a:rPr>
              <a:t>Home - MEAM</a:t>
            </a:r>
            <a:r>
              <a:rPr lang="en-GB" sz="2800" dirty="0">
                <a:solidFill>
                  <a:srgbClr val="282E2B"/>
                </a:solidFill>
                <a:latin typeface="Arial" panose="020B0604020202020204"/>
              </a:rPr>
              <a:t> </a:t>
            </a:r>
          </a:p>
        </p:txBody>
      </p:sp>
      <p:sp>
        <p:nvSpPr>
          <p:cNvPr id="4" name="TextBox 3"/>
          <p:cNvSpPr txBox="1"/>
          <p:nvPr/>
        </p:nvSpPr>
        <p:spPr>
          <a:xfrm>
            <a:off x="787718" y="1054618"/>
            <a:ext cx="5246255" cy="461665"/>
          </a:xfrm>
          <a:prstGeom prst="rect">
            <a:avLst/>
          </a:prstGeom>
          <a:noFill/>
        </p:spPr>
        <p:txBody>
          <a:bodyPr wrap="square" rtlCol="0">
            <a:spAutoFit/>
          </a:bodyPr>
          <a:lstStyle/>
          <a:p>
            <a:r>
              <a:rPr lang="en-GB" sz="2400" b="1" dirty="0" smtClean="0">
                <a:latin typeface="Arial" panose="020B0604020202020204" pitchFamily="34" charset="0"/>
                <a:cs typeface="Arial" panose="020B0604020202020204" pitchFamily="34" charset="0"/>
              </a:rPr>
              <a:t>M.E.A.M</a:t>
            </a:r>
            <a:endParaRPr lang="en-GB"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8637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316" r="-2" b="-2"/>
          <a:stretch/>
        </p:blipFill>
        <p:spPr bwMode="auto">
          <a:xfrm>
            <a:off x="20" y="1282"/>
            <a:ext cx="12191980" cy="685671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 name="Group 3"/>
          <p:cNvGrpSpPr/>
          <p:nvPr/>
        </p:nvGrpSpPr>
        <p:grpSpPr>
          <a:xfrm>
            <a:off x="141370" y="120316"/>
            <a:ext cx="11955380" cy="6713621"/>
            <a:chOff x="141370" y="120316"/>
            <a:chExt cx="11955380" cy="6713621"/>
          </a:xfrm>
        </p:grpSpPr>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l="3800" t="4423" r="3399" b="3107"/>
            <a:stretch/>
          </p:blipFill>
          <p:spPr>
            <a:xfrm>
              <a:off x="2695074" y="120316"/>
              <a:ext cx="6569242" cy="6713621"/>
            </a:xfrm>
            <a:prstGeom prst="rect">
              <a:avLst/>
            </a:prstGeom>
          </p:spPr>
        </p:pic>
        <p:cxnSp>
          <p:nvCxnSpPr>
            <p:cNvPr id="7" name="Straight Arrow Connector 6"/>
            <p:cNvCxnSpPr/>
            <p:nvPr/>
          </p:nvCxnSpPr>
          <p:spPr>
            <a:xfrm flipH="1">
              <a:off x="8308809" y="914400"/>
              <a:ext cx="1673391" cy="304799"/>
            </a:xfrm>
            <a:prstGeom prst="straightConnector1">
              <a:avLst/>
            </a:prstGeom>
            <a:noFill/>
            <a:ln w="15875" cap="flat" cmpd="sng" algn="ctr">
              <a:solidFill>
                <a:srgbClr val="32438B"/>
              </a:solidFill>
              <a:prstDash val="solid"/>
              <a:miter lim="800000"/>
              <a:tailEnd type="triangle"/>
            </a:ln>
            <a:effectLst/>
          </p:spPr>
        </p:cxnSp>
        <p:sp>
          <p:nvSpPr>
            <p:cNvPr id="8" name="TextBox 7"/>
            <p:cNvSpPr txBox="1"/>
            <p:nvPr/>
          </p:nvSpPr>
          <p:spPr>
            <a:xfrm>
              <a:off x="9517982" y="336884"/>
              <a:ext cx="2449429" cy="1477328"/>
            </a:xfrm>
            <a:prstGeom prst="rect">
              <a:avLst/>
            </a:prstGeom>
            <a:solidFill>
              <a:srgbClr val="353D88"/>
            </a:solidFill>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0" cap="none" spc="0" normalizeH="0" baseline="0" noProof="0" dirty="0" smtClean="0">
                  <a:ln>
                    <a:noFill/>
                  </a:ln>
                  <a:solidFill>
                    <a:prstClr val="white"/>
                  </a:solidFill>
                  <a:effectLst/>
                  <a:uLnTx/>
                  <a:uFillTx/>
                  <a:latin typeface="Helvetica" panose="020B0604020202020204" pitchFamily="34" charset="0"/>
                  <a:cs typeface="Helvetica" panose="020B0604020202020204" pitchFamily="34" charset="0"/>
                </a:rPr>
                <a:t>Ground work established</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0" cap="none" spc="0" normalizeH="0" baseline="0" noProof="0" dirty="0" smtClean="0">
                <a:ln>
                  <a:noFill/>
                </a:ln>
                <a:solidFill>
                  <a:prstClr val="white"/>
                </a:solidFill>
                <a:effectLst/>
                <a:uLnTx/>
                <a:uFillTx/>
                <a:latin typeface="Helvetica" panose="020B0604020202020204" pitchFamily="34" charset="0"/>
                <a:cs typeface="Helvetica"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0" cap="none" spc="0" normalizeH="0" baseline="0" noProof="0" dirty="0" smtClean="0">
                  <a:ln>
                    <a:noFill/>
                  </a:ln>
                  <a:solidFill>
                    <a:prstClr val="white"/>
                  </a:solidFill>
                  <a:effectLst/>
                  <a:uLnTx/>
                  <a:uFillTx/>
                  <a:latin typeface="Helvetica" panose="020B0604020202020204" pitchFamily="34" charset="0"/>
                  <a:cs typeface="Helvetica" panose="020B0604020202020204" pitchFamily="34" charset="0"/>
                </a:rPr>
                <a:t>Shared vision</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0" cap="none" spc="0" normalizeH="0" baseline="0" noProof="0" dirty="0" smtClean="0">
                  <a:ln>
                    <a:noFill/>
                  </a:ln>
                  <a:solidFill>
                    <a:prstClr val="white"/>
                  </a:solidFill>
                  <a:effectLst/>
                  <a:uLnTx/>
                  <a:uFillTx/>
                  <a:latin typeface="Helvetica" panose="020B0604020202020204" pitchFamily="34" charset="0"/>
                  <a:cs typeface="Helvetica" panose="020B0604020202020204" pitchFamily="34" charset="0"/>
                </a:rPr>
                <a:t>Leverage </a:t>
              </a:r>
            </a:p>
          </p:txBody>
        </p:sp>
        <p:cxnSp>
          <p:nvCxnSpPr>
            <p:cNvPr id="9" name="Straight Arrow Connector 8"/>
            <p:cNvCxnSpPr/>
            <p:nvPr/>
          </p:nvCxnSpPr>
          <p:spPr>
            <a:xfrm flipH="1">
              <a:off x="9206164" y="2406316"/>
              <a:ext cx="776036" cy="556321"/>
            </a:xfrm>
            <a:prstGeom prst="straightConnector1">
              <a:avLst/>
            </a:prstGeom>
            <a:noFill/>
            <a:ln w="15875" cap="flat" cmpd="sng" algn="ctr">
              <a:solidFill>
                <a:srgbClr val="553483"/>
              </a:solidFill>
              <a:prstDash val="solid"/>
              <a:miter lim="800000"/>
              <a:tailEnd type="triangle"/>
            </a:ln>
            <a:effectLst/>
          </p:spPr>
        </p:cxnSp>
        <p:sp>
          <p:nvSpPr>
            <p:cNvPr id="10" name="TextBox 9"/>
            <p:cNvSpPr txBox="1"/>
            <p:nvPr/>
          </p:nvSpPr>
          <p:spPr>
            <a:xfrm>
              <a:off x="9517982" y="2084311"/>
              <a:ext cx="2502568" cy="1200329"/>
            </a:xfrm>
            <a:prstGeom prst="rect">
              <a:avLst/>
            </a:prstGeom>
            <a:solidFill>
              <a:srgbClr val="553483"/>
            </a:solidFill>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0" cap="none" spc="0" normalizeH="0" baseline="0" noProof="0" dirty="0" smtClean="0">
                  <a:ln>
                    <a:noFill/>
                  </a:ln>
                  <a:solidFill>
                    <a:prstClr val="white"/>
                  </a:solidFill>
                  <a:effectLst/>
                  <a:uLnTx/>
                  <a:uFillTx/>
                  <a:latin typeface="Helvetica" panose="020B0604020202020204" pitchFamily="34" charset="0"/>
                  <a:cs typeface="Helvetica" panose="020B0604020202020204" pitchFamily="34" charset="0"/>
                </a:rPr>
                <a:t>Clients identified</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0" cap="none" spc="0" normalizeH="0" baseline="0" noProof="0" dirty="0" smtClean="0">
                <a:ln>
                  <a:noFill/>
                </a:ln>
                <a:solidFill>
                  <a:prstClr val="white"/>
                </a:solidFill>
                <a:effectLst/>
                <a:uLnTx/>
                <a:uFillTx/>
                <a:latin typeface="Helvetica" panose="020B0604020202020204" pitchFamily="34" charset="0"/>
                <a:cs typeface="Helvetica"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0" cap="none" spc="0" normalizeH="0" baseline="0" noProof="0" dirty="0" smtClean="0">
                  <a:ln>
                    <a:noFill/>
                  </a:ln>
                  <a:solidFill>
                    <a:prstClr val="white"/>
                  </a:solidFill>
                  <a:effectLst/>
                  <a:uLnTx/>
                  <a:uFillTx/>
                  <a:latin typeface="Helvetica" panose="020B0604020202020204" pitchFamily="34" charset="0"/>
                  <a:cs typeface="Helvetica" panose="020B0604020202020204" pitchFamily="34" charset="0"/>
                </a:rPr>
                <a:t>Focus on additional cohorts</a:t>
              </a:r>
            </a:p>
          </p:txBody>
        </p:sp>
        <p:sp>
          <p:nvSpPr>
            <p:cNvPr id="11" name="TextBox 10"/>
            <p:cNvSpPr txBox="1"/>
            <p:nvPr/>
          </p:nvSpPr>
          <p:spPr>
            <a:xfrm>
              <a:off x="9594182" y="3686238"/>
              <a:ext cx="2502568" cy="1754326"/>
            </a:xfrm>
            <a:prstGeom prst="rect">
              <a:avLst/>
            </a:prstGeom>
            <a:solidFill>
              <a:srgbClr val="C3217C"/>
            </a:solidFill>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0" cap="none" spc="0" normalizeH="0" baseline="0" noProof="0" dirty="0" smtClean="0">
                  <a:ln>
                    <a:noFill/>
                  </a:ln>
                  <a:solidFill>
                    <a:prstClr val="white"/>
                  </a:solidFill>
                  <a:effectLst/>
                  <a:uLnTx/>
                  <a:uFillTx/>
                  <a:latin typeface="Helvetica" panose="020B0604020202020204" pitchFamily="34" charset="0"/>
                  <a:cs typeface="Helvetica" panose="020B0604020202020204" pitchFamily="34" charset="0"/>
                </a:rPr>
                <a:t>Partnership approach to make wrap around support work</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0" cap="none" spc="0" normalizeH="0" baseline="0" noProof="0" dirty="0" smtClean="0">
                  <a:ln>
                    <a:noFill/>
                  </a:ln>
                  <a:solidFill>
                    <a:prstClr val="white"/>
                  </a:solidFill>
                  <a:effectLst/>
                  <a:uLnTx/>
                  <a:uFillTx/>
                  <a:latin typeface="Helvetica" panose="020B0604020202020204" pitchFamily="34" charset="0"/>
                  <a:cs typeface="Helvetica" panose="020B0604020202020204" pitchFamily="34" charset="0"/>
                </a:rPr>
                <a:t>Coordination/ Navigation model</a:t>
              </a:r>
            </a:p>
          </p:txBody>
        </p:sp>
        <p:cxnSp>
          <p:nvCxnSpPr>
            <p:cNvPr id="12" name="Straight Arrow Connector 11"/>
            <p:cNvCxnSpPr/>
            <p:nvPr/>
          </p:nvCxnSpPr>
          <p:spPr>
            <a:xfrm flipH="1">
              <a:off x="8592554" y="4964519"/>
              <a:ext cx="1371600" cy="619716"/>
            </a:xfrm>
            <a:prstGeom prst="straightConnector1">
              <a:avLst/>
            </a:prstGeom>
            <a:noFill/>
            <a:ln w="15875" cap="flat" cmpd="sng" algn="ctr">
              <a:solidFill>
                <a:srgbClr val="C3217C"/>
              </a:solidFill>
              <a:prstDash val="solid"/>
              <a:miter lim="800000"/>
              <a:tailEnd type="triangle"/>
            </a:ln>
            <a:effectLst/>
          </p:spPr>
        </p:cxnSp>
        <p:sp>
          <p:nvSpPr>
            <p:cNvPr id="13" name="TextBox 12"/>
            <p:cNvSpPr txBox="1"/>
            <p:nvPr/>
          </p:nvSpPr>
          <p:spPr>
            <a:xfrm>
              <a:off x="9278354" y="5914150"/>
              <a:ext cx="2502568" cy="646331"/>
            </a:xfrm>
            <a:prstGeom prst="rect">
              <a:avLst/>
            </a:prstGeom>
            <a:solidFill>
              <a:srgbClr val="CF3C35"/>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prstClr val="white"/>
                  </a:solidFill>
                  <a:effectLst/>
                  <a:uLnTx/>
                  <a:uFillTx/>
                  <a:latin typeface="Helvetica" panose="020B0604020202020204" pitchFamily="34" charset="0"/>
                  <a:cs typeface="Helvetica" panose="020B0604020202020204" pitchFamily="34" charset="0"/>
                </a:rPr>
                <a:t>Introduction to this way of working</a:t>
              </a:r>
            </a:p>
          </p:txBody>
        </p:sp>
        <p:cxnSp>
          <p:nvCxnSpPr>
            <p:cNvPr id="14" name="Straight Arrow Connector 13"/>
            <p:cNvCxnSpPr/>
            <p:nvPr/>
          </p:nvCxnSpPr>
          <p:spPr>
            <a:xfrm flipH="1">
              <a:off x="7154780" y="6237316"/>
              <a:ext cx="2439402" cy="394848"/>
            </a:xfrm>
            <a:prstGeom prst="straightConnector1">
              <a:avLst/>
            </a:prstGeom>
            <a:noFill/>
            <a:ln w="15875" cap="flat" cmpd="sng" algn="ctr">
              <a:solidFill>
                <a:srgbClr val="CF3C35"/>
              </a:solidFill>
              <a:prstDash val="solid"/>
              <a:miter lim="800000"/>
              <a:tailEnd type="triangle"/>
            </a:ln>
            <a:effectLst/>
          </p:spPr>
        </p:cxnSp>
        <p:sp>
          <p:nvSpPr>
            <p:cNvPr id="15" name="TextBox 14"/>
            <p:cNvSpPr txBox="1"/>
            <p:nvPr/>
          </p:nvSpPr>
          <p:spPr>
            <a:xfrm>
              <a:off x="230104" y="5142104"/>
              <a:ext cx="2300037" cy="1200329"/>
            </a:xfrm>
            <a:prstGeom prst="rect">
              <a:avLst/>
            </a:prstGeom>
            <a:solidFill>
              <a:srgbClr val="D28B37"/>
            </a:solidFill>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0" cap="none" spc="0" normalizeH="0" baseline="0" noProof="0" dirty="0" smtClean="0">
                  <a:ln>
                    <a:noFill/>
                  </a:ln>
                  <a:solidFill>
                    <a:prstClr val="white"/>
                  </a:solidFill>
                  <a:effectLst/>
                  <a:uLnTx/>
                  <a:uFillTx/>
                  <a:latin typeface="Helvetica" panose="020B0604020202020204" pitchFamily="34" charset="0"/>
                  <a:cs typeface="Helvetica" panose="020B0604020202020204" pitchFamily="34" charset="0"/>
                </a:rPr>
                <a:t>Solution to some local system issues, for some clients</a:t>
              </a:r>
            </a:p>
          </p:txBody>
        </p:sp>
        <p:cxnSp>
          <p:nvCxnSpPr>
            <p:cNvPr id="16" name="Straight Arrow Connector 15"/>
            <p:cNvCxnSpPr/>
            <p:nvPr/>
          </p:nvCxnSpPr>
          <p:spPr>
            <a:xfrm flipV="1">
              <a:off x="2264946" y="5755001"/>
              <a:ext cx="1354554" cy="396539"/>
            </a:xfrm>
            <a:prstGeom prst="straightConnector1">
              <a:avLst/>
            </a:prstGeom>
            <a:noFill/>
            <a:ln w="15875" cap="flat" cmpd="sng" algn="ctr">
              <a:solidFill>
                <a:srgbClr val="D28B37"/>
              </a:solidFill>
              <a:prstDash val="solid"/>
              <a:miter lim="800000"/>
              <a:tailEnd type="triangle"/>
            </a:ln>
            <a:effectLst/>
          </p:spPr>
        </p:cxnSp>
        <p:sp>
          <p:nvSpPr>
            <p:cNvPr id="17" name="TextBox 16"/>
            <p:cNvSpPr txBox="1"/>
            <p:nvPr/>
          </p:nvSpPr>
          <p:spPr>
            <a:xfrm>
              <a:off x="141370" y="2599344"/>
              <a:ext cx="2300037" cy="923330"/>
            </a:xfrm>
            <a:prstGeom prst="rect">
              <a:avLst/>
            </a:prstGeom>
            <a:solidFill>
              <a:srgbClr val="D4C23A"/>
            </a:solidFill>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0" cap="none" spc="0" normalizeH="0" baseline="0" noProof="0" dirty="0" smtClean="0">
                  <a:ln>
                    <a:noFill/>
                  </a:ln>
                  <a:solidFill>
                    <a:prstClr val="white"/>
                  </a:solidFill>
                  <a:effectLst/>
                  <a:uLnTx/>
                  <a:uFillTx/>
                  <a:latin typeface="Helvetica" panose="020B0604020202020204" pitchFamily="34" charset="0"/>
                  <a:cs typeface="Helvetica" panose="020B0604020202020204" pitchFamily="34" charset="0"/>
                </a:rPr>
                <a:t>Robust evaluation of both approaches</a:t>
              </a:r>
            </a:p>
          </p:txBody>
        </p:sp>
        <p:cxnSp>
          <p:nvCxnSpPr>
            <p:cNvPr id="18" name="Straight Arrow Connector 17"/>
            <p:cNvCxnSpPr/>
            <p:nvPr/>
          </p:nvCxnSpPr>
          <p:spPr>
            <a:xfrm flipV="1">
              <a:off x="1385640" y="2962637"/>
              <a:ext cx="1354554" cy="396539"/>
            </a:xfrm>
            <a:prstGeom prst="straightConnector1">
              <a:avLst/>
            </a:prstGeom>
            <a:noFill/>
            <a:ln w="15875" cap="flat" cmpd="sng" algn="ctr">
              <a:solidFill>
                <a:srgbClr val="D4C23A"/>
              </a:solidFill>
              <a:prstDash val="solid"/>
              <a:miter lim="800000"/>
              <a:tailEnd type="triangle"/>
            </a:ln>
            <a:effectLst/>
          </p:spPr>
        </p:cxnSp>
        <p:sp>
          <p:nvSpPr>
            <p:cNvPr id="19" name="TextBox 18"/>
            <p:cNvSpPr txBox="1"/>
            <p:nvPr/>
          </p:nvSpPr>
          <p:spPr>
            <a:xfrm>
              <a:off x="141371" y="249686"/>
              <a:ext cx="2300037" cy="923330"/>
            </a:xfrm>
            <a:prstGeom prst="rect">
              <a:avLst/>
            </a:prstGeom>
            <a:solidFill>
              <a:srgbClr val="179253"/>
            </a:solidFill>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0" cap="none" spc="0" normalizeH="0" baseline="0" noProof="0" dirty="0" smtClean="0">
                  <a:ln>
                    <a:noFill/>
                  </a:ln>
                  <a:solidFill>
                    <a:prstClr val="white"/>
                  </a:solidFill>
                  <a:effectLst/>
                  <a:uLnTx/>
                  <a:uFillTx/>
                  <a:latin typeface="Helvetica" panose="020B0604020202020204" pitchFamily="34" charset="0"/>
                  <a:cs typeface="Helvetica" panose="020B0604020202020204" pitchFamily="34" charset="0"/>
                </a:rPr>
                <a:t>Not just adding new services to existing systems</a:t>
              </a:r>
            </a:p>
          </p:txBody>
        </p:sp>
        <p:cxnSp>
          <p:nvCxnSpPr>
            <p:cNvPr id="20" name="Straight Arrow Connector 19"/>
            <p:cNvCxnSpPr/>
            <p:nvPr/>
          </p:nvCxnSpPr>
          <p:spPr>
            <a:xfrm>
              <a:off x="2264946" y="883591"/>
              <a:ext cx="1216191" cy="459616"/>
            </a:xfrm>
            <a:prstGeom prst="straightConnector1">
              <a:avLst/>
            </a:prstGeom>
            <a:noFill/>
            <a:ln w="15875" cap="flat" cmpd="sng" algn="ctr">
              <a:solidFill>
                <a:srgbClr val="179253"/>
              </a:solidFill>
              <a:prstDash val="solid"/>
              <a:miter lim="800000"/>
              <a:tailEnd type="triangle"/>
            </a:ln>
            <a:effectLst/>
          </p:spPr>
        </p:cxnSp>
      </p:grpSp>
    </p:spTree>
    <p:extLst>
      <p:ext uri="{BB962C8B-B14F-4D97-AF65-F5344CB8AC3E}">
        <p14:creationId xmlns:p14="http://schemas.microsoft.com/office/powerpoint/2010/main" val="3483365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316" r="-2" b="-2"/>
          <a:stretch/>
        </p:blipFill>
        <p:spPr bwMode="auto">
          <a:xfrm>
            <a:off x="20" y="1282"/>
            <a:ext cx="12191980" cy="685671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785091" y="1950543"/>
            <a:ext cx="11406909" cy="1900007"/>
          </a:xfrm>
          <a:prstGeom prst="rect">
            <a:avLst/>
          </a:prstGeom>
        </p:spPr>
        <p:txBody>
          <a:bodyPr wrap="square">
            <a:spAutoFit/>
          </a:bodyPr>
          <a:lstStyle/>
          <a:p>
            <a:pPr marL="228600" lvl="0" indent="-228600">
              <a:lnSpc>
                <a:spcPct val="90000"/>
              </a:lnSpc>
              <a:spcBef>
                <a:spcPts val="1000"/>
              </a:spcBef>
              <a:buFont typeface="Arial"/>
              <a:buChar char="•"/>
            </a:pPr>
            <a:r>
              <a:rPr lang="en-GB" sz="2800" dirty="0">
                <a:solidFill>
                  <a:srgbClr val="282E2B"/>
                </a:solidFill>
                <a:latin typeface="Arial" panose="020B0604020202020204"/>
              </a:rPr>
              <a:t>Herefordshire Model</a:t>
            </a:r>
          </a:p>
          <a:p>
            <a:pPr marL="228600" lvl="0" indent="-228600">
              <a:lnSpc>
                <a:spcPct val="90000"/>
              </a:lnSpc>
              <a:spcBef>
                <a:spcPts val="1000"/>
              </a:spcBef>
              <a:buFont typeface="Arial"/>
              <a:buChar char="•"/>
            </a:pPr>
            <a:r>
              <a:rPr lang="en-GB" sz="2800" dirty="0">
                <a:solidFill>
                  <a:srgbClr val="282E2B"/>
                </a:solidFill>
                <a:latin typeface="Arial" panose="020B0604020202020204"/>
              </a:rPr>
              <a:t>Our Approach – Project BRAVE (Building Resilience Against Endemic Vulnerabilities)</a:t>
            </a:r>
          </a:p>
          <a:p>
            <a:pPr marL="228600" lvl="0" indent="-228600">
              <a:lnSpc>
                <a:spcPct val="90000"/>
              </a:lnSpc>
              <a:spcBef>
                <a:spcPts val="1000"/>
              </a:spcBef>
              <a:buFont typeface="Arial"/>
              <a:buChar char="•"/>
            </a:pPr>
            <a:r>
              <a:rPr lang="en-GB" sz="2800" dirty="0">
                <a:solidFill>
                  <a:srgbClr val="282E2B"/>
                </a:solidFill>
                <a:latin typeface="Arial" panose="020B0604020202020204"/>
              </a:rPr>
              <a:t>Our Vision for the future </a:t>
            </a:r>
          </a:p>
        </p:txBody>
      </p:sp>
      <p:sp>
        <p:nvSpPr>
          <p:cNvPr id="4" name="TextBox 3"/>
          <p:cNvSpPr txBox="1"/>
          <p:nvPr/>
        </p:nvSpPr>
        <p:spPr>
          <a:xfrm>
            <a:off x="787718" y="1054618"/>
            <a:ext cx="5246255" cy="461665"/>
          </a:xfrm>
          <a:prstGeom prst="rect">
            <a:avLst/>
          </a:prstGeom>
          <a:noFill/>
        </p:spPr>
        <p:txBody>
          <a:bodyPr wrap="square" rtlCol="0">
            <a:spAutoFit/>
          </a:bodyPr>
          <a:lstStyle/>
          <a:p>
            <a:r>
              <a:rPr lang="en-GB" sz="2400" b="1" dirty="0" smtClean="0">
                <a:latin typeface="Arial" panose="020B0604020202020204" pitchFamily="34" charset="0"/>
                <a:cs typeface="Arial" panose="020B0604020202020204" pitchFamily="34" charset="0"/>
              </a:rPr>
              <a:t>M.E.A.M in Herefordshire</a:t>
            </a:r>
            <a:endParaRPr lang="en-GB"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2020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316" r="-2" b="-2"/>
          <a:stretch/>
        </p:blipFill>
        <p:spPr bwMode="auto">
          <a:xfrm>
            <a:off x="20" y="1282"/>
            <a:ext cx="12191980" cy="685671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392555" y="3108224"/>
            <a:ext cx="11406909" cy="2762808"/>
          </a:xfrm>
          <a:prstGeom prst="rect">
            <a:avLst/>
          </a:prstGeom>
        </p:spPr>
        <p:txBody>
          <a:bodyPr wrap="square">
            <a:spAutoFit/>
          </a:bodyPr>
          <a:lstStyle/>
          <a:p>
            <a:pPr algn="ctr"/>
            <a:r>
              <a:rPr lang="en-GB" sz="2800" dirty="0"/>
              <a:t>QUESTIONS?</a:t>
            </a:r>
          </a:p>
          <a:p>
            <a:pPr algn="ctr"/>
            <a:endParaRPr lang="en-GB" sz="2800" dirty="0"/>
          </a:p>
          <a:p>
            <a:pPr algn="ctr"/>
            <a:endParaRPr lang="en-GB" sz="2800" dirty="0"/>
          </a:p>
          <a:p>
            <a:pPr algn="ctr"/>
            <a:r>
              <a:rPr lang="en-GB" sz="2800" dirty="0"/>
              <a:t>Contacts – Hayley Crane – </a:t>
            </a:r>
            <a:r>
              <a:rPr lang="en-GB" sz="2800" dirty="0">
                <a:hlinkClick r:id="rId4"/>
              </a:rPr>
              <a:t>hayley.crane@herefordshire.gov.uk</a:t>
            </a:r>
            <a:endParaRPr lang="en-GB" sz="2800" dirty="0"/>
          </a:p>
          <a:p>
            <a:pPr algn="ctr"/>
            <a:r>
              <a:rPr lang="en-GB" sz="2800" dirty="0"/>
              <a:t>Bob Barnett – </a:t>
            </a:r>
            <a:r>
              <a:rPr lang="en-GB" sz="2800" dirty="0">
                <a:hlinkClick r:id="rId5"/>
              </a:rPr>
              <a:t>robert.barnett@herefordshire.gov.uk</a:t>
            </a:r>
            <a:r>
              <a:rPr lang="en-GB" sz="2800" dirty="0"/>
              <a:t> </a:t>
            </a:r>
          </a:p>
          <a:p>
            <a:pPr lvl="0">
              <a:lnSpc>
                <a:spcPct val="90000"/>
              </a:lnSpc>
              <a:spcBef>
                <a:spcPts val="1000"/>
              </a:spcBef>
            </a:pPr>
            <a:endParaRPr lang="en-GB" sz="2800" dirty="0">
              <a:solidFill>
                <a:srgbClr val="282E2B"/>
              </a:solidFill>
              <a:latin typeface="Arial" panose="020B0604020202020204"/>
            </a:endParaRPr>
          </a:p>
        </p:txBody>
      </p:sp>
      <p:sp>
        <p:nvSpPr>
          <p:cNvPr id="4" name="TextBox 3"/>
          <p:cNvSpPr txBox="1"/>
          <p:nvPr/>
        </p:nvSpPr>
        <p:spPr>
          <a:xfrm>
            <a:off x="4101369" y="1390177"/>
            <a:ext cx="5246255" cy="461665"/>
          </a:xfrm>
          <a:prstGeom prst="rect">
            <a:avLst/>
          </a:prstGeom>
          <a:noFill/>
        </p:spPr>
        <p:txBody>
          <a:bodyPr wrap="square" rtlCol="0">
            <a:spAutoFit/>
          </a:bodyPr>
          <a:lstStyle/>
          <a:p>
            <a:r>
              <a:rPr lang="en-GB" sz="2400" b="1" dirty="0" smtClean="0">
                <a:latin typeface="Arial" panose="020B0604020202020204" pitchFamily="34" charset="0"/>
                <a:cs typeface="Arial" panose="020B0604020202020204" pitchFamily="34" charset="0"/>
              </a:rPr>
              <a:t>M.E.A.M in Herefordshire</a:t>
            </a:r>
            <a:endParaRPr lang="en-GB"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9333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884</TotalTime>
  <Words>1695</Words>
  <Application>Microsoft Office PowerPoint</Application>
  <PresentationFormat>Widescreen</PresentationFormat>
  <Paragraphs>109</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Helvetica</vt:lpstr>
      <vt:lpstr>Varela Round</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Donna VICKERS</dc:creator>
  <cp:lastModifiedBy>Wilson, Angela (Council)</cp:lastModifiedBy>
  <cp:revision>73</cp:revision>
  <cp:lastPrinted>2022-11-15T14:30:11Z</cp:lastPrinted>
  <dcterms:created xsi:type="dcterms:W3CDTF">2022-05-24T12:41:16Z</dcterms:created>
  <dcterms:modified xsi:type="dcterms:W3CDTF">2022-11-23T10:15:29Z</dcterms:modified>
</cp:coreProperties>
</file>