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4"/>
  </p:sldMasterIdLst>
  <p:notesMasterIdLst>
    <p:notesMasterId r:id="rId32"/>
  </p:notesMasterIdLst>
  <p:sldIdLst>
    <p:sldId id="279" r:id="rId5"/>
    <p:sldId id="263" r:id="rId6"/>
    <p:sldId id="276" r:id="rId7"/>
    <p:sldId id="277" r:id="rId8"/>
    <p:sldId id="256" r:id="rId9"/>
    <p:sldId id="262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65" r:id="rId19"/>
    <p:sldId id="261" r:id="rId20"/>
    <p:sldId id="260" r:id="rId21"/>
    <p:sldId id="282" r:id="rId22"/>
    <p:sldId id="274" r:id="rId23"/>
    <p:sldId id="275" r:id="rId24"/>
    <p:sldId id="278" r:id="rId25"/>
    <p:sldId id="280" r:id="rId26"/>
    <p:sldId id="271" r:id="rId27"/>
    <p:sldId id="259" r:id="rId28"/>
    <p:sldId id="281" r:id="rId29"/>
    <p:sldId id="283" r:id="rId30"/>
    <p:sldId id="28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Angela (Council)" initials="WA(" lastIdx="3" clrIdx="0">
    <p:extLst>
      <p:ext uri="{19B8F6BF-5375-455C-9EA6-DF929625EA0E}">
        <p15:presenceInfo xmlns:p15="http://schemas.microsoft.com/office/powerpoint/2012/main" userId="S-1-5-21-2047894233-766325340-581009308-97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CFF"/>
    <a:srgbClr val="FEE7A8"/>
    <a:srgbClr val="FFCC99"/>
    <a:srgbClr val="FFECFF"/>
    <a:srgbClr val="FFFFCC"/>
    <a:srgbClr val="FFCC00"/>
    <a:srgbClr val="FFCCCC"/>
    <a:srgbClr val="D6E8E1"/>
    <a:srgbClr val="ECF4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6" autoAdjust="0"/>
    <p:restoredTop sz="86426" autoAdjust="0"/>
  </p:normalViewPr>
  <p:slideViewPr>
    <p:cSldViewPr snapToGrid="0">
      <p:cViewPr varScale="1">
        <p:scale>
          <a:sx n="104" d="100"/>
          <a:sy n="104" d="100"/>
        </p:scale>
        <p:origin x="96" y="23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D512-4832-4A56-A543-6213A1DFC706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7CB9-55E9-4E24-8CAE-5CE49BB823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62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37CB9-55E9-4E24-8CAE-5CE49BB8235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23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GB" b="1" dirty="0" smtClean="0"/>
              <a:t>Simplify, Listen and Do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4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2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41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28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95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67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04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43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0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3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60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5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8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E045-133C-40F5-9A04-C2931E120BC8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2B4EC2-E597-490D-80CA-FE34F8D652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2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16374"/>
            <a:ext cx="7766936" cy="1646302"/>
          </a:xfrm>
        </p:spPr>
        <p:txBody>
          <a:bodyPr/>
          <a:lstStyle/>
          <a:p>
            <a:pPr algn="l"/>
            <a:r>
              <a:rPr lang="en-GB" sz="4000" dirty="0"/>
              <a:t>Welcome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/>
            </a:r>
            <a:br>
              <a:rPr lang="en-GB" sz="1800" dirty="0"/>
            </a:br>
            <a:r>
              <a:rPr lang="en-GB" sz="4000" dirty="0"/>
              <a:t>The briefing will start shortly</a:t>
            </a:r>
            <a:r>
              <a:rPr lang="en-GB" sz="4000" dirty="0" smtClean="0"/>
              <a:t>.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426709"/>
            <a:ext cx="7766936" cy="1194020"/>
          </a:xfrm>
        </p:spPr>
        <p:txBody>
          <a:bodyPr>
            <a:noAutofit/>
          </a:bodyPr>
          <a:lstStyle/>
          <a:p>
            <a:pPr algn="l"/>
            <a:r>
              <a:rPr lang="en-GB" b="1" dirty="0"/>
              <a:t>Please stay on mute unless speaking, to reduce background noise.</a:t>
            </a:r>
          </a:p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The </a:t>
            </a:r>
            <a:r>
              <a:rPr lang="en-GB" b="1" dirty="0"/>
              <a:t>briefing will be recorded, </a:t>
            </a:r>
            <a:r>
              <a:rPr lang="en-GB" b="1" dirty="0" smtClean="0"/>
              <a:t>for admin purposes.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64145" y="3841076"/>
            <a:ext cx="10684933" cy="230832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Our principles: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Children </a:t>
            </a:r>
            <a:r>
              <a:rPr lang="en-GB" dirty="0"/>
              <a:t>are at the heart of what we do, and we will learn from the actions we take.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make a difference to the lives of children and young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focus on the difference our partnership makes to the lives of children &amp; young people.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ensure that children are at the heart of our discussions and the actions we take.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share information and work together with openness, respect, trust, and confidence.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challenge each other when this is needed and will welcome challenge in return, knowing this helps keep our system safe.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853" y="293863"/>
            <a:ext cx="312751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664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experiences and progress of children in care and care leavers: inadequate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78001"/>
            <a:ext cx="8596668" cy="4480560"/>
          </a:xfrm>
        </p:spPr>
        <p:txBody>
          <a:bodyPr>
            <a:noAutofit/>
          </a:bodyPr>
          <a:lstStyle/>
          <a:p>
            <a:r>
              <a:rPr lang="en-GB" sz="2400" dirty="0"/>
              <a:t>There are widespread and serious failures for children in care and care leavers in Herefordshire.</a:t>
            </a:r>
          </a:p>
          <a:p>
            <a:r>
              <a:rPr lang="en-GB" sz="2400" dirty="0"/>
              <a:t>Too many children experience unnecessary delays in achieving permanence…</a:t>
            </a:r>
          </a:p>
          <a:p>
            <a:r>
              <a:rPr lang="en-GB" sz="2400" dirty="0"/>
              <a:t>Assessments are mostly weak and do not identify children’s needs.</a:t>
            </a:r>
          </a:p>
          <a:p>
            <a:r>
              <a:rPr lang="en-GB" sz="2400" dirty="0"/>
              <a:t>The local authority’s offer to care leavers is weak.</a:t>
            </a:r>
          </a:p>
          <a:p>
            <a:r>
              <a:rPr lang="en-GB" sz="2400" dirty="0"/>
              <a:t>Young people have a lack of sufficient accommodation </a:t>
            </a:r>
            <a:r>
              <a:rPr lang="en-GB" sz="2400" dirty="0" smtClean="0"/>
              <a:t>choice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607" y="5776935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54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The council’s permanence hub team has significant experience in the field of adoption and a good understanding of the adoption process… timescales for children achieving permanence and placement stability are good…</a:t>
            </a:r>
          </a:p>
          <a:p>
            <a:r>
              <a:rPr lang="en-GB" sz="2400" dirty="0"/>
              <a:t>The virtual school is ambitious in ensuring that most children and young people in the care system make good educational progress…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82265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4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6640"/>
          </a:xfrm>
        </p:spPr>
        <p:txBody>
          <a:bodyPr>
            <a:normAutofit fontScale="90000"/>
          </a:bodyPr>
          <a:lstStyle/>
          <a:p>
            <a:r>
              <a:rPr lang="en-GB" dirty="0"/>
              <a:t>The impact of leaders on social work practice with children and families: inadequate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9238826" cy="4348480"/>
          </a:xfrm>
        </p:spPr>
        <p:txBody>
          <a:bodyPr>
            <a:noAutofit/>
          </a:bodyPr>
          <a:lstStyle/>
          <a:p>
            <a:r>
              <a:rPr lang="en-GB" sz="2400" dirty="0"/>
              <a:t>The quality and impact of social work practice has significantly deteriorated since the last judgement inspection in June 2018.</a:t>
            </a:r>
          </a:p>
          <a:p>
            <a:r>
              <a:rPr lang="en-GB" sz="2400" dirty="0"/>
              <a:t>Leaders and managers fail to safeguard and protect children in Herefordshire.</a:t>
            </a:r>
          </a:p>
          <a:p>
            <a:r>
              <a:rPr lang="en-GB" sz="2400" dirty="0"/>
              <a:t>The pace of improvement is too slow.</a:t>
            </a:r>
          </a:p>
          <a:p>
            <a:r>
              <a:rPr lang="en-GB" sz="2400" dirty="0"/>
              <a:t>Recently, there have been some small areas of progress from a significantly low base. Work is focused on building some of the infrastructures and systems to enable improvement.</a:t>
            </a:r>
          </a:p>
          <a:p>
            <a:r>
              <a:rPr lang="en-GB" sz="2400" dirty="0"/>
              <a:t>Relationships with partner agencies are underdeveloped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607" y="5695655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4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GB" sz="2400" dirty="0"/>
              <a:t>A permanent leadership team is now secured…</a:t>
            </a:r>
          </a:p>
          <a:p>
            <a:r>
              <a:rPr lang="en-GB" sz="2400" dirty="0"/>
              <a:t>Recently, there have been some small areas of progress from a significantly low base.</a:t>
            </a:r>
          </a:p>
          <a:p>
            <a:r>
              <a:rPr lang="en-GB" sz="2400" dirty="0"/>
              <a:t>Work is focussed on building some of the infrastructures and systems to enable improvement.</a:t>
            </a:r>
          </a:p>
          <a:p>
            <a:r>
              <a:rPr lang="en-GB" sz="2400" dirty="0"/>
              <a:t>Although improvement plans have been refreshed, governance is clearer and work streams are recently established, many plans are still in development and it is too soon to assess their impact.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447" y="579217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4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6748"/>
          </a:xfrm>
        </p:spPr>
        <p:txBody>
          <a:bodyPr/>
          <a:lstStyle/>
          <a:p>
            <a:r>
              <a:rPr lang="en-GB" b="1" dirty="0" smtClean="0"/>
              <a:t>The Partnership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5441"/>
            <a:ext cx="9381066" cy="4425922"/>
          </a:xfrm>
        </p:spPr>
        <p:txBody>
          <a:bodyPr>
            <a:noAutofit/>
          </a:bodyPr>
          <a:lstStyle/>
          <a:p>
            <a:r>
              <a:rPr lang="en-GB" sz="2400" dirty="0"/>
              <a:t>Inspectors concluded that there were under-developed partnerships, due in part to the churn of senior leaders and ineffective multi-agency arrangements.</a:t>
            </a:r>
          </a:p>
          <a:p>
            <a:r>
              <a:rPr lang="en-GB" sz="2400" dirty="0"/>
              <a:t>Multi-agency governance arrangements are weak.</a:t>
            </a:r>
          </a:p>
          <a:p>
            <a:r>
              <a:rPr lang="en-GB" sz="2400" dirty="0"/>
              <a:t>Operationally, agencies are not working together effectively.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b="1" dirty="0"/>
              <a:t>There is much to do to ensure a collective responsibility across the partnership for the improvement of services to children and families</a:t>
            </a:r>
            <a:r>
              <a:rPr lang="en-GB" sz="2400" b="1" dirty="0" smtClean="0"/>
              <a:t>.</a:t>
            </a:r>
          </a:p>
          <a:p>
            <a:r>
              <a:rPr lang="en-GB" sz="2400" b="1" i="1" dirty="0" smtClean="0"/>
              <a:t>This is our challenge….</a:t>
            </a:r>
            <a:endParaRPr lang="en-GB" sz="24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247" y="580233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3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2480"/>
          </a:xfrm>
        </p:spPr>
        <p:txBody>
          <a:bodyPr/>
          <a:lstStyle/>
          <a:p>
            <a:r>
              <a:rPr lang="en-GB" dirty="0" smtClean="0"/>
              <a:t>What have we already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Strengthened the MASH</a:t>
            </a:r>
          </a:p>
          <a:p>
            <a:r>
              <a:rPr lang="en-GB" sz="2400" dirty="0"/>
              <a:t>Reviewed all cases raised by inspectors</a:t>
            </a:r>
          </a:p>
          <a:p>
            <a:r>
              <a:rPr lang="en-GB" sz="2400" dirty="0"/>
              <a:t>Reviewed all pre-proceedings cases</a:t>
            </a:r>
          </a:p>
          <a:p>
            <a:r>
              <a:rPr lang="en-GB" sz="2400" dirty="0"/>
              <a:t>Increased the pace of improvements already planned (such as the revised pre-birth multi-agency panel).</a:t>
            </a:r>
          </a:p>
          <a:p>
            <a:r>
              <a:rPr lang="en-GB" sz="2400" dirty="0"/>
              <a:t>New </a:t>
            </a:r>
            <a:r>
              <a:rPr lang="en-GB" sz="2400" i="1" dirty="0"/>
              <a:t>Need to Know </a:t>
            </a:r>
            <a:r>
              <a:rPr lang="en-GB" sz="2400" dirty="0" smtClean="0"/>
              <a:t>(escalation) process </a:t>
            </a:r>
            <a:r>
              <a:rPr lang="en-GB" sz="2400" dirty="0"/>
              <a:t>and other practice guidance.</a:t>
            </a:r>
          </a:p>
          <a:p>
            <a:r>
              <a:rPr lang="en-GB" sz="2400" dirty="0"/>
              <a:t>Started work on our Ofsted response plan (has to be submitted by 20 December)</a:t>
            </a:r>
          </a:p>
          <a:p>
            <a:r>
              <a:rPr lang="en-GB" sz="2400" dirty="0"/>
              <a:t>A clear corporate commitment to increased retention and recruitment activity.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3607" y="579217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3920"/>
          </a:xfrm>
        </p:spPr>
        <p:txBody>
          <a:bodyPr/>
          <a:lstStyle/>
          <a:p>
            <a:r>
              <a:rPr lang="en-GB" dirty="0" smtClean="0"/>
              <a:t>Responding to the report…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4801"/>
            <a:ext cx="8596668" cy="46939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The service has to prepare </a:t>
            </a:r>
            <a:r>
              <a:rPr lang="en-GB" sz="2400" dirty="0"/>
              <a:t>and submit an action plan in response to the findings of the inspection report.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action plan </a:t>
            </a:r>
            <a:r>
              <a:rPr lang="en-GB" sz="2400" dirty="0" smtClean="0"/>
              <a:t>must be submitted </a:t>
            </a:r>
            <a:r>
              <a:rPr lang="en-GB" sz="2400" dirty="0"/>
              <a:t>by 20 December 2022.</a:t>
            </a:r>
          </a:p>
          <a:p>
            <a:r>
              <a:rPr lang="en-GB" sz="2400" dirty="0"/>
              <a:t>Cabinet will sign off on the report before submission.</a:t>
            </a:r>
          </a:p>
          <a:p>
            <a:r>
              <a:rPr lang="en-GB" sz="2400" dirty="0"/>
              <a:t>It </a:t>
            </a:r>
            <a:r>
              <a:rPr lang="en-GB" sz="2400" dirty="0" smtClean="0"/>
              <a:t>should have </a:t>
            </a:r>
            <a:r>
              <a:rPr lang="en-GB" sz="2400" dirty="0"/>
              <a:t>input from children and families, our workforce, multi-agency partners, and from Members. </a:t>
            </a:r>
            <a:endParaRPr lang="en-GB" sz="2400" dirty="0" smtClean="0"/>
          </a:p>
          <a:p>
            <a:r>
              <a:rPr lang="en-GB" sz="2400" dirty="0" smtClean="0"/>
              <a:t>Engagement events have been planned and details circulated.</a:t>
            </a:r>
          </a:p>
          <a:p>
            <a:r>
              <a:rPr lang="en-GB" sz="2400" dirty="0" smtClean="0"/>
              <a:t>An online survey is also open.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447" y="5787095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09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role of the Commissioner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GB" sz="2800" dirty="0" smtClean="0"/>
              <a:t>Eleanor Brazil</a:t>
            </a:r>
          </a:p>
          <a:p>
            <a:r>
              <a:rPr lang="en-GB" sz="2800" dirty="0" smtClean="0"/>
              <a:t>Appointed by the Department for Education</a:t>
            </a:r>
          </a:p>
          <a:p>
            <a:r>
              <a:rPr lang="en-GB" sz="2800" dirty="0" smtClean="0"/>
              <a:t>Reports to the Secretary of State (at the time!)</a:t>
            </a:r>
          </a:p>
          <a:p>
            <a:r>
              <a:rPr lang="en-GB" sz="2800" dirty="0" smtClean="0"/>
              <a:t>Question:  Should children’s services remain with Herefordshire Council?  If yes – what support is required.  If no – what alternative?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80233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/ comment…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64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2320"/>
          </a:xfrm>
        </p:spPr>
        <p:txBody>
          <a:bodyPr/>
          <a:lstStyle/>
          <a:p>
            <a:r>
              <a:rPr lang="en-GB" dirty="0" smtClean="0"/>
              <a:t>SEND Peer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3840"/>
            <a:ext cx="9320106" cy="47548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Key lines of enquiry</a:t>
            </a:r>
          </a:p>
          <a:p>
            <a:r>
              <a:rPr lang="en-GB" sz="2400" dirty="0"/>
              <a:t>Are children and young people’s needs identified accurately and assessed in a timely and effective way? </a:t>
            </a:r>
          </a:p>
          <a:p>
            <a:r>
              <a:rPr lang="en-GB" sz="2400" dirty="0"/>
              <a:t>Are children, young people and their families appropriately and consistently supported and enabled participate in decision-making about their individual plans and support?</a:t>
            </a:r>
          </a:p>
          <a:p>
            <a:r>
              <a:rPr lang="en-GB" sz="2400" dirty="0"/>
              <a:t>Do children and young people receive the right help at the right time</a:t>
            </a:r>
          </a:p>
          <a:p>
            <a:r>
              <a:rPr lang="en-GB" sz="2400" dirty="0"/>
              <a:t>Are children and young people well prepared for their next steps, and achieve strong outcomes?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787093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968586"/>
          </a:xfrm>
        </p:spPr>
        <p:txBody>
          <a:bodyPr/>
          <a:lstStyle/>
          <a:p>
            <a:r>
              <a:rPr lang="en-GB" sz="4000" dirty="0" smtClean="0"/>
              <a:t>Welcome and opening remarks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25153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n-GB" b="1" dirty="0" smtClean="0"/>
              <a:t>Darryl Freeman</a:t>
            </a:r>
          </a:p>
          <a:p>
            <a:pPr algn="l"/>
            <a:r>
              <a:rPr lang="en-GB" dirty="0" smtClean="0"/>
              <a:t>Chair, Herefordshire Safeguarding Children Partnership</a:t>
            </a:r>
          </a:p>
          <a:p>
            <a:pPr algn="l"/>
            <a:r>
              <a:rPr lang="en-GB" dirty="0" smtClean="0"/>
              <a:t>Corporate Director for Children and Young People (Herefordshire Council)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6484" y="0"/>
            <a:ext cx="3127519" cy="134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35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1680"/>
          </a:xfrm>
        </p:spPr>
        <p:txBody>
          <a:bodyPr/>
          <a:lstStyle/>
          <a:p>
            <a:r>
              <a:rPr lang="en-GB" dirty="0" smtClean="0"/>
              <a:t>Headlines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44321"/>
            <a:ext cx="9381066" cy="4754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Whilst there were some areas of good practice and evidence of positive impact for families, significant areas for development were identified, including:</a:t>
            </a:r>
          </a:p>
          <a:p>
            <a:endParaRPr lang="en-GB" sz="2400" dirty="0"/>
          </a:p>
          <a:p>
            <a:r>
              <a:rPr lang="en-GB" sz="2400" dirty="0"/>
              <a:t>A lack of a local partnership strategy</a:t>
            </a:r>
          </a:p>
          <a:p>
            <a:r>
              <a:rPr lang="en-GB" sz="2400" dirty="0"/>
              <a:t>Health differences</a:t>
            </a:r>
          </a:p>
          <a:p>
            <a:r>
              <a:rPr lang="en-GB" sz="2400" dirty="0"/>
              <a:t>Too many individual organisation strategies without plans, too many plans without strategies.</a:t>
            </a:r>
          </a:p>
          <a:p>
            <a:r>
              <a:rPr lang="en-GB" sz="2400" dirty="0"/>
              <a:t>A lack of multi-agency data, and audit to demonstrate impact.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817575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5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3841"/>
            <a:ext cx="9066106" cy="4527522"/>
          </a:xfrm>
        </p:spPr>
        <p:txBody>
          <a:bodyPr/>
          <a:lstStyle/>
          <a:p>
            <a:r>
              <a:rPr lang="en-GB" sz="2400" dirty="0"/>
              <a:t>Review effectiveness of resources, service delivery and systems to meet the child’s needs and potential and the requirements of the SEND Green Paper</a:t>
            </a:r>
          </a:p>
          <a:p>
            <a:r>
              <a:rPr lang="en-GB" sz="2400" dirty="0"/>
              <a:t>Establish the partnership governance and scrutiny arrangements at pace</a:t>
            </a:r>
          </a:p>
          <a:p>
            <a:r>
              <a:rPr lang="en-GB" sz="2400" dirty="0"/>
              <a:t>Produce a multi-agency strategy with short, medium and long-term priorities</a:t>
            </a:r>
          </a:p>
          <a:p>
            <a:r>
              <a:rPr lang="en-GB" sz="2400" dirty="0"/>
              <a:t>Develop a robust quality assurance framework for the local area with an immediate focus on all children with an EHCP open to Social Care and others with particular vulnerabilities 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767" y="578201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5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Neglect 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Rebecca Haywood-Tibbetts</a:t>
            </a:r>
          </a:p>
          <a:p>
            <a:r>
              <a:rPr lang="en-GB" dirty="0" smtClean="0"/>
              <a:t>Deputy Designated Nurse (Safeguarding)</a:t>
            </a:r>
          </a:p>
          <a:p>
            <a:r>
              <a:rPr lang="en-GB" dirty="0" smtClean="0"/>
              <a:t>Chair of the HSCP Neglect sub-group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2665" y="338290"/>
            <a:ext cx="2971338" cy="128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946573"/>
          </a:xfrm>
        </p:spPr>
        <p:txBody>
          <a:bodyPr/>
          <a:lstStyle/>
          <a:p>
            <a:r>
              <a:rPr lang="en-GB" dirty="0" smtClean="0"/>
              <a:t>Break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77335" y="3982720"/>
            <a:ext cx="8596668" cy="1405128"/>
          </a:xfrm>
        </p:spPr>
        <p:txBody>
          <a:bodyPr>
            <a:normAutofit/>
          </a:bodyPr>
          <a:lstStyle/>
          <a:p>
            <a:r>
              <a:rPr lang="en-GB" dirty="0" smtClean="0"/>
              <a:t>Back in 10 minutes…</a:t>
            </a:r>
          </a:p>
          <a:p>
            <a:endParaRPr lang="en-GB" dirty="0"/>
          </a:p>
          <a:p>
            <a:r>
              <a:rPr lang="en-GB" dirty="0" smtClean="0"/>
              <a:t>We’ll finish promptly at 12:30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4964" y="387054"/>
            <a:ext cx="3278069" cy="141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5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exercise (breakout rooms)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i="1" dirty="0"/>
              <a:t>Herefordshire partnerships are under-developed; the early help offer is limited; and agencies are not working together effectively…</a:t>
            </a:r>
            <a:r>
              <a:rPr lang="en-GB" sz="3200" dirty="0"/>
              <a:t> </a:t>
            </a:r>
            <a:r>
              <a:rPr lang="en-GB" dirty="0"/>
              <a:t>(</a:t>
            </a:r>
            <a:r>
              <a:rPr lang="en-GB" dirty="0" smtClean="0"/>
              <a:t>Ofsted)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3767" y="579217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0381"/>
          </a:xfrm>
        </p:spPr>
        <p:txBody>
          <a:bodyPr/>
          <a:lstStyle/>
          <a:p>
            <a:r>
              <a:rPr lang="en-GB" dirty="0" smtClean="0"/>
              <a:t>In your breakout rooms…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9587"/>
            <a:ext cx="8596668" cy="45517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Imagine “</a:t>
            </a:r>
            <a:r>
              <a:rPr lang="en-GB" sz="2400" b="1" i="1" dirty="0" smtClean="0"/>
              <a:t>Starting with a blank sheet…”</a:t>
            </a:r>
          </a:p>
          <a:p>
            <a:endParaRPr lang="en-GB" sz="2400" b="1" dirty="0"/>
          </a:p>
          <a:p>
            <a:r>
              <a:rPr lang="en-GB" sz="2400" b="1" dirty="0" smtClean="0"/>
              <a:t>How would we want the partnership to work?</a:t>
            </a:r>
          </a:p>
          <a:p>
            <a:r>
              <a:rPr lang="en-GB" sz="2400" b="1" dirty="0" smtClean="0"/>
              <a:t>How would we know that it was effective?</a:t>
            </a:r>
          </a:p>
          <a:p>
            <a:r>
              <a:rPr lang="en-GB" sz="2400" b="1" dirty="0" smtClean="0"/>
              <a:t>What individual actions are we going to take, from today, to make it happen?</a:t>
            </a:r>
          </a:p>
          <a:p>
            <a:endParaRPr lang="en-GB" sz="2400" b="1" dirty="0"/>
          </a:p>
          <a:p>
            <a:endParaRPr lang="en-GB" sz="2400" b="1" dirty="0" smtClean="0"/>
          </a:p>
          <a:p>
            <a:r>
              <a:rPr lang="en-GB" sz="2400" dirty="0" smtClean="0"/>
              <a:t>Each group to feedback 1 or 2 key points discussed.  </a:t>
            </a:r>
          </a:p>
          <a:p>
            <a:r>
              <a:rPr lang="en-GB" sz="2400" dirty="0" smtClean="0"/>
              <a:t>Please share more general notes with the business unit after the session.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033744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Feedback session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Kevin Crompton</a:t>
            </a:r>
          </a:p>
          <a:p>
            <a:r>
              <a:rPr lang="en-GB" dirty="0" smtClean="0"/>
              <a:t>Independent Scrutineer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824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Closing remarks </a:t>
            </a:r>
            <a:br>
              <a:rPr lang="en-GB" dirty="0" smtClean="0"/>
            </a:br>
            <a:r>
              <a:rPr lang="en-GB" dirty="0" smtClean="0"/>
              <a:t>and online evaluation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Darryl Freeman</a:t>
            </a:r>
          </a:p>
          <a:p>
            <a:r>
              <a:rPr lang="en-GB" dirty="0" smtClean="0"/>
              <a:t>Chair, Herefordshire Safeguarding Children Partnership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0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2800"/>
          </a:xfrm>
        </p:spPr>
        <p:txBody>
          <a:bodyPr/>
          <a:lstStyle/>
          <a:p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9363"/>
            <a:ext cx="9106746" cy="388077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Introducing our new Independent Scrutineer</a:t>
            </a:r>
          </a:p>
          <a:p>
            <a:r>
              <a:rPr lang="en-GB" sz="2400" dirty="0" smtClean="0"/>
              <a:t>Headlines – Inspection of Local Authority Children’s Services and the SEND Peer Review</a:t>
            </a:r>
          </a:p>
          <a:p>
            <a:r>
              <a:rPr lang="en-GB" sz="2400" dirty="0" smtClean="0"/>
              <a:t>Launch of our Neglect Strategy</a:t>
            </a:r>
          </a:p>
          <a:p>
            <a:r>
              <a:rPr lang="en-GB" sz="2400" dirty="0" smtClean="0"/>
              <a:t>Break</a:t>
            </a:r>
          </a:p>
          <a:p>
            <a:r>
              <a:rPr lang="en-GB" sz="2400" dirty="0" smtClean="0"/>
              <a:t>Group </a:t>
            </a:r>
            <a:r>
              <a:rPr lang="en-GB" sz="2400" dirty="0" smtClean="0"/>
              <a:t>exercise- </a:t>
            </a:r>
            <a:r>
              <a:rPr lang="en-GB" sz="2400" b="1" dirty="0" smtClean="0"/>
              <a:t>if we started with a blank sheet, what would the partnership look like?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247" y="576169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86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Kevin Crompton	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Independent Scrutineer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496" y="312220"/>
            <a:ext cx="2767507" cy="119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6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indent="346817" defTabSz="1189086">
              <a:spcBef>
                <a:spcPts val="0"/>
              </a:spcBef>
              <a:defRPr/>
            </a:pPr>
            <a:r>
              <a:rPr lang="en-GB" sz="4400" dirty="0">
                <a:solidFill>
                  <a:srgbClr val="3C3C9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4400" dirty="0">
                <a:solidFill>
                  <a:srgbClr val="3C3C94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686" y="2129424"/>
            <a:ext cx="8482940" cy="3867615"/>
          </a:xfrm>
        </p:spPr>
        <p:txBody>
          <a:bodyPr lIns="0" rIns="0" spcCol="0" anchor="ctr" anchorCtr="1">
            <a:normAutofit fontScale="77500" lnSpcReduction="20000"/>
          </a:bodyPr>
          <a:lstStyle/>
          <a:p>
            <a:pPr>
              <a:spcBef>
                <a:spcPts val="0"/>
              </a:spcBef>
            </a:pPr>
            <a:endParaRPr lang="en-US" altLang="en-US" sz="3200" b="1" dirty="0" smtClean="0">
              <a:solidFill>
                <a:srgbClr val="002060"/>
              </a:solidFill>
              <a:latin typeface="Lato" charset="0"/>
              <a:ea typeface="Lato" charset="0"/>
              <a:cs typeface="Lato" charset="0"/>
            </a:endParaRPr>
          </a:p>
          <a:p>
            <a:pPr lvl="0">
              <a:spcBef>
                <a:spcPts val="0"/>
              </a:spcBef>
              <a:buClr>
                <a:srgbClr val="3494BA"/>
              </a:buClr>
            </a:pPr>
            <a:r>
              <a:rPr lang="en-GB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Inspection of Children’s Services</a:t>
            </a:r>
          </a:p>
          <a:p>
            <a:pPr lvl="0">
              <a:spcBef>
                <a:spcPts val="0"/>
              </a:spcBef>
              <a:buClr>
                <a:srgbClr val="3494BA"/>
              </a:buClr>
            </a:pPr>
            <a:r>
              <a:rPr lang="en-GB" sz="52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&amp; SEND Peer Review</a:t>
            </a:r>
            <a:endParaRPr lang="en-GB" sz="4800" b="1" dirty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endParaRPr lang="en-US" altLang="en-US" sz="3600" b="1" dirty="0">
              <a:latin typeface="+mj-lt"/>
              <a:ea typeface="Lato" charset="0"/>
              <a:cs typeface="Lato" charset="0"/>
            </a:endParaRPr>
          </a:p>
          <a:p>
            <a:r>
              <a:rPr lang="en-US" altLang="en-US" sz="4800" b="1" dirty="0" smtClean="0">
                <a:latin typeface="Lato" charset="0"/>
                <a:ea typeface="Lato" charset="0"/>
                <a:cs typeface="Lato" charset="0"/>
              </a:rPr>
              <a:t>It’s a reflection on each of us…                  </a:t>
            </a:r>
            <a:endParaRPr lang="en-US" altLang="en-US" sz="4800" b="1" dirty="0">
              <a:latin typeface="Lato" charset="0"/>
              <a:ea typeface="Lato" charset="0"/>
              <a:cs typeface="Lato" charset="0"/>
            </a:endParaRPr>
          </a:p>
          <a:p>
            <a:endParaRPr lang="en-US" altLang="en-US" sz="1600" b="1" dirty="0">
              <a:latin typeface="Lato" charset="0"/>
              <a:ea typeface="Lato" charset="0"/>
              <a:cs typeface="Lato" charset="0"/>
            </a:endParaRPr>
          </a:p>
          <a:p>
            <a:endParaRPr lang="en-US" altLang="en-US" sz="1600" b="1" dirty="0">
              <a:latin typeface="Lato" charset="0"/>
              <a:ea typeface="Lato" charset="0"/>
              <a:cs typeface="Lato" charset="0"/>
            </a:endParaRPr>
          </a:p>
          <a:p>
            <a:pPr lvl="0" defTabSz="914400">
              <a:lnSpc>
                <a:spcPct val="90000"/>
              </a:lnSpc>
              <a:buClrTx/>
              <a:buSzTx/>
            </a:pPr>
            <a:r>
              <a:rPr lang="en-US" altLang="en-US" sz="3000" b="1" dirty="0" smtClean="0">
                <a:solidFill>
                  <a:srgbClr val="002060"/>
                </a:solidFill>
                <a:latin typeface="+mj-lt"/>
                <a:ea typeface="Lato" charset="0"/>
                <a:cs typeface="Lato" charset="0"/>
              </a:rPr>
              <a:t>                   </a:t>
            </a:r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HSCP Summit</a:t>
            </a:r>
            <a:endParaRPr lang="en-US" sz="3000" b="1" dirty="0">
              <a:solidFill>
                <a:srgbClr val="002060"/>
              </a:solidFill>
              <a:latin typeface="+mj-lt"/>
            </a:endParaRPr>
          </a:p>
          <a:p>
            <a:pPr lvl="0" defTabSz="914400">
              <a:lnSpc>
                <a:spcPct val="90000"/>
              </a:lnSpc>
              <a:buClrTx/>
              <a:buSzTx/>
            </a:pPr>
            <a:r>
              <a:rPr lang="en-US" sz="1900" b="1" dirty="0" smtClean="0">
                <a:solidFill>
                  <a:srgbClr val="002060"/>
                </a:solidFill>
                <a:latin typeface="+mj-lt"/>
              </a:rPr>
              <a:t>31 October 2022</a:t>
            </a:r>
            <a:endParaRPr lang="en-US" sz="1900" b="1" dirty="0">
              <a:solidFill>
                <a:srgbClr val="002060"/>
              </a:solidFill>
              <a:latin typeface="+mj-lt"/>
            </a:endParaRPr>
          </a:p>
          <a:p>
            <a:endParaRPr lang="en-GB" dirty="0"/>
          </a:p>
        </p:txBody>
      </p:sp>
      <p:pic>
        <p:nvPicPr>
          <p:cNvPr id="6" name="Picture 5" descr="C:\Users\aturton\Desktop\safeguarding_logo_partnership_2020-03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146" y="152081"/>
            <a:ext cx="3124374" cy="1348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349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Inspection of Local Authority Children’s Services (ILACS)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Herefordshire children’s services are inadequate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2000" y="5560090"/>
            <a:ext cx="2234319" cy="9625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51273" y="2742377"/>
            <a:ext cx="8222729" cy="293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7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200"/>
          </a:xfrm>
        </p:spPr>
        <p:txBody>
          <a:bodyPr>
            <a:normAutofit/>
          </a:bodyPr>
          <a:lstStyle/>
          <a:p>
            <a:r>
              <a:rPr lang="en-GB" dirty="0"/>
              <a:t>Headlines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3200"/>
            <a:ext cx="9523306" cy="4907279"/>
          </a:xfrm>
        </p:spPr>
        <p:txBody>
          <a:bodyPr>
            <a:noAutofit/>
          </a:bodyPr>
          <a:lstStyle/>
          <a:p>
            <a:r>
              <a:rPr lang="en-GB" sz="2400" dirty="0"/>
              <a:t>Children and young people in Herefordshire are not protected from harm.</a:t>
            </a:r>
          </a:p>
          <a:p>
            <a:r>
              <a:rPr lang="en-GB" sz="2400" dirty="0"/>
              <a:t>Fundamental areas of social work practice are weak. </a:t>
            </a:r>
          </a:p>
          <a:p>
            <a:r>
              <a:rPr lang="en-GB" sz="2400" dirty="0"/>
              <a:t>Assessments across the service are poor.</a:t>
            </a:r>
          </a:p>
          <a:p>
            <a:r>
              <a:rPr lang="en-GB" sz="2400" dirty="0"/>
              <a:t>Plans do not ensure children are safer or have their needs met…</a:t>
            </a:r>
          </a:p>
          <a:p>
            <a:r>
              <a:rPr lang="en-GB" sz="2400" dirty="0"/>
              <a:t>Drift and delays are endemic</a:t>
            </a:r>
          </a:p>
          <a:p>
            <a:r>
              <a:rPr lang="en-GB" sz="2400" dirty="0"/>
              <a:t>The quality and impact of social work practice has significantly deteriorated since the last judgement inspection in June 2018.</a:t>
            </a:r>
          </a:p>
          <a:p>
            <a:r>
              <a:rPr lang="en-GB" sz="2400" dirty="0"/>
              <a:t>Minimal improvements have made little difference to children’s experiences.</a:t>
            </a:r>
          </a:p>
          <a:p>
            <a:r>
              <a:rPr lang="en-GB" sz="2400" dirty="0"/>
              <a:t>A historical lack of stable and capable senior management</a:t>
            </a:r>
            <a:r>
              <a:rPr lang="en-GB" sz="2400" dirty="0" smtClean="0"/>
              <a:t>…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3447" y="574137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6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6480"/>
          </a:xfrm>
        </p:spPr>
        <p:txBody>
          <a:bodyPr>
            <a:normAutofit fontScale="90000"/>
          </a:bodyPr>
          <a:lstStyle/>
          <a:p>
            <a:r>
              <a:rPr lang="en-GB" dirty="0"/>
              <a:t>The experiences and progress of children who need help and protection: inadequate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0"/>
            <a:ext cx="9513146" cy="4582159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/>
              <a:t>There are widespread and serious failures which leave children harmed or at risk of harm.</a:t>
            </a:r>
          </a:p>
          <a:p>
            <a:r>
              <a:rPr lang="en-GB" sz="2400" dirty="0"/>
              <a:t>Too many children do not have a consistent social worker to rely on.</a:t>
            </a:r>
          </a:p>
          <a:p>
            <a:r>
              <a:rPr lang="en-GB" sz="2400" dirty="0"/>
              <a:t>Some children do not receive the right help at the right time. </a:t>
            </a:r>
          </a:p>
          <a:p>
            <a:r>
              <a:rPr lang="en-GB" sz="2400" dirty="0"/>
              <a:t>Action to protect children is not taken soon enough.</a:t>
            </a:r>
          </a:p>
          <a:p>
            <a:r>
              <a:rPr lang="en-GB" sz="2400" dirty="0"/>
              <a:t>Too many strategy meetings are delayed…</a:t>
            </a:r>
          </a:p>
          <a:p>
            <a:r>
              <a:rPr lang="en-GB" sz="2400" dirty="0"/>
              <a:t>Most assessments, including child protection enquiries, are poor.</a:t>
            </a:r>
          </a:p>
          <a:p>
            <a:r>
              <a:rPr lang="en-GB" sz="2400" dirty="0"/>
              <a:t>There is significant variability in social work practice across and within teams for children who need help and protection.</a:t>
            </a:r>
          </a:p>
          <a:p>
            <a:r>
              <a:rPr lang="en-GB" sz="2400" dirty="0"/>
              <a:t>Most plans and planning are weak and do not ensure that children are sufficiently protected and that their lives improve.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81249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Most children are seen regularly…</a:t>
            </a:r>
          </a:p>
          <a:p>
            <a:r>
              <a:rPr lang="en-GB" sz="2400" dirty="0"/>
              <a:t>Skilled workers in the edge of care home team (</a:t>
            </a:r>
            <a:r>
              <a:rPr lang="en-GB" sz="2400" dirty="0" err="1"/>
              <a:t>ECHo</a:t>
            </a:r>
            <a:r>
              <a:rPr lang="en-GB" sz="2400" dirty="0"/>
              <a:t>) provide effective support to prevent family breakdown and provide help for carers.</a:t>
            </a:r>
          </a:p>
          <a:p>
            <a:r>
              <a:rPr lang="en-GB" sz="2400" dirty="0"/>
              <a:t>When children receive support from the exploitation team, the work is effective.</a:t>
            </a:r>
          </a:p>
          <a:p>
            <a:r>
              <a:rPr lang="en-GB" sz="2400" dirty="0"/>
              <a:t>Leaders have a clear oversight of children missing education and those electively home educated.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3927" y="5812494"/>
            <a:ext cx="2237426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36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5A83DBBFE37248B0DB2AD0512E7780" ma:contentTypeVersion="12" ma:contentTypeDescription="Create a new document." ma:contentTypeScope="" ma:versionID="9e5f58dcd37a85f5c4426ed40ff02a3e">
  <xsd:schema xmlns:xsd="http://www.w3.org/2001/XMLSchema" xmlns:xs="http://www.w3.org/2001/XMLSchema" xmlns:p="http://schemas.microsoft.com/office/2006/metadata/properties" xmlns:ns3="df747796-49b0-402f-8b23-f339b59a9873" xmlns:ns4="79874075-716d-4c89-a5f5-ca173f51b83b" targetNamespace="http://schemas.microsoft.com/office/2006/metadata/properties" ma:root="true" ma:fieldsID="db4fff1816d5bc39dd6f8ddf435c844d" ns3:_="" ns4:_="">
    <xsd:import namespace="df747796-49b0-402f-8b23-f339b59a9873"/>
    <xsd:import namespace="79874075-716d-4c89-a5f5-ca173f51b83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47796-49b0-402f-8b23-f339b59a98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874075-716d-4c89-a5f5-ca173f51b83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2836C2-ABE8-48B5-AC2F-CCD8CBBFD23E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df747796-49b0-402f-8b23-f339b59a9873"/>
    <ds:schemaRef ds:uri="79874075-716d-4c89-a5f5-ca173f51b83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F42CDD9-8BA6-4F6E-8FF9-B10CC6C9D1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11E57E-0E99-47C9-9E63-24461FEE9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747796-49b0-402f-8b23-f339b59a9873"/>
    <ds:schemaRef ds:uri="79874075-716d-4c89-a5f5-ca173f51b8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6994</TotalTime>
  <Words>1449</Words>
  <Application>Microsoft Office PowerPoint</Application>
  <PresentationFormat>Widescreen</PresentationFormat>
  <Paragraphs>154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Lato</vt:lpstr>
      <vt:lpstr>Times New Roman</vt:lpstr>
      <vt:lpstr>Trebuchet MS</vt:lpstr>
      <vt:lpstr>Wingdings 3</vt:lpstr>
      <vt:lpstr>Facet</vt:lpstr>
      <vt:lpstr>Welcome  The briefing will start shortly.</vt:lpstr>
      <vt:lpstr>Welcome and opening remarks</vt:lpstr>
      <vt:lpstr>Programme</vt:lpstr>
      <vt:lpstr>Kevin Crompton </vt:lpstr>
      <vt:lpstr> </vt:lpstr>
      <vt:lpstr>Inspection of Local Authority Children’s Services (ILACS)</vt:lpstr>
      <vt:lpstr>Headlines</vt:lpstr>
      <vt:lpstr>The experiences and progress of children who need help and protection: inadequate</vt:lpstr>
      <vt:lpstr>PowerPoint Presentation</vt:lpstr>
      <vt:lpstr>The experiences and progress of children in care and care leavers: inadequate</vt:lpstr>
      <vt:lpstr>PowerPoint Presentation</vt:lpstr>
      <vt:lpstr>The impact of leaders on social work practice with children and families: inadequate</vt:lpstr>
      <vt:lpstr>PowerPoint Presentation</vt:lpstr>
      <vt:lpstr>The Partnership</vt:lpstr>
      <vt:lpstr>What have we already done?</vt:lpstr>
      <vt:lpstr>Responding to the report…</vt:lpstr>
      <vt:lpstr>The role of the Commissioner</vt:lpstr>
      <vt:lpstr>Questions / comment…</vt:lpstr>
      <vt:lpstr>SEND Peer Review</vt:lpstr>
      <vt:lpstr>Headlines</vt:lpstr>
      <vt:lpstr>Recommendations</vt:lpstr>
      <vt:lpstr>Neglect Strategy</vt:lpstr>
      <vt:lpstr>Break</vt:lpstr>
      <vt:lpstr>Group exercise (breakout rooms)</vt:lpstr>
      <vt:lpstr>In your breakout rooms…</vt:lpstr>
      <vt:lpstr>Feedback session</vt:lpstr>
      <vt:lpstr>Closing remarks  and online evaluation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Children &amp; Young People       in Herefordshire Partnership</dc:title>
  <dc:creator>Granthier, Philippa</dc:creator>
  <cp:lastModifiedBy>Freeman, Darryl</cp:lastModifiedBy>
  <cp:revision>271</cp:revision>
  <dcterms:created xsi:type="dcterms:W3CDTF">2020-02-06T14:10:49Z</dcterms:created>
  <dcterms:modified xsi:type="dcterms:W3CDTF">2022-10-31T09:49:40Z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0x0101002A5A83DBBFE37248B0DB2AD0512E7780</vt:lpwstr>
  </property>
</Properties>
</file>