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2"/>
  </p:notesMasterIdLst>
  <p:sldIdLst>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2A675E-E40F-402D-B2E5-DE20C84586AF}" type="datetimeFigureOut">
              <a:rPr lang="en-GB" smtClean="0"/>
              <a:t>24/06/2022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9C83A-E690-48EF-93A7-A0E9A66171A7}" type="slidenum">
              <a:rPr lang="en-GB" smtClean="0"/>
              <a:t>‹#›</a:t>
            </a:fld>
            <a:endParaRPr lang="en-GB"/>
          </a:p>
        </p:txBody>
      </p:sp>
    </p:spTree>
    <p:extLst>
      <p:ext uri="{BB962C8B-B14F-4D97-AF65-F5344CB8AC3E}">
        <p14:creationId xmlns:p14="http://schemas.microsoft.com/office/powerpoint/2010/main" val="401334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9117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1567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Herefordshire County Council referred six deaths of individuals, their deaths occurring between January 2019 and August 2020. The information received from partners indicated a high level of substance abuse and physical and mental health issues. All were known to the police as victims and offenders. Concerns surrounded some of the individuals relating to self-harm, homelessness, self-neglect and suicidal ideation. </a:t>
            </a:r>
          </a:p>
          <a:p>
            <a:r>
              <a:rPr lang="en-GB" dirty="0" smtClean="0"/>
              <a:t>This report was commissioned to consider learning from the individual cases within scope of the review, with an additional focus on repetitive learning across the cases that would indicate system-wide concerns and challenges.</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4738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Herefordshire County Council referred six deaths of individuals, their deaths occurring between January 2019 and August 2020. The information received from partners indicated a high level of substance abuse and physical and mental health issues. All were known to the police as victims and offenders. Concerns surrounded some of the individuals relating to self-harm, homelessness, self-neglect and suicidal ideation. </a:t>
            </a:r>
          </a:p>
          <a:p>
            <a:r>
              <a:rPr lang="en-GB" dirty="0" smtClean="0"/>
              <a:t>This report was commissioned to consider learning from the individual cases within scope of the review, with an additional focus on repetitive learning across the cases that would indicate system-wide concerns and challenges.</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975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457200" rtl="0" eaLnBrk="1" fontAlgn="auto" latinLnBrk="0" hangingPunct="1">
              <a:lnSpc>
                <a:spcPct val="120000"/>
              </a:lnSpc>
              <a:spcBef>
                <a:spcPts val="1800"/>
              </a:spcBef>
              <a:spcAft>
                <a:spcPts val="0"/>
              </a:spcAft>
              <a:buClr>
                <a:srgbClr val="3494BA"/>
              </a:buClr>
              <a:buSzPct val="80000"/>
              <a:buFont typeface="Wingdings 3" charset="2"/>
              <a:buNone/>
              <a:tabLst/>
              <a:defRPr/>
            </a:pPr>
            <a:r>
              <a:rPr kumimoji="0" lang="en-GB" sz="2000" b="0" i="0" u="none" strike="noStrike" kern="1200" cap="none" spc="0" normalizeH="0" baseline="0" noProof="0" dirty="0" smtClean="0">
                <a:ln>
                  <a:noFill/>
                </a:ln>
                <a:solidFill>
                  <a:srgbClr val="444444"/>
                </a:solidFill>
                <a:effectLst/>
                <a:uLnTx/>
                <a:uFillTx/>
                <a:latin typeface="Frutiger"/>
                <a:ea typeface="+mn-ea"/>
                <a:cs typeface="+mn-cs"/>
              </a:rPr>
              <a:t>This guidance seeks to provide front line professionals with a framework to facilitate effective working with adults who are at risk of significant harm due to their complex needs, and the risks cannot effectively be managed via other processes or interventions, such as section 9 care and support assessment or section 42, safeguarding enquiry. The CARM guidance is used when the adult declines to engage with services and yet the risk is significant and an individual agency procedures have not been able to resolve the problem(s).</a:t>
            </a:r>
          </a:p>
          <a:p>
            <a:pPr marL="457200" marR="0" lvl="1" indent="0" algn="l" defTabSz="457200" rtl="0" eaLnBrk="1" fontAlgn="auto" latinLnBrk="0" hangingPunct="1">
              <a:lnSpc>
                <a:spcPct val="120000"/>
              </a:lnSpc>
              <a:spcBef>
                <a:spcPts val="1800"/>
              </a:spcBef>
              <a:spcAft>
                <a:spcPts val="0"/>
              </a:spcAft>
              <a:buClr>
                <a:srgbClr val="3494BA"/>
              </a:buClr>
              <a:buSzPct val="80000"/>
              <a:buFont typeface="Wingdings 3" charset="2"/>
              <a:buNone/>
              <a:tabLst/>
              <a:defRPr/>
            </a:pPr>
            <a:endParaRPr kumimoji="0" lang="en-GB" sz="2000" b="0" i="0" u="none" strike="noStrike" kern="1200" cap="none" spc="0" normalizeH="0" baseline="0" noProof="0" dirty="0" smtClean="0">
              <a:ln>
                <a:noFill/>
              </a:ln>
              <a:solidFill>
                <a:srgbClr val="444444"/>
              </a:solidFill>
              <a:effectLst/>
              <a:uLnTx/>
              <a:uFillTx/>
              <a:latin typeface="Frutiger"/>
              <a:ea typeface="+mn-ea"/>
              <a:cs typeface="+mn-cs"/>
            </a:endParaRPr>
          </a:p>
          <a:p>
            <a:pPr marL="457200" marR="0" lvl="1" indent="0" algn="l" defTabSz="457200" rtl="0" eaLnBrk="1" fontAlgn="auto" latinLnBrk="0" hangingPunct="1">
              <a:lnSpc>
                <a:spcPct val="120000"/>
              </a:lnSpc>
              <a:spcBef>
                <a:spcPts val="1800"/>
              </a:spcBef>
              <a:spcAft>
                <a:spcPts val="0"/>
              </a:spcAft>
              <a:buClr>
                <a:srgbClr val="3494BA"/>
              </a:buClr>
              <a:buSzPct val="80000"/>
              <a:buFont typeface="Wingdings 3" charset="2"/>
              <a:buNone/>
              <a:tabLst/>
              <a:defRPr/>
            </a:pPr>
            <a:r>
              <a:rPr kumimoji="0" lang="en-GB" sz="2000" b="0" i="0" u="none" strike="noStrike" kern="1200" cap="none" spc="0" normalizeH="0" baseline="0" noProof="0" dirty="0" smtClean="0">
                <a:ln>
                  <a:noFill/>
                </a:ln>
                <a:solidFill>
                  <a:srgbClr val="444444"/>
                </a:solidFill>
                <a:effectLst/>
                <a:uLnTx/>
                <a:uFillTx/>
                <a:latin typeface="Frutiger"/>
                <a:ea typeface="+mn-ea"/>
                <a:cs typeface="+mn-cs"/>
              </a:rPr>
              <a:t>Changes: Make specific reference to adult exploitation; planning for roll-out of an adult exploitation pathway; clarify the cross-over between safeguarding procedures and using the CARM</a:t>
            </a:r>
            <a:endParaRPr kumimoji="0" lang="en-US" sz="2000" b="0" i="0" u="none" strike="noStrike" kern="1200" cap="none" spc="0" normalizeH="0" baseline="0" noProof="0" dirty="0" smtClean="0">
              <a:ln>
                <a:noFill/>
              </a:ln>
              <a:solidFill>
                <a:prstClr val="black"/>
              </a:solidFill>
              <a:effectLst/>
              <a:uLnTx/>
              <a:uFillTx/>
              <a:latin typeface="Trebuchet MS" panose="020B0603020202020204"/>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3613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4957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9879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5577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642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3169014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349342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8511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846659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972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457832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066299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787379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1243676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657276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100654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06460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4136794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1655851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823716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1939760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11011928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29212506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39117159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46C42-4D61-6242-AA8F-7543A537D11B}" type="datetimeFigureOut">
              <a:rPr lang="en-US" smtClean="0"/>
              <a:t>6/24/2022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263C-B98E-B842-86EC-4E4833835977}" type="slidenum">
              <a:rPr lang="en-US" smtClean="0"/>
              <a:t>‹#›</a:t>
            </a:fld>
            <a:endParaRPr lang="en-US" dirty="0"/>
          </a:p>
        </p:txBody>
      </p:sp>
    </p:spTree>
    <p:extLst>
      <p:ext uri="{BB962C8B-B14F-4D97-AF65-F5344CB8AC3E}">
        <p14:creationId xmlns:p14="http://schemas.microsoft.com/office/powerpoint/2010/main" val="191518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403636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143134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24464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83880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372601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23551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dirty="0"/>
          </a:p>
        </p:txBody>
      </p:sp>
      <p:sp>
        <p:nvSpPr>
          <p:cNvPr id="5" name="Date Placeholder 4"/>
          <p:cNvSpPr>
            <a:spLocks noGrp="1"/>
          </p:cNvSpPr>
          <p:nvPr>
            <p:ph type="dt" sz="half" idx="10"/>
          </p:nvPr>
        </p:nvSpPr>
        <p:spPr/>
        <p:txBody>
          <a:bodyPr/>
          <a:lstStyle/>
          <a:p>
            <a:fld id="{B365E045-133C-40F5-9A04-C2931E120BC8}" type="datetimeFigureOut">
              <a:rPr lang="en-GB" smtClean="0"/>
              <a:t>24/06/2022</a:t>
            </a:fld>
            <a:endParaRPr lang="en-GB" dirty="0"/>
          </a:p>
        </p:txBody>
      </p:sp>
    </p:spTree>
    <p:extLst>
      <p:ext uri="{BB962C8B-B14F-4D97-AF65-F5344CB8AC3E}">
        <p14:creationId xmlns:p14="http://schemas.microsoft.com/office/powerpoint/2010/main" val="224738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65E045-133C-40F5-9A04-C2931E120BC8}" type="datetimeFigureOut">
              <a:rPr lang="en-GB" smtClean="0"/>
              <a:t>24/06/2022</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2B4EC2-E597-490D-80CA-FE34F8D65297}" type="slidenum">
              <a:rPr lang="en-GB" smtClean="0"/>
              <a:t>‹#›</a:t>
            </a:fld>
            <a:endParaRPr lang="en-GB" dirty="0"/>
          </a:p>
        </p:txBody>
      </p:sp>
    </p:spTree>
    <p:extLst>
      <p:ext uri="{BB962C8B-B14F-4D97-AF65-F5344CB8AC3E}">
        <p14:creationId xmlns:p14="http://schemas.microsoft.com/office/powerpoint/2010/main" val="515402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6C42-4D61-6242-AA8F-7543A537D11B}" type="datetimeFigureOut">
              <a:rPr lang="en-US" smtClean="0"/>
              <a:t>6/24/2022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9263C-B98E-B842-86EC-4E4833835977}" type="slidenum">
              <a:rPr lang="en-US" smtClean="0"/>
              <a:t>‹#›</a:t>
            </a:fld>
            <a:endParaRPr lang="en-US" dirty="0"/>
          </a:p>
        </p:txBody>
      </p:sp>
    </p:spTree>
    <p:extLst>
      <p:ext uri="{BB962C8B-B14F-4D97-AF65-F5344CB8AC3E}">
        <p14:creationId xmlns:p14="http://schemas.microsoft.com/office/powerpoint/2010/main" val="30316258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erefordshiresafeguardingboards.org.uk/herefordshire-community-safety-partn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tm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erefordshiresafeguardingboards.org.uk/media/9505/herefordshire-sab-premature-deaths-review-fina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herefordshiresafeguardingboards.org.uk/herefordshire-safeguarding-adults-board/for-professionals/policies-and-procedur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www.herefordshirecpd.co.uk/events-list?c=27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SafeguardingTraining@herefordshire.gov.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herefordshirecpd.co.uk/events-list?c=27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hyperlink" Target="https://herefordshiresafeguardingboards.org.uk/herefordshire-safeguarding-children-partnership/for-professionals/voice-of-the-child-participation-toolkit/" TargetMode="External"/><Relationship Id="rId5" Type="http://schemas.openxmlformats.org/officeDocument/2006/relationships/image" Target="../media/image5.tmp"/><Relationship Id="rId4" Type="http://schemas.openxmlformats.org/officeDocument/2006/relationships/image" Target="../media/image4.tmp"/></Relationships>
</file>

<file path=ppt/slides/_rels/slide9.xml.rels><?xml version="1.0" encoding="UTF-8" standalone="yes"?>
<Relationships xmlns="http://schemas.openxmlformats.org/package/2006/relationships"><Relationship Id="rId3" Type="http://schemas.openxmlformats.org/officeDocument/2006/relationships/hyperlink" Target="http://www.herefordshirecpd.co.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herefordshiresafeguardingboards.us8.list-manage.com/subscribe?u=ea611918c42bb49280bc90c7f&amp;id=d17e2cbef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3620" y="1558725"/>
            <a:ext cx="9852736" cy="751367"/>
          </a:xfrm>
        </p:spPr>
        <p:txBody>
          <a:bodyPr>
            <a:normAutofit fontScale="90000"/>
          </a:bodyPr>
          <a:lstStyle/>
          <a:p>
            <a:pPr algn="ctr"/>
            <a:r>
              <a:rPr lang="en-GB" b="1" i="1" dirty="0" smtClean="0"/>
              <a:t>Updates from the</a:t>
            </a:r>
            <a:br>
              <a:rPr lang="en-GB" b="1" i="1" dirty="0" smtClean="0"/>
            </a:br>
            <a:r>
              <a:rPr lang="en-GB" b="1" dirty="0" smtClean="0"/>
              <a:t/>
            </a:r>
            <a:br>
              <a:rPr lang="en-GB" b="1" dirty="0" smtClean="0"/>
            </a:br>
            <a:r>
              <a:rPr lang="en-GB" b="1" dirty="0" smtClean="0"/>
              <a:t>Herefordshire Safeguarding Adults Board</a:t>
            </a:r>
            <a:br>
              <a:rPr lang="en-GB" b="1" dirty="0" smtClean="0"/>
            </a:br>
            <a:r>
              <a:rPr lang="en-GB" b="1" dirty="0" smtClean="0"/>
              <a:t/>
            </a:r>
            <a:br>
              <a:rPr lang="en-GB" b="1" dirty="0" smtClean="0"/>
            </a:br>
            <a:r>
              <a:rPr lang="en-GB" b="1" dirty="0" smtClean="0"/>
              <a:t>Herefordshire Safeguarding Children Partnership</a:t>
            </a:r>
            <a:br>
              <a:rPr lang="en-GB" b="1" dirty="0" smtClean="0"/>
            </a:br>
            <a:r>
              <a:rPr lang="en-GB" b="1" dirty="0" smtClean="0"/>
              <a:t> </a:t>
            </a:r>
            <a:br>
              <a:rPr lang="en-GB" b="1" dirty="0" smtClean="0"/>
            </a:br>
            <a:r>
              <a:rPr lang="en-GB" b="1" dirty="0" smtClean="0"/>
              <a:t>Herefordshire Community Safety Partnership</a:t>
            </a:r>
            <a:endParaRPr lang="en-GB" b="1" dirty="0"/>
          </a:p>
        </p:txBody>
      </p:sp>
      <p:pic>
        <p:nvPicPr>
          <p:cNvPr id="3" name="Picture 2"/>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3021328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9807" y="475426"/>
            <a:ext cx="8596668" cy="793751"/>
          </a:xfrm>
        </p:spPr>
        <p:txBody>
          <a:bodyPr>
            <a:normAutofit fontScale="90000"/>
          </a:bodyPr>
          <a:lstStyle/>
          <a:p>
            <a:pPr algn="ctr"/>
            <a:r>
              <a:rPr lang="en-GB" sz="4000" b="1" dirty="0" smtClean="0"/>
              <a:t>New Community Safety Strategy and Priorities for 2022-24</a:t>
            </a:r>
            <a:endParaRPr lang="en-GB" sz="4000" b="1" dirty="0"/>
          </a:p>
        </p:txBody>
      </p:sp>
      <p:sp>
        <p:nvSpPr>
          <p:cNvPr id="3" name="Content Placeholder 2"/>
          <p:cNvSpPr>
            <a:spLocks noGrp="1"/>
          </p:cNvSpPr>
          <p:nvPr>
            <p:ph idx="1"/>
          </p:nvPr>
        </p:nvSpPr>
        <p:spPr>
          <a:xfrm>
            <a:off x="439839" y="2027380"/>
            <a:ext cx="8076096" cy="4830620"/>
          </a:xfrm>
        </p:spPr>
        <p:txBody>
          <a:bodyPr>
            <a:normAutofit/>
          </a:bodyPr>
          <a:lstStyle/>
          <a:p>
            <a:pPr lvl="1">
              <a:lnSpc>
                <a:spcPct val="120000"/>
              </a:lnSpc>
              <a:spcBef>
                <a:spcPts val="1800"/>
              </a:spcBef>
              <a:buFont typeface="Arial" panose="020B0604020202020204" pitchFamily="34" charset="0"/>
              <a:buChar char="•"/>
            </a:pPr>
            <a:r>
              <a:rPr lang="en-US" sz="2600" dirty="0" smtClean="0">
                <a:solidFill>
                  <a:schemeClr val="tx1"/>
                </a:solidFill>
              </a:rPr>
              <a:t>Priority 1: Violence Against Women and Girls</a:t>
            </a:r>
          </a:p>
          <a:p>
            <a:pPr lvl="1">
              <a:lnSpc>
                <a:spcPct val="120000"/>
              </a:lnSpc>
              <a:spcBef>
                <a:spcPts val="1800"/>
              </a:spcBef>
              <a:buFont typeface="Arial" panose="020B0604020202020204" pitchFamily="34" charset="0"/>
              <a:buChar char="•"/>
            </a:pPr>
            <a:r>
              <a:rPr lang="en-US" sz="2600" dirty="0" smtClean="0">
                <a:solidFill>
                  <a:schemeClr val="tx1"/>
                </a:solidFill>
              </a:rPr>
              <a:t>Priority 2: Domestic Abuse</a:t>
            </a:r>
          </a:p>
          <a:p>
            <a:pPr lvl="1">
              <a:lnSpc>
                <a:spcPct val="120000"/>
              </a:lnSpc>
              <a:spcBef>
                <a:spcPts val="1800"/>
              </a:spcBef>
              <a:buFont typeface="Arial" panose="020B0604020202020204" pitchFamily="34" charset="0"/>
              <a:buChar char="•"/>
            </a:pPr>
            <a:endParaRPr lang="en-US" sz="2600" dirty="0" smtClean="0">
              <a:solidFill>
                <a:schemeClr val="tx1"/>
              </a:solidFill>
            </a:endParaRPr>
          </a:p>
          <a:p>
            <a:pPr marL="0" lvl="1" indent="0" algn="ctr">
              <a:lnSpc>
                <a:spcPct val="120000"/>
              </a:lnSpc>
              <a:spcBef>
                <a:spcPts val="1800"/>
              </a:spcBef>
              <a:buNone/>
            </a:pPr>
            <a:r>
              <a:rPr lang="en-US" sz="2000" dirty="0" smtClean="0">
                <a:solidFill>
                  <a:schemeClr val="tx1"/>
                </a:solidFill>
              </a:rPr>
              <a:t>Access the strategy from the Community Safety Partnership section of the website</a:t>
            </a:r>
            <a:endParaRPr lang="en-US" sz="2000" dirty="0">
              <a:solidFill>
                <a:schemeClr val="tx1"/>
              </a:solidFill>
            </a:endParaRPr>
          </a:p>
          <a:p>
            <a:pPr marL="0" lvl="1" indent="0" algn="ctr">
              <a:lnSpc>
                <a:spcPct val="120000"/>
              </a:lnSpc>
              <a:spcBef>
                <a:spcPts val="1800"/>
              </a:spcBef>
              <a:buNone/>
            </a:pPr>
            <a:r>
              <a:rPr lang="en-GB" sz="2400" dirty="0">
                <a:hlinkClick r:id="rId3"/>
              </a:rPr>
              <a:t>Herefordshire Community Safety Partnership - Herefordshire Safeguarding (herefordshiresafeguardingboards.org.uk)</a:t>
            </a:r>
            <a:endParaRPr lang="en-US" sz="2400" dirty="0" smtClean="0">
              <a:solidFill>
                <a:schemeClr val="tx1"/>
              </a:solidFill>
            </a:endParaRPr>
          </a:p>
        </p:txBody>
      </p:sp>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5934" y="1354237"/>
            <a:ext cx="3255519" cy="4031113"/>
          </a:xfrm>
          <a:prstGeom prst="rect">
            <a:avLst/>
          </a:prstGeom>
        </p:spPr>
      </p:pic>
      <p:pic>
        <p:nvPicPr>
          <p:cNvPr id="5" name="Picture 4"/>
          <p:cNvPicPr>
            <a:picLocks noChangeAspect="1"/>
          </p:cNvPicPr>
          <p:nvPr/>
        </p:nvPicPr>
        <p:blipFill>
          <a:blip r:embed="rId5"/>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1824571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9807" y="475426"/>
            <a:ext cx="8596668" cy="793751"/>
          </a:xfrm>
        </p:spPr>
        <p:txBody>
          <a:bodyPr>
            <a:normAutofit fontScale="90000"/>
          </a:bodyPr>
          <a:lstStyle/>
          <a:p>
            <a:pPr algn="ctr"/>
            <a:r>
              <a:rPr lang="en-GB" sz="4000" b="1" dirty="0" smtClean="0"/>
              <a:t>Thematic Review of Premature Deaths of Adults – HSAB </a:t>
            </a:r>
            <a:br>
              <a:rPr lang="en-GB" sz="4000" b="1" dirty="0" smtClean="0"/>
            </a:br>
            <a:r>
              <a:rPr lang="en-GB" sz="4000" b="1" dirty="0" smtClean="0"/>
              <a:t>published March 2022</a:t>
            </a:r>
            <a:endParaRPr lang="en-GB" sz="4000" b="1" dirty="0"/>
          </a:p>
        </p:txBody>
      </p:sp>
      <p:sp>
        <p:nvSpPr>
          <p:cNvPr id="3" name="Content Placeholder 2"/>
          <p:cNvSpPr>
            <a:spLocks noGrp="1"/>
          </p:cNvSpPr>
          <p:nvPr>
            <p:ph idx="1"/>
          </p:nvPr>
        </p:nvSpPr>
        <p:spPr>
          <a:xfrm>
            <a:off x="439838" y="2400300"/>
            <a:ext cx="8936637" cy="4457700"/>
          </a:xfrm>
        </p:spPr>
        <p:txBody>
          <a:bodyPr>
            <a:normAutofit/>
          </a:bodyPr>
          <a:lstStyle/>
          <a:p>
            <a:pPr marL="457200" lvl="1" indent="0">
              <a:lnSpc>
                <a:spcPct val="120000"/>
              </a:lnSpc>
              <a:spcBef>
                <a:spcPts val="1800"/>
              </a:spcBef>
              <a:buNone/>
            </a:pPr>
            <a:r>
              <a:rPr lang="en-US" sz="2600" dirty="0" smtClean="0">
                <a:solidFill>
                  <a:schemeClr val="tx1"/>
                </a:solidFill>
              </a:rPr>
              <a:t>Findings</a:t>
            </a:r>
          </a:p>
          <a:p>
            <a:pPr lvl="1">
              <a:lnSpc>
                <a:spcPct val="120000"/>
              </a:lnSpc>
              <a:spcBef>
                <a:spcPts val="1800"/>
              </a:spcBef>
              <a:buFont typeface="Arial" panose="020B0604020202020204" pitchFamily="34" charset="0"/>
              <a:buChar char="•"/>
            </a:pPr>
            <a:r>
              <a:rPr lang="en-US" sz="2600" dirty="0" smtClean="0">
                <a:solidFill>
                  <a:schemeClr val="tx1"/>
                </a:solidFill>
              </a:rPr>
              <a:t>Responding to adults with multiple complex needs</a:t>
            </a:r>
          </a:p>
          <a:p>
            <a:pPr lvl="1">
              <a:lnSpc>
                <a:spcPct val="120000"/>
              </a:lnSpc>
              <a:spcBef>
                <a:spcPts val="1800"/>
              </a:spcBef>
              <a:buFont typeface="Arial" panose="020B0604020202020204" pitchFamily="34" charset="0"/>
              <a:buChar char="•"/>
            </a:pPr>
            <a:r>
              <a:rPr lang="en-US" sz="2600" dirty="0" smtClean="0">
                <a:solidFill>
                  <a:schemeClr val="tx1"/>
                </a:solidFill>
              </a:rPr>
              <a:t>Missed opportunities to invoke legal frameworks, Care Act, Mental Health Act and Mental Capacity Act</a:t>
            </a:r>
          </a:p>
          <a:p>
            <a:pPr lvl="1">
              <a:lnSpc>
                <a:spcPct val="120000"/>
              </a:lnSpc>
              <a:spcBef>
                <a:spcPts val="1800"/>
              </a:spcBef>
              <a:buFont typeface="Arial" panose="020B0604020202020204" pitchFamily="34" charset="0"/>
              <a:buChar char="•"/>
            </a:pPr>
            <a:r>
              <a:rPr lang="en-US" sz="2600" dirty="0" smtClean="0">
                <a:solidFill>
                  <a:schemeClr val="tx1"/>
                </a:solidFill>
              </a:rPr>
              <a:t>Lack of understanding of self neglect</a:t>
            </a:r>
          </a:p>
          <a:p>
            <a:pPr lvl="1">
              <a:lnSpc>
                <a:spcPct val="120000"/>
              </a:lnSpc>
              <a:spcBef>
                <a:spcPts val="1800"/>
              </a:spcBef>
              <a:buFont typeface="Arial" panose="020B0604020202020204" pitchFamily="34" charset="0"/>
              <a:buChar char="•"/>
            </a:pPr>
            <a:r>
              <a:rPr lang="en-US" sz="2600" dirty="0" smtClean="0">
                <a:solidFill>
                  <a:schemeClr val="tx1"/>
                </a:solidFill>
              </a:rPr>
              <a:t>Understanding the impact of homelessness, poverty and family relationships</a:t>
            </a:r>
          </a:p>
          <a:p>
            <a:pPr lvl="1">
              <a:lnSpc>
                <a:spcPct val="120000"/>
              </a:lnSpc>
              <a:spcBef>
                <a:spcPts val="1800"/>
              </a:spcBef>
              <a:buFont typeface="Arial" panose="020B0604020202020204" pitchFamily="34" charset="0"/>
              <a:buChar char="•"/>
            </a:pPr>
            <a:endParaRPr lang="en-US" sz="2600" dirty="0">
              <a:solidFill>
                <a:schemeClr val="tx1"/>
              </a:solidFill>
            </a:endParaRPr>
          </a:p>
        </p:txBody>
      </p:sp>
      <p:pic>
        <p:nvPicPr>
          <p:cNvPr id="4" name="Picture 3"/>
          <p:cNvPicPr>
            <a:picLocks noChangeAspect="1"/>
          </p:cNvPicPr>
          <p:nvPr/>
        </p:nvPicPr>
        <p:blipFill>
          <a:blip r:embed="rId3"/>
          <a:stretch>
            <a:fillRect/>
          </a:stretch>
        </p:blipFill>
        <p:spPr>
          <a:xfrm>
            <a:off x="9376475" y="6150803"/>
            <a:ext cx="2804403" cy="707197"/>
          </a:xfrm>
          <a:prstGeom prst="rect">
            <a:avLst/>
          </a:prstGeom>
        </p:spPr>
      </p:pic>
    </p:spTree>
    <p:extLst>
      <p:ext uri="{BB962C8B-B14F-4D97-AF65-F5344CB8AC3E}">
        <p14:creationId xmlns:p14="http://schemas.microsoft.com/office/powerpoint/2010/main" val="389304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9807" y="475426"/>
            <a:ext cx="8596668" cy="793751"/>
          </a:xfrm>
        </p:spPr>
        <p:txBody>
          <a:bodyPr>
            <a:normAutofit fontScale="90000"/>
          </a:bodyPr>
          <a:lstStyle/>
          <a:p>
            <a:pPr algn="ctr"/>
            <a:r>
              <a:rPr lang="en-GB" sz="4000" b="1" dirty="0" smtClean="0"/>
              <a:t>Thematic Review of Premature Deaths of Adults – HSAB </a:t>
            </a:r>
            <a:br>
              <a:rPr lang="en-GB" sz="4000" b="1" dirty="0" smtClean="0"/>
            </a:br>
            <a:r>
              <a:rPr lang="en-GB" sz="4000" b="1" dirty="0" smtClean="0"/>
              <a:t>published April 2022</a:t>
            </a:r>
            <a:endParaRPr lang="en-GB" sz="4000" b="1" dirty="0"/>
          </a:p>
        </p:txBody>
      </p:sp>
      <p:sp>
        <p:nvSpPr>
          <p:cNvPr id="3" name="Content Placeholder 2"/>
          <p:cNvSpPr>
            <a:spLocks noGrp="1"/>
          </p:cNvSpPr>
          <p:nvPr>
            <p:ph idx="1"/>
          </p:nvPr>
        </p:nvSpPr>
        <p:spPr>
          <a:xfrm>
            <a:off x="439838" y="2251710"/>
            <a:ext cx="8936637" cy="4606290"/>
          </a:xfrm>
        </p:spPr>
        <p:txBody>
          <a:bodyPr>
            <a:normAutofit lnSpcReduction="10000"/>
          </a:bodyPr>
          <a:lstStyle/>
          <a:p>
            <a:pPr marL="457200" lvl="1" indent="0">
              <a:lnSpc>
                <a:spcPct val="120000"/>
              </a:lnSpc>
              <a:spcBef>
                <a:spcPts val="1800"/>
              </a:spcBef>
              <a:buNone/>
            </a:pPr>
            <a:r>
              <a:rPr lang="en-US" sz="2600" dirty="0" smtClean="0">
                <a:solidFill>
                  <a:schemeClr val="tx1"/>
                </a:solidFill>
              </a:rPr>
              <a:t>Next steps</a:t>
            </a:r>
          </a:p>
          <a:p>
            <a:pPr lvl="1">
              <a:lnSpc>
                <a:spcPct val="120000"/>
              </a:lnSpc>
              <a:spcBef>
                <a:spcPts val="1800"/>
              </a:spcBef>
              <a:buFont typeface="Arial" panose="020B0604020202020204" pitchFamily="34" charset="0"/>
              <a:buChar char="•"/>
            </a:pPr>
            <a:r>
              <a:rPr lang="en-US" sz="2600" dirty="0" smtClean="0">
                <a:solidFill>
                  <a:schemeClr val="tx1"/>
                </a:solidFill>
              </a:rPr>
              <a:t>Recommendations to be included in the HSAB strategic plan, currently in development</a:t>
            </a:r>
          </a:p>
          <a:p>
            <a:pPr lvl="1">
              <a:lnSpc>
                <a:spcPct val="120000"/>
              </a:lnSpc>
              <a:spcBef>
                <a:spcPts val="1800"/>
              </a:spcBef>
              <a:buFont typeface="Arial" panose="020B0604020202020204" pitchFamily="34" charset="0"/>
              <a:buChar char="•"/>
            </a:pPr>
            <a:r>
              <a:rPr lang="en-US" sz="2600" dirty="0" smtClean="0">
                <a:solidFill>
                  <a:schemeClr val="tx1"/>
                </a:solidFill>
              </a:rPr>
              <a:t>Briefings and learning resources to be produced and disseminated</a:t>
            </a:r>
            <a:endParaRPr lang="en-US" sz="2600" dirty="0">
              <a:solidFill>
                <a:schemeClr val="tx1"/>
              </a:solidFill>
            </a:endParaRPr>
          </a:p>
          <a:p>
            <a:pPr marL="457200" lvl="1" indent="0" algn="ctr">
              <a:lnSpc>
                <a:spcPct val="120000"/>
              </a:lnSpc>
              <a:spcBef>
                <a:spcPts val="1800"/>
              </a:spcBef>
              <a:buNone/>
            </a:pPr>
            <a:r>
              <a:rPr lang="en-US" sz="2400" dirty="0" smtClean="0">
                <a:solidFill>
                  <a:schemeClr val="tx1"/>
                </a:solidFill>
              </a:rPr>
              <a:t>Read the report of the Thematic Review</a:t>
            </a:r>
          </a:p>
          <a:p>
            <a:pPr marL="457200" lvl="1" indent="0" algn="ctr">
              <a:lnSpc>
                <a:spcPct val="120000"/>
              </a:lnSpc>
              <a:spcBef>
                <a:spcPts val="1800"/>
              </a:spcBef>
              <a:buNone/>
            </a:pPr>
            <a:r>
              <a:rPr lang="en-GB" sz="2400" dirty="0">
                <a:hlinkClick r:id="rId3"/>
              </a:rPr>
              <a:t>Thematic Review: Premature Deaths (herefordshiresafeguardingboards.org.uk)</a:t>
            </a:r>
            <a:endParaRPr lang="en-US" sz="2400" dirty="0" smtClean="0">
              <a:solidFill>
                <a:schemeClr val="tx1"/>
              </a:solidFill>
            </a:endParaRPr>
          </a:p>
        </p:txBody>
      </p:sp>
      <p:pic>
        <p:nvPicPr>
          <p:cNvPr id="4" name="Picture 3"/>
          <p:cNvPicPr>
            <a:picLocks noChangeAspect="1"/>
          </p:cNvPicPr>
          <p:nvPr/>
        </p:nvPicPr>
        <p:blipFill>
          <a:blip r:embed="rId4"/>
          <a:stretch>
            <a:fillRect/>
          </a:stretch>
        </p:blipFill>
        <p:spPr>
          <a:xfrm>
            <a:off x="9376475" y="6150803"/>
            <a:ext cx="2804403" cy="707197"/>
          </a:xfrm>
          <a:prstGeom prst="rect">
            <a:avLst/>
          </a:prstGeom>
        </p:spPr>
      </p:pic>
    </p:spTree>
    <p:extLst>
      <p:ext uri="{BB962C8B-B14F-4D97-AF65-F5344CB8AC3E}">
        <p14:creationId xmlns:p14="http://schemas.microsoft.com/office/powerpoint/2010/main" val="556925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13381"/>
            <a:ext cx="9625834" cy="793751"/>
          </a:xfrm>
        </p:spPr>
        <p:txBody>
          <a:bodyPr>
            <a:normAutofit fontScale="90000"/>
          </a:bodyPr>
          <a:lstStyle/>
          <a:p>
            <a:pPr algn="ctr"/>
            <a:r>
              <a:rPr lang="en-GB" sz="4000" b="1" dirty="0" smtClean="0"/>
              <a:t>Complex Adults Referral Management – </a:t>
            </a:r>
            <a:br>
              <a:rPr lang="en-GB" sz="4000" b="1" dirty="0" smtClean="0"/>
            </a:br>
            <a:r>
              <a:rPr lang="en-GB" sz="4000" b="1" dirty="0" smtClean="0"/>
              <a:t>re-published June 2022</a:t>
            </a:r>
            <a:br>
              <a:rPr lang="en-GB" sz="4000" b="1" dirty="0" smtClean="0"/>
            </a:br>
            <a:r>
              <a:rPr lang="en-GB" sz="4000" b="1" dirty="0" smtClean="0"/>
              <a:t>Now Joint Herefordshire – Worcestershire</a:t>
            </a:r>
            <a:endParaRPr lang="en-GB" sz="4000" b="1" dirty="0"/>
          </a:p>
        </p:txBody>
      </p:sp>
      <p:sp>
        <p:nvSpPr>
          <p:cNvPr id="3" name="Content Placeholder 2"/>
          <p:cNvSpPr>
            <a:spLocks noGrp="1"/>
          </p:cNvSpPr>
          <p:nvPr>
            <p:ph idx="1"/>
          </p:nvPr>
        </p:nvSpPr>
        <p:spPr>
          <a:xfrm>
            <a:off x="439838" y="2308860"/>
            <a:ext cx="8936637" cy="4549140"/>
          </a:xfrm>
        </p:spPr>
        <p:txBody>
          <a:bodyPr>
            <a:normAutofit/>
          </a:bodyPr>
          <a:lstStyle/>
          <a:p>
            <a:pPr marL="457200" lvl="1" indent="0" algn="ctr">
              <a:lnSpc>
                <a:spcPct val="120000"/>
              </a:lnSpc>
              <a:spcBef>
                <a:spcPts val="1800"/>
              </a:spcBef>
              <a:buNone/>
            </a:pPr>
            <a:r>
              <a:rPr lang="en-GB" sz="2000" dirty="0" smtClean="0">
                <a:solidFill>
                  <a:srgbClr val="444444"/>
                </a:solidFill>
                <a:latin typeface="Frutiger"/>
              </a:rPr>
              <a:t>This </a:t>
            </a:r>
            <a:r>
              <a:rPr lang="en-GB" sz="2000" dirty="0">
                <a:solidFill>
                  <a:srgbClr val="444444"/>
                </a:solidFill>
                <a:latin typeface="Frutiger"/>
              </a:rPr>
              <a:t>guidance seeks to provide front line professionals with a framework to facilitate effective working with adults who are at risk </a:t>
            </a:r>
            <a:r>
              <a:rPr lang="en-GB" sz="2000" dirty="0" smtClean="0">
                <a:solidFill>
                  <a:srgbClr val="444444"/>
                </a:solidFill>
                <a:latin typeface="Frutiger"/>
              </a:rPr>
              <a:t>of harm </a:t>
            </a:r>
            <a:r>
              <a:rPr lang="en-GB" sz="2000" dirty="0">
                <a:solidFill>
                  <a:srgbClr val="444444"/>
                </a:solidFill>
                <a:latin typeface="Frutiger"/>
              </a:rPr>
              <a:t>due to their complex needs, and the risks cannot effectively be managed via other processes or </a:t>
            </a:r>
            <a:r>
              <a:rPr lang="en-GB" sz="2000" dirty="0" smtClean="0">
                <a:solidFill>
                  <a:srgbClr val="444444"/>
                </a:solidFill>
                <a:latin typeface="Frutiger"/>
              </a:rPr>
              <a:t>interventions.</a:t>
            </a:r>
          </a:p>
          <a:p>
            <a:pPr marL="457200" lvl="1" indent="0" algn="ctr">
              <a:lnSpc>
                <a:spcPct val="120000"/>
              </a:lnSpc>
              <a:spcBef>
                <a:spcPts val="1800"/>
              </a:spcBef>
              <a:buNone/>
            </a:pPr>
            <a:r>
              <a:rPr lang="en-GB" sz="2000" dirty="0" smtClean="0">
                <a:solidFill>
                  <a:srgbClr val="444444"/>
                </a:solidFill>
                <a:latin typeface="Frutiger"/>
              </a:rPr>
              <a:t>The </a:t>
            </a:r>
            <a:r>
              <a:rPr lang="en-GB" sz="2000" dirty="0">
                <a:solidFill>
                  <a:srgbClr val="444444"/>
                </a:solidFill>
                <a:latin typeface="Frutiger"/>
              </a:rPr>
              <a:t>CARM guidance is used when the adult declines to engage with services and yet the </a:t>
            </a:r>
            <a:r>
              <a:rPr lang="en-GB" sz="2000" dirty="0" smtClean="0">
                <a:solidFill>
                  <a:srgbClr val="444444"/>
                </a:solidFill>
                <a:latin typeface="Frutiger"/>
              </a:rPr>
              <a:t>risks are high </a:t>
            </a:r>
            <a:r>
              <a:rPr lang="en-GB" sz="2000" dirty="0">
                <a:solidFill>
                  <a:srgbClr val="444444"/>
                </a:solidFill>
                <a:latin typeface="Frutiger"/>
              </a:rPr>
              <a:t>and an individual agency procedures have not been able to resolve the problem(s</a:t>
            </a:r>
            <a:r>
              <a:rPr lang="en-GB" sz="2000" dirty="0" smtClean="0">
                <a:solidFill>
                  <a:srgbClr val="444444"/>
                </a:solidFill>
                <a:latin typeface="Frutiger"/>
              </a:rPr>
              <a:t>).</a:t>
            </a:r>
          </a:p>
          <a:p>
            <a:pPr marL="457200" lvl="1" indent="0" algn="ctr">
              <a:lnSpc>
                <a:spcPct val="120000"/>
              </a:lnSpc>
              <a:spcBef>
                <a:spcPts val="1800"/>
              </a:spcBef>
              <a:buNone/>
            </a:pPr>
            <a:r>
              <a:rPr lang="en-GB" sz="2000" dirty="0" smtClean="0">
                <a:solidFill>
                  <a:srgbClr val="444444"/>
                </a:solidFill>
                <a:latin typeface="Frutiger"/>
              </a:rPr>
              <a:t>Access the CARM guidance:</a:t>
            </a:r>
          </a:p>
          <a:p>
            <a:pPr marL="457200" lvl="1" indent="0" algn="ctr">
              <a:lnSpc>
                <a:spcPct val="120000"/>
              </a:lnSpc>
              <a:spcBef>
                <a:spcPts val="1800"/>
              </a:spcBef>
              <a:buNone/>
            </a:pPr>
            <a:r>
              <a:rPr lang="en-GB" sz="2000" dirty="0">
                <a:hlinkClick r:id="rId3"/>
              </a:rPr>
              <a:t>Policies and procedures - Herefordshire Safeguarding (herefordshiresafeguardingboards.org.uk)</a:t>
            </a:r>
            <a:endParaRPr lang="en-US" sz="2000" dirty="0" smtClean="0">
              <a:solidFill>
                <a:schemeClr val="tx1"/>
              </a:solidFill>
            </a:endParaRPr>
          </a:p>
        </p:txBody>
      </p:sp>
      <p:pic>
        <p:nvPicPr>
          <p:cNvPr id="4" name="Picture 3"/>
          <p:cNvPicPr>
            <a:picLocks noChangeAspect="1"/>
          </p:cNvPicPr>
          <p:nvPr/>
        </p:nvPicPr>
        <p:blipFill>
          <a:blip r:embed="rId4"/>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183791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9807" y="475426"/>
            <a:ext cx="8596668" cy="793751"/>
          </a:xfrm>
        </p:spPr>
        <p:txBody>
          <a:bodyPr>
            <a:normAutofit/>
          </a:bodyPr>
          <a:lstStyle/>
          <a:p>
            <a:pPr algn="ctr"/>
            <a:r>
              <a:rPr lang="en-GB" sz="4000" b="1" dirty="0" smtClean="0"/>
              <a:t>Signs of Safety – new course offer</a:t>
            </a:r>
            <a:endParaRPr lang="en-GB" sz="4000" b="1" dirty="0"/>
          </a:p>
        </p:txBody>
      </p:sp>
      <p:sp>
        <p:nvSpPr>
          <p:cNvPr id="3" name="Content Placeholder 2"/>
          <p:cNvSpPr>
            <a:spLocks noGrp="1"/>
          </p:cNvSpPr>
          <p:nvPr>
            <p:ph idx="1"/>
          </p:nvPr>
        </p:nvSpPr>
        <p:spPr>
          <a:xfrm>
            <a:off x="439838" y="2027380"/>
            <a:ext cx="8936637" cy="4830620"/>
          </a:xfrm>
        </p:spPr>
        <p:txBody>
          <a:bodyPr>
            <a:normAutofit/>
          </a:bodyPr>
          <a:lstStyle/>
          <a:p>
            <a:pPr marL="0" indent="0">
              <a:lnSpc>
                <a:spcPct val="114000"/>
              </a:lnSpc>
              <a:spcBef>
                <a:spcPts val="0"/>
              </a:spcBef>
              <a:buNone/>
            </a:pPr>
            <a:r>
              <a:rPr lang="en-GB" u="sng" dirty="0">
                <a:solidFill>
                  <a:srgbClr val="007C89"/>
                </a:solidFill>
                <a:latin typeface="Helvetica" panose="020B0604020202020204" pitchFamily="34" charset="0"/>
                <a:hlinkClick r:id="rId3"/>
              </a:rPr>
              <a:t>Introduction to Signs of Safety (History, Philosophy, Practice and Tools):</a:t>
            </a:r>
            <a:r>
              <a:rPr lang="en-GB" b="1" dirty="0">
                <a:solidFill>
                  <a:srgbClr val="222222"/>
                </a:solidFill>
                <a:latin typeface="Helvetica" panose="020B0604020202020204" pitchFamily="34" charset="0"/>
              </a:rPr>
              <a:t> </a:t>
            </a:r>
            <a:endParaRPr lang="en-GB" b="1" dirty="0" smtClean="0">
              <a:solidFill>
                <a:srgbClr val="222222"/>
              </a:solidFill>
              <a:latin typeface="Helvetica" panose="020B0604020202020204" pitchFamily="34" charset="0"/>
            </a:endParaRPr>
          </a:p>
          <a:p>
            <a:pPr marL="0" indent="0">
              <a:lnSpc>
                <a:spcPct val="114000"/>
              </a:lnSpc>
              <a:spcBef>
                <a:spcPts val="0"/>
              </a:spcBef>
              <a:buNone/>
            </a:pPr>
            <a:r>
              <a:rPr lang="en-GB" dirty="0" smtClean="0">
                <a:solidFill>
                  <a:srgbClr val="222222"/>
                </a:solidFill>
                <a:latin typeface="Helvetica" panose="020B0604020202020204" pitchFamily="34" charset="0"/>
              </a:rPr>
              <a:t>The </a:t>
            </a:r>
            <a:r>
              <a:rPr lang="en-GB" dirty="0">
                <a:solidFill>
                  <a:srgbClr val="222222"/>
                </a:solidFill>
                <a:latin typeface="Helvetica" panose="020B0604020202020204" pitchFamily="34" charset="0"/>
              </a:rPr>
              <a:t>essential foundation training in the Signs of Safety practice model for all children’s safeguarding multi-agency professionals in Herefordshire. This 1-day course now replaces the 2-day introductory course that was previously </a:t>
            </a:r>
            <a:r>
              <a:rPr lang="en-GB" dirty="0" smtClean="0">
                <a:solidFill>
                  <a:srgbClr val="222222"/>
                </a:solidFill>
                <a:latin typeface="Helvetica" panose="020B0604020202020204" pitchFamily="34" charset="0"/>
              </a:rPr>
              <a:t>offered.</a:t>
            </a:r>
          </a:p>
          <a:p>
            <a:pPr>
              <a:lnSpc>
                <a:spcPct val="114000"/>
              </a:lnSpc>
              <a:spcBef>
                <a:spcPts val="0"/>
              </a:spcBef>
              <a:buFont typeface="Arial" panose="020B0604020202020204" pitchFamily="34" charset="0"/>
              <a:buChar char="•"/>
            </a:pPr>
            <a:r>
              <a:rPr lang="en-GB" dirty="0">
                <a:solidFill>
                  <a:srgbClr val="222222"/>
                </a:solidFill>
                <a:latin typeface="Helvetica" panose="020B0604020202020204" pitchFamily="34" charset="0"/>
              </a:rPr>
              <a:t>6 JULY 2022 (09:30 - 16:30) </a:t>
            </a:r>
            <a:r>
              <a:rPr lang="en-GB" dirty="0" smtClean="0">
                <a:solidFill>
                  <a:srgbClr val="222222"/>
                </a:solidFill>
                <a:latin typeface="Helvetica" panose="020B0604020202020204" pitchFamily="34" charset="0"/>
              </a:rPr>
              <a:t>*fully booked</a:t>
            </a:r>
          </a:p>
          <a:p>
            <a:pPr>
              <a:lnSpc>
                <a:spcPct val="114000"/>
              </a:lnSpc>
              <a:spcBef>
                <a:spcPts val="0"/>
              </a:spcBef>
              <a:buFont typeface="Arial" panose="020B0604020202020204" pitchFamily="34" charset="0"/>
              <a:buChar char="•"/>
            </a:pPr>
            <a:r>
              <a:rPr lang="en-GB" dirty="0" smtClean="0">
                <a:solidFill>
                  <a:srgbClr val="222222"/>
                </a:solidFill>
                <a:latin typeface="Helvetica" panose="020B0604020202020204" pitchFamily="34" charset="0"/>
              </a:rPr>
              <a:t>16 AUGUST 2022 (9:30 – 16:30) *new date added</a:t>
            </a:r>
            <a:endParaRPr lang="en-GB" dirty="0">
              <a:solidFill>
                <a:srgbClr val="222222"/>
              </a:solidFill>
              <a:latin typeface="Helvetica" panose="020B0604020202020204" pitchFamily="34" charset="0"/>
            </a:endParaRPr>
          </a:p>
          <a:p>
            <a:pPr>
              <a:lnSpc>
                <a:spcPct val="114000"/>
              </a:lnSpc>
              <a:spcBef>
                <a:spcPts val="0"/>
              </a:spcBef>
              <a:buFont typeface="Arial" panose="020B0604020202020204" pitchFamily="34" charset="0"/>
              <a:buChar char="•"/>
            </a:pPr>
            <a:r>
              <a:rPr lang="en-GB" dirty="0" smtClean="0">
                <a:solidFill>
                  <a:srgbClr val="222222"/>
                </a:solidFill>
                <a:latin typeface="Helvetica" panose="020B0604020202020204" pitchFamily="34" charset="0"/>
              </a:rPr>
              <a:t>27 SEPTEMBER 2022 (09:30 - 16:30)</a:t>
            </a:r>
          </a:p>
          <a:p>
            <a:pPr>
              <a:lnSpc>
                <a:spcPct val="114000"/>
              </a:lnSpc>
              <a:spcBef>
                <a:spcPts val="0"/>
              </a:spcBef>
              <a:buFont typeface="Arial" panose="020B0604020202020204" pitchFamily="34" charset="0"/>
              <a:buChar char="•"/>
            </a:pPr>
            <a:r>
              <a:rPr lang="en-GB" dirty="0" smtClean="0">
                <a:solidFill>
                  <a:srgbClr val="222222"/>
                </a:solidFill>
                <a:latin typeface="Helvetica" panose="020B0604020202020204" pitchFamily="34" charset="0"/>
              </a:rPr>
              <a:t>18 </a:t>
            </a:r>
            <a:r>
              <a:rPr lang="en-GB" dirty="0">
                <a:solidFill>
                  <a:srgbClr val="222222"/>
                </a:solidFill>
                <a:latin typeface="Helvetica" panose="020B0604020202020204" pitchFamily="34" charset="0"/>
              </a:rPr>
              <a:t>OCTOBER 2022 (09:30 - 16:30)</a:t>
            </a:r>
          </a:p>
          <a:p>
            <a:pPr>
              <a:lnSpc>
                <a:spcPct val="114000"/>
              </a:lnSpc>
              <a:spcBef>
                <a:spcPts val="0"/>
              </a:spcBef>
              <a:buFont typeface="Arial" panose="020B0604020202020204" pitchFamily="34" charset="0"/>
              <a:buChar char="•"/>
            </a:pPr>
            <a:r>
              <a:rPr lang="en-GB" dirty="0">
                <a:solidFill>
                  <a:srgbClr val="222222"/>
                </a:solidFill>
                <a:latin typeface="Helvetica" panose="020B0604020202020204" pitchFamily="34" charset="0"/>
              </a:rPr>
              <a:t>22 NOVEMBER 2022 (09:30 - 16:30)</a:t>
            </a:r>
          </a:p>
          <a:p>
            <a:pPr>
              <a:lnSpc>
                <a:spcPct val="114000"/>
              </a:lnSpc>
              <a:spcBef>
                <a:spcPts val="0"/>
              </a:spcBef>
              <a:buFont typeface="Arial" panose="020B0604020202020204" pitchFamily="34" charset="0"/>
              <a:buChar char="•"/>
            </a:pPr>
            <a:r>
              <a:rPr lang="en-GB" dirty="0">
                <a:solidFill>
                  <a:srgbClr val="222222"/>
                </a:solidFill>
                <a:latin typeface="Helvetica" panose="020B0604020202020204" pitchFamily="34" charset="0"/>
              </a:rPr>
              <a:t>18 JANUARY 2023 (09:30 - 16:30)</a:t>
            </a:r>
          </a:p>
          <a:p>
            <a:pPr marL="0" indent="0">
              <a:spcBef>
                <a:spcPts val="0"/>
              </a:spcBef>
              <a:buNone/>
            </a:pPr>
            <a:endParaRPr lang="en-GB" dirty="0" smtClean="0"/>
          </a:p>
          <a:p>
            <a:pPr marL="0" indent="0">
              <a:spcBef>
                <a:spcPts val="0"/>
              </a:spcBef>
              <a:buNone/>
            </a:pPr>
            <a:r>
              <a:rPr lang="en-GB" dirty="0">
                <a:hlinkClick r:id="rId3"/>
              </a:rPr>
              <a:t>Event List : Signs of Safety (herefordshirecpd.co.uk)</a:t>
            </a:r>
            <a:endParaRPr lang="en-GB" dirty="0"/>
          </a:p>
          <a:p>
            <a:pPr marL="0" indent="0">
              <a:spcBef>
                <a:spcPts val="0"/>
              </a:spcBef>
              <a:buNone/>
            </a:pPr>
            <a:r>
              <a:rPr lang="en-GB" dirty="0"/>
              <a:t/>
            </a:r>
            <a:br>
              <a:rPr lang="en-GB" dirty="0"/>
            </a:br>
            <a:r>
              <a:rPr lang="en-GB" dirty="0">
                <a:solidFill>
                  <a:srgbClr val="222222"/>
                </a:solidFill>
                <a:latin typeface="Helvetica" panose="020B0604020202020204" pitchFamily="34" charset="0"/>
              </a:rPr>
              <a:t>For any queries relating to multi-agency safeguarding training, contact </a:t>
            </a:r>
            <a:r>
              <a:rPr lang="en-GB" u="sng" dirty="0">
                <a:solidFill>
                  <a:srgbClr val="007C89"/>
                </a:solidFill>
                <a:latin typeface="Helvetica" panose="020B0604020202020204" pitchFamily="34" charset="0"/>
                <a:hlinkClick r:id="rId4"/>
              </a:rPr>
              <a:t>SafeguardingTraining@herefordshire.gov.uk</a:t>
            </a:r>
            <a:endParaRPr lang="en-US" sz="2600" dirty="0" smtClean="0">
              <a:solidFill>
                <a:schemeClr val="tx1"/>
              </a:solidFill>
            </a:endParaRPr>
          </a:p>
        </p:txBody>
      </p:sp>
      <p:pic>
        <p:nvPicPr>
          <p:cNvPr id="4" name="Picture 3"/>
          <p:cNvPicPr>
            <a:picLocks noChangeAspect="1"/>
          </p:cNvPicPr>
          <p:nvPr/>
        </p:nvPicPr>
        <p:blipFill>
          <a:blip r:embed="rId5"/>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89561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9807" y="475426"/>
            <a:ext cx="8596668" cy="793751"/>
          </a:xfrm>
        </p:spPr>
        <p:txBody>
          <a:bodyPr>
            <a:normAutofit fontScale="90000"/>
          </a:bodyPr>
          <a:lstStyle/>
          <a:p>
            <a:pPr algn="ctr"/>
            <a:r>
              <a:rPr lang="en-GB" sz="4000" b="1" dirty="0" smtClean="0"/>
              <a:t>Signs of Safety -  new Toolbox sessions</a:t>
            </a:r>
            <a:endParaRPr lang="en-GB" sz="4000" b="1" dirty="0"/>
          </a:p>
        </p:txBody>
      </p:sp>
      <p:sp>
        <p:nvSpPr>
          <p:cNvPr id="3" name="Content Placeholder 2"/>
          <p:cNvSpPr>
            <a:spLocks noGrp="1"/>
          </p:cNvSpPr>
          <p:nvPr>
            <p:ph idx="1"/>
          </p:nvPr>
        </p:nvSpPr>
        <p:spPr>
          <a:xfrm>
            <a:off x="0" y="5379378"/>
            <a:ext cx="9514390" cy="1056043"/>
          </a:xfrm>
        </p:spPr>
        <p:txBody>
          <a:bodyPr>
            <a:normAutofit/>
          </a:bodyPr>
          <a:lstStyle/>
          <a:p>
            <a:pPr marL="457200" lvl="1" indent="0">
              <a:lnSpc>
                <a:spcPct val="120000"/>
              </a:lnSpc>
              <a:spcBef>
                <a:spcPts val="1800"/>
              </a:spcBef>
              <a:buNone/>
            </a:pPr>
            <a:r>
              <a:rPr lang="en-GB" sz="2800" dirty="0">
                <a:hlinkClick r:id="rId3"/>
              </a:rPr>
              <a:t>Event List : Signs of Safety (herefordshirecpd.co.uk)</a:t>
            </a:r>
            <a:endParaRPr lang="en-US" sz="2600" dirty="0" smtClean="0">
              <a:solidFill>
                <a:schemeClr val="tx1"/>
              </a:solidFill>
            </a:endParaRPr>
          </a:p>
        </p:txBody>
      </p:sp>
      <p:graphicFrame>
        <p:nvGraphicFramePr>
          <p:cNvPr id="4" name="Table 3"/>
          <p:cNvGraphicFramePr>
            <a:graphicFrameLocks noGrp="1"/>
          </p:cNvGraphicFramePr>
          <p:nvPr>
            <p:extLst/>
          </p:nvPr>
        </p:nvGraphicFramePr>
        <p:xfrm>
          <a:off x="779807" y="1628684"/>
          <a:ext cx="8896628" cy="3535680"/>
        </p:xfrm>
        <a:graphic>
          <a:graphicData uri="http://schemas.openxmlformats.org/drawingml/2006/table">
            <a:tbl>
              <a:tblPr firstRow="1" firstCol="1" bandRow="1"/>
              <a:tblGrid>
                <a:gridCol w="3525975">
                  <a:extLst>
                    <a:ext uri="{9D8B030D-6E8A-4147-A177-3AD203B41FA5}">
                      <a16:colId xmlns:a16="http://schemas.microsoft.com/office/drawing/2014/main" val="2138418401"/>
                    </a:ext>
                  </a:extLst>
                </a:gridCol>
                <a:gridCol w="5370653">
                  <a:extLst>
                    <a:ext uri="{9D8B030D-6E8A-4147-A177-3AD203B41FA5}">
                      <a16:colId xmlns:a16="http://schemas.microsoft.com/office/drawing/2014/main" val="2879045714"/>
                    </a:ext>
                  </a:extLst>
                </a:gridCol>
              </a:tblGrid>
              <a:tr h="0">
                <a:tc>
                  <a:txBody>
                    <a:bodyPr/>
                    <a:lstStyle/>
                    <a:p>
                      <a:pPr>
                        <a:lnSpc>
                          <a:spcPct val="115000"/>
                        </a:lnSpc>
                        <a:spcAft>
                          <a:spcPts val="0"/>
                        </a:spcAft>
                      </a:pPr>
                      <a:r>
                        <a:rPr lang="en-GB"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Course Titles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Course Times/Dates</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9674960"/>
                  </a:ext>
                </a:extLst>
              </a:tr>
              <a:tr h="0">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Statements, Goals &amp; Scaling</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Weds 13</a:t>
                      </a:r>
                      <a:r>
                        <a:rPr lang="en-GB" sz="20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July 2022           9.30 – 11.30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2795871"/>
                  </a:ext>
                </a:extLst>
              </a:tr>
              <a:tr h="0">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Direct Work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Thurs 28</a:t>
                      </a:r>
                      <a:r>
                        <a:rPr lang="en-GB" sz="20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July 2022           9.30 – 11.30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3391040"/>
                  </a:ext>
                </a:extLst>
              </a:tr>
              <a:tr h="0">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Networks</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Weds 3</a:t>
                      </a:r>
                      <a:r>
                        <a:rPr lang="en-GB" sz="20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rd</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August 2022        9.30 – 11.30</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7779923"/>
                  </a:ext>
                </a:extLst>
              </a:tr>
              <a:tr h="0">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Words and Pictures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Weds 17</a:t>
                      </a:r>
                      <a:r>
                        <a:rPr lang="en-GB" sz="20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August 2022      9.30 – 11.30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874475"/>
                  </a:ext>
                </a:extLst>
              </a:tr>
              <a:tr h="0">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Harm Analysis Matrix</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Tues 13</a:t>
                      </a:r>
                      <a:r>
                        <a:rPr lang="en-GB" sz="20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Sept 2022           9.30 – 11.30</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9946884"/>
                  </a:ext>
                </a:extLst>
              </a:tr>
              <a:tr h="0">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Safety Planning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Weds 21</a:t>
                      </a:r>
                      <a:r>
                        <a:rPr lang="en-GB" sz="20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Sept 2022          9.30 – 11.30</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5720241"/>
                  </a:ext>
                </a:extLst>
              </a:tr>
              <a:tr h="0">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Time &amp; Trajectory Planning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Monday 19</a:t>
                      </a:r>
                      <a:r>
                        <a:rPr lang="en-GB" sz="20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Sept 2022      9.30 – 11.30</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2146320"/>
                  </a:ext>
                </a:extLst>
              </a:tr>
            </a:tbl>
          </a:graphicData>
        </a:graphic>
      </p:graphicFrame>
      <p:pic>
        <p:nvPicPr>
          <p:cNvPr id="5" name="Picture 4"/>
          <p:cNvPicPr>
            <a:picLocks noChangeAspect="1"/>
          </p:cNvPicPr>
          <p:nvPr/>
        </p:nvPicPr>
        <p:blipFill>
          <a:blip r:embed="rId4"/>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484222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87605" cy="6855528"/>
          </a:xfrm>
        </p:spPr>
      </p:pic>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123" y="3427764"/>
            <a:ext cx="3590025" cy="875420"/>
          </a:xfrm>
          <a:prstGeom prst="rect">
            <a:avLst/>
          </a:prstGeom>
        </p:spPr>
      </p:pic>
      <p:pic>
        <p:nvPicPr>
          <p:cNvPr id="2" name="Picture 1"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67791" y="260246"/>
            <a:ext cx="4561611" cy="6499369"/>
          </a:xfrm>
          <a:prstGeom prst="rect">
            <a:avLst/>
          </a:prstGeom>
        </p:spPr>
      </p:pic>
      <p:sp>
        <p:nvSpPr>
          <p:cNvPr id="3" name="TextBox 2"/>
          <p:cNvSpPr txBox="1"/>
          <p:nvPr/>
        </p:nvSpPr>
        <p:spPr>
          <a:xfrm>
            <a:off x="833377" y="567160"/>
            <a:ext cx="3669175" cy="1938992"/>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Voice of the Child Participation Toolkit - Herefordshire Safeguarding (herefordshiresafeguardingboards.org.uk)</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791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9807" y="475426"/>
            <a:ext cx="8596668" cy="793751"/>
          </a:xfrm>
        </p:spPr>
        <p:txBody>
          <a:bodyPr>
            <a:normAutofit fontScale="90000"/>
          </a:bodyPr>
          <a:lstStyle/>
          <a:p>
            <a:pPr algn="ctr"/>
            <a:r>
              <a:rPr lang="en-GB" sz="4000" b="1" dirty="0" smtClean="0"/>
              <a:t>Thank you for joining – we hope you enjoyed the presentations!</a:t>
            </a:r>
            <a:endParaRPr lang="en-GB" sz="4000" b="1" dirty="0"/>
          </a:p>
        </p:txBody>
      </p:sp>
      <p:sp>
        <p:nvSpPr>
          <p:cNvPr id="3" name="Content Placeholder 2"/>
          <p:cNvSpPr>
            <a:spLocks noGrp="1"/>
          </p:cNvSpPr>
          <p:nvPr>
            <p:ph idx="1"/>
          </p:nvPr>
        </p:nvSpPr>
        <p:spPr>
          <a:xfrm>
            <a:off x="260812" y="2027380"/>
            <a:ext cx="9901497" cy="4830620"/>
          </a:xfrm>
        </p:spPr>
        <p:txBody>
          <a:bodyPr>
            <a:normAutofit fontScale="70000" lnSpcReduction="20000"/>
          </a:bodyPr>
          <a:lstStyle/>
          <a:p>
            <a:pPr marL="0" indent="0">
              <a:buNone/>
            </a:pPr>
            <a:r>
              <a:rPr lang="en-US" sz="2900" i="1" dirty="0" smtClean="0">
                <a:solidFill>
                  <a:schemeClr val="tx1"/>
                </a:solidFill>
              </a:rPr>
              <a:t>Save the date….</a:t>
            </a:r>
            <a:endParaRPr lang="en-US" sz="2200" dirty="0" smtClean="0">
              <a:solidFill>
                <a:schemeClr val="tx1"/>
              </a:solidFill>
            </a:endParaRPr>
          </a:p>
          <a:p>
            <a:pPr lvl="1">
              <a:lnSpc>
                <a:spcPct val="120000"/>
              </a:lnSpc>
              <a:spcBef>
                <a:spcPts val="1800"/>
              </a:spcBef>
              <a:buFont typeface="Arial" panose="020B0604020202020204" pitchFamily="34" charset="0"/>
              <a:buChar char="•"/>
            </a:pPr>
            <a:r>
              <a:rPr lang="en-US" sz="2600" dirty="0" smtClean="0">
                <a:solidFill>
                  <a:schemeClr val="tx1"/>
                </a:solidFill>
              </a:rPr>
              <a:t>Local learning briefing for Arthur and Star National Review </a:t>
            </a:r>
            <a:r>
              <a:rPr lang="en-US" sz="2600" dirty="0">
                <a:solidFill>
                  <a:schemeClr val="tx1"/>
                </a:solidFill>
              </a:rPr>
              <a:t>– </a:t>
            </a:r>
            <a:r>
              <a:rPr lang="en-US" sz="2600" dirty="0" smtClean="0">
                <a:solidFill>
                  <a:schemeClr val="tx1"/>
                </a:solidFill>
              </a:rPr>
              <a:t>25 July, 2022</a:t>
            </a:r>
          </a:p>
          <a:p>
            <a:pPr lvl="1">
              <a:lnSpc>
                <a:spcPct val="120000"/>
              </a:lnSpc>
              <a:spcBef>
                <a:spcPts val="1800"/>
              </a:spcBef>
              <a:buFont typeface="Arial" panose="020B0604020202020204" pitchFamily="34" charset="0"/>
              <a:buChar char="•"/>
            </a:pPr>
            <a:r>
              <a:rPr lang="en-US" sz="2600" dirty="0" smtClean="0">
                <a:solidFill>
                  <a:schemeClr val="tx1"/>
                </a:solidFill>
              </a:rPr>
              <a:t>Child Exploitation and Contextual Safeguarding Event – October 18, 2022</a:t>
            </a:r>
          </a:p>
          <a:p>
            <a:pPr lvl="1">
              <a:lnSpc>
                <a:spcPct val="120000"/>
              </a:lnSpc>
              <a:spcBef>
                <a:spcPts val="1800"/>
              </a:spcBef>
              <a:buFont typeface="Arial" panose="020B0604020202020204" pitchFamily="34" charset="0"/>
              <a:buChar char="•"/>
            </a:pPr>
            <a:r>
              <a:rPr lang="en-US" sz="2600" dirty="0" smtClean="0">
                <a:solidFill>
                  <a:schemeClr val="tx1"/>
                </a:solidFill>
              </a:rPr>
              <a:t>Adult Safeguarding Week</a:t>
            </a:r>
          </a:p>
          <a:p>
            <a:pPr lvl="2">
              <a:lnSpc>
                <a:spcPct val="120000"/>
              </a:lnSpc>
              <a:spcBef>
                <a:spcPts val="1800"/>
              </a:spcBef>
              <a:buFont typeface="Arial" panose="020B0604020202020204" pitchFamily="34" charset="0"/>
              <a:buChar char="•"/>
            </a:pPr>
            <a:r>
              <a:rPr lang="en-US" sz="2100" dirty="0" smtClean="0">
                <a:solidFill>
                  <a:schemeClr val="tx1"/>
                </a:solidFill>
              </a:rPr>
              <a:t>Practitioner </a:t>
            </a:r>
            <a:r>
              <a:rPr lang="en-US" sz="2100" dirty="0">
                <a:solidFill>
                  <a:schemeClr val="tx1"/>
                </a:solidFill>
              </a:rPr>
              <a:t>Forum – </a:t>
            </a:r>
            <a:r>
              <a:rPr lang="en-US" sz="2100" dirty="0" smtClean="0">
                <a:solidFill>
                  <a:schemeClr val="tx1"/>
                </a:solidFill>
              </a:rPr>
              <a:t>November, 2022 (date tbd)</a:t>
            </a:r>
          </a:p>
          <a:p>
            <a:pPr lvl="2">
              <a:lnSpc>
                <a:spcPct val="120000"/>
              </a:lnSpc>
              <a:spcBef>
                <a:spcPts val="1800"/>
              </a:spcBef>
              <a:buFont typeface="Arial" panose="020B0604020202020204" pitchFamily="34" charset="0"/>
              <a:buChar char="•"/>
            </a:pPr>
            <a:r>
              <a:rPr lang="en-US" sz="2100" dirty="0" smtClean="0">
                <a:solidFill>
                  <a:schemeClr val="tx1"/>
                </a:solidFill>
              </a:rPr>
              <a:t>White Ribbon Domestic Abuse Conference – November 25, 2022</a:t>
            </a:r>
          </a:p>
          <a:p>
            <a:pPr lvl="1">
              <a:lnSpc>
                <a:spcPct val="120000"/>
              </a:lnSpc>
              <a:spcBef>
                <a:spcPts val="1800"/>
              </a:spcBef>
              <a:buFont typeface="Arial" panose="020B0604020202020204" pitchFamily="34" charset="0"/>
              <a:buChar char="•"/>
            </a:pPr>
            <a:r>
              <a:rPr lang="en-US" sz="2600" dirty="0" smtClean="0">
                <a:solidFill>
                  <a:schemeClr val="tx1"/>
                </a:solidFill>
              </a:rPr>
              <a:t>Child Neglect Event – </a:t>
            </a:r>
            <a:r>
              <a:rPr lang="en-US" sz="2600" i="1" dirty="0" smtClean="0">
                <a:solidFill>
                  <a:schemeClr val="tx1"/>
                </a:solidFill>
              </a:rPr>
              <a:t>Save the date </a:t>
            </a:r>
            <a:r>
              <a:rPr lang="en-US" sz="2600" dirty="0" smtClean="0">
                <a:solidFill>
                  <a:schemeClr val="tx1"/>
                </a:solidFill>
              </a:rPr>
              <a:t>– December 8, 2022</a:t>
            </a:r>
          </a:p>
          <a:p>
            <a:pPr marL="457200" lvl="1" indent="0">
              <a:buNone/>
            </a:pPr>
            <a:endParaRPr lang="en-US" sz="2200" dirty="0" smtClean="0">
              <a:solidFill>
                <a:schemeClr val="tx1"/>
              </a:solidFill>
            </a:endParaRPr>
          </a:p>
          <a:p>
            <a:pPr marL="0" lvl="1" indent="0" algn="ctr">
              <a:buNone/>
            </a:pPr>
            <a:r>
              <a:rPr lang="en-US" sz="2600" dirty="0" smtClean="0">
                <a:solidFill>
                  <a:schemeClr val="tx1"/>
                </a:solidFill>
              </a:rPr>
              <a:t>Visit </a:t>
            </a:r>
            <a:r>
              <a:rPr lang="en-US" sz="2600" dirty="0" smtClean="0">
                <a:hlinkClick r:id="rId3"/>
              </a:rPr>
              <a:t>www.herefordshirecpd.co.uk</a:t>
            </a:r>
            <a:r>
              <a:rPr lang="en-US" sz="2600" dirty="0" smtClean="0"/>
              <a:t> </a:t>
            </a:r>
            <a:r>
              <a:rPr lang="en-US" sz="2600" dirty="0" smtClean="0">
                <a:solidFill>
                  <a:schemeClr val="tx1"/>
                </a:solidFill>
              </a:rPr>
              <a:t>to find safeguarding courses for multi-agency professionals</a:t>
            </a:r>
            <a:endParaRPr lang="en-GB" sz="2200" b="1" dirty="0">
              <a:solidFill>
                <a:schemeClr val="tx1"/>
              </a:solidFill>
            </a:endParaRPr>
          </a:p>
          <a:p>
            <a:pPr marL="0" lvl="1" indent="0" algn="ctr">
              <a:buNone/>
            </a:pPr>
            <a:r>
              <a:rPr lang="en-GB" sz="2200" b="1" dirty="0" smtClean="0">
                <a:solidFill>
                  <a:schemeClr val="tx1"/>
                </a:solidFill>
              </a:rPr>
              <a:t>Don’t forget to sign up for </a:t>
            </a:r>
            <a:r>
              <a:rPr lang="en-GB" sz="2200" b="1" dirty="0" smtClean="0">
                <a:solidFill>
                  <a:schemeClr val="tx1"/>
                </a:solidFill>
                <a:hlinkClick r:id="rId4"/>
              </a:rPr>
              <a:t>the fortnightly Partnership bulletin</a:t>
            </a:r>
            <a:r>
              <a:rPr lang="en-GB" sz="2200" b="1" dirty="0" smtClean="0">
                <a:solidFill>
                  <a:schemeClr val="tx1"/>
                </a:solidFill>
              </a:rPr>
              <a:t> </a:t>
            </a:r>
          </a:p>
          <a:p>
            <a:pPr marL="0" lvl="1" indent="0" algn="ctr">
              <a:buNone/>
            </a:pPr>
            <a:r>
              <a:rPr lang="en-GB" sz="2200" b="1" dirty="0" smtClean="0">
                <a:solidFill>
                  <a:schemeClr val="tx1"/>
                </a:solidFill>
              </a:rPr>
              <a:t>for the latest news and events</a:t>
            </a:r>
            <a:endParaRPr lang="en-US" sz="2200" b="1" dirty="0">
              <a:solidFill>
                <a:schemeClr val="tx1"/>
              </a:solidFill>
            </a:endParaRPr>
          </a:p>
        </p:txBody>
      </p:sp>
      <p:pic>
        <p:nvPicPr>
          <p:cNvPr id="4" name="Picture 3"/>
          <p:cNvPicPr>
            <a:picLocks noChangeAspect="1"/>
          </p:cNvPicPr>
          <p:nvPr/>
        </p:nvPicPr>
        <p:blipFill>
          <a:blip r:embed="rId5"/>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1901334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945</Words>
  <Application>Microsoft Office PowerPoint</Application>
  <PresentationFormat>Widescreen</PresentationFormat>
  <Paragraphs>83</Paragraphs>
  <Slides>9</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Calibri Light</vt:lpstr>
      <vt:lpstr>Frutiger</vt:lpstr>
      <vt:lpstr>Helvetica</vt:lpstr>
      <vt:lpstr>Times New Roman</vt:lpstr>
      <vt:lpstr>Trebuchet MS</vt:lpstr>
      <vt:lpstr>Wingdings 3</vt:lpstr>
      <vt:lpstr>Facet</vt:lpstr>
      <vt:lpstr>1_Office Theme</vt:lpstr>
      <vt:lpstr>Updates from the  Herefordshire Safeguarding Adults Board  Herefordshire Safeguarding Children Partnership   Herefordshire Community Safety Partnership</vt:lpstr>
      <vt:lpstr>New Community Safety Strategy and Priorities for 2022-24</vt:lpstr>
      <vt:lpstr>Thematic Review of Premature Deaths of Adults – HSAB  published March 2022</vt:lpstr>
      <vt:lpstr>Thematic Review of Premature Deaths of Adults – HSAB  published April 2022</vt:lpstr>
      <vt:lpstr>Complex Adults Referral Management –  re-published June 2022 Now Joint Herefordshire – Worcestershire</vt:lpstr>
      <vt:lpstr>Signs of Safety – new course offer</vt:lpstr>
      <vt:lpstr>Signs of Safety -  new Toolbox sessions</vt:lpstr>
      <vt:lpstr>PowerPoint Presentation</vt:lpstr>
      <vt:lpstr>Thank you for joining – we hope you enjoyed the presentations!</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 from the  Herefordshire Safeguarding Adults Board  Herefordshire Safeguarding Children Partnership   Herefordshire Community Safety Partnership</dc:title>
  <dc:creator>Wilson, Angela (Council)</dc:creator>
  <cp:lastModifiedBy>Wilson, Angela (Council)</cp:lastModifiedBy>
  <cp:revision>1</cp:revision>
  <dcterms:created xsi:type="dcterms:W3CDTF">2022-06-24T13:35:08Z</dcterms:created>
  <dcterms:modified xsi:type="dcterms:W3CDTF">2022-06-24T13:36:01Z</dcterms:modified>
</cp:coreProperties>
</file>