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327" r:id="rId3"/>
    <p:sldId id="328" r:id="rId4"/>
    <p:sldId id="257" r:id="rId5"/>
    <p:sldId id="259" r:id="rId6"/>
    <p:sldId id="283" r:id="rId7"/>
    <p:sldId id="284" r:id="rId8"/>
    <p:sldId id="298" r:id="rId9"/>
    <p:sldId id="305" r:id="rId10"/>
    <p:sldId id="292" r:id="rId11"/>
    <p:sldId id="304" r:id="rId12"/>
    <p:sldId id="293" r:id="rId13"/>
    <p:sldId id="297" r:id="rId14"/>
    <p:sldId id="306" r:id="rId15"/>
    <p:sldId id="291" r:id="rId16"/>
    <p:sldId id="286" r:id="rId17"/>
    <p:sldId id="309"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295" r:id="rId32"/>
    <p:sldId id="282" r:id="rId33"/>
    <p:sldId id="265" r:id="rId34"/>
    <p:sldId id="266" r:id="rId35"/>
    <p:sldId id="300" r:id="rId36"/>
    <p:sldId id="326" r:id="rId37"/>
    <p:sldId id="30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35" autoAdjust="0"/>
    <p:restoredTop sz="88575" autoAdjust="0"/>
  </p:normalViewPr>
  <p:slideViewPr>
    <p:cSldViewPr snapToGrid="0">
      <p:cViewPr varScale="1">
        <p:scale>
          <a:sx n="73" d="100"/>
          <a:sy n="73" d="100"/>
        </p:scale>
        <p:origin x="101" y="91"/>
      </p:cViewPr>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B0F6D8-8011-4CDA-B557-37F0ABBB8978}" type="doc">
      <dgm:prSet loTypeId="urn:microsoft.com/office/officeart/2005/8/layout/process1" loCatId="process" qsTypeId="urn:microsoft.com/office/officeart/2005/8/quickstyle/simple1" qsCatId="simple" csTypeId="urn:microsoft.com/office/officeart/2005/8/colors/colorful5" csCatId="colorful" phldr="1"/>
      <dgm:spPr/>
      <dgm:t>
        <a:bodyPr/>
        <a:lstStyle/>
        <a:p>
          <a:endParaRPr lang="en-US"/>
        </a:p>
      </dgm:t>
    </dgm:pt>
    <dgm:pt modelId="{988CF0BD-6D2B-465D-A10C-51847094FE42}">
      <dgm:prSet phldrT="[Text]" custT="1"/>
      <dgm:spPr>
        <a:xfrm>
          <a:off x="11245" y="0"/>
          <a:ext cx="1742203" cy="1559422"/>
        </a:xfrm>
        <a:prstGeom prst="roundRect">
          <a:avLst>
            <a:gd name="adj" fmla="val 10000"/>
          </a:avLst>
        </a:prstGeom>
        <a:solidFill>
          <a:srgbClr val="4472C4">
            <a:hueOff val="0"/>
            <a:satOff val="0"/>
            <a:lumOff val="0"/>
            <a:alphaOff val="0"/>
          </a:srgbClr>
        </a:solidFill>
        <a:ln w="12700" cap="flat" cmpd="sng" algn="ctr">
          <a:solidFill>
            <a:srgbClr val="FF3399"/>
          </a:solidFill>
          <a:prstDash val="solid"/>
          <a:miter lim="800000"/>
        </a:ln>
        <a:effectLst/>
      </dgm:spPr>
      <dgm:t>
        <a:bodyPr/>
        <a:lstStyle/>
        <a:p>
          <a:r>
            <a:rPr lang="en-GB" sz="2000" dirty="0" smtClean="0">
              <a:solidFill>
                <a:sysClr val="windowText" lastClr="000000"/>
              </a:solidFill>
              <a:latin typeface="Calibri" panose="020F0502020204030204"/>
              <a:ea typeface="+mn-ea"/>
              <a:cs typeface="+mn-cs"/>
            </a:rPr>
            <a:t>Right Help, Right Time</a:t>
          </a:r>
          <a:endParaRPr lang="en-GB" sz="2000" dirty="0">
            <a:solidFill>
              <a:sysClr val="windowText" lastClr="000000"/>
            </a:solidFill>
            <a:latin typeface="Calibri" panose="020F0502020204030204"/>
            <a:ea typeface="+mn-ea"/>
            <a:cs typeface="+mn-cs"/>
          </a:endParaRPr>
        </a:p>
      </dgm:t>
    </dgm:pt>
    <dgm:pt modelId="{6C162DB3-9155-40F0-98EE-2E31283E727A}" type="parTrans" cxnId="{A36DC3CE-1577-4F06-8A00-B176EE37C56D}">
      <dgm:prSet/>
      <dgm:spPr/>
      <dgm:t>
        <a:bodyPr/>
        <a:lstStyle/>
        <a:p>
          <a:endParaRPr lang="en-GB"/>
        </a:p>
      </dgm:t>
    </dgm:pt>
    <dgm:pt modelId="{774F9923-793E-44CB-B0FA-61D71E57A714}" type="sibTrans" cxnId="{A36DC3CE-1577-4F06-8A00-B176EE37C56D}">
      <dgm:prSet/>
      <dgm:spPr>
        <a:xfrm>
          <a:off x="1927177" y="562048"/>
          <a:ext cx="380102" cy="432066"/>
        </a:xfrm>
        <a:prstGeom prst="rightArrow">
          <a:avLst>
            <a:gd name="adj1" fmla="val 60000"/>
            <a:gd name="adj2" fmla="val 50000"/>
          </a:avLst>
        </a:prstGeom>
        <a:solidFill>
          <a:srgbClr val="4472C4">
            <a:hueOff val="0"/>
            <a:satOff val="0"/>
            <a:lumOff val="0"/>
            <a:alphaOff val="0"/>
          </a:srgbClr>
        </a:solidFill>
        <a:ln>
          <a:noFill/>
        </a:ln>
        <a:effectLst/>
      </dgm:spPr>
      <dgm:t>
        <a:bodyPr/>
        <a:lstStyle/>
        <a:p>
          <a:endParaRPr lang="en-GB" dirty="0">
            <a:solidFill>
              <a:sysClr val="window" lastClr="FFFFFF"/>
            </a:solidFill>
            <a:latin typeface="Calibri" panose="020F0502020204030204"/>
            <a:ea typeface="+mn-ea"/>
            <a:cs typeface="+mn-cs"/>
          </a:endParaRPr>
        </a:p>
      </dgm:t>
    </dgm:pt>
    <dgm:pt modelId="{52A6C079-B864-402A-BE33-FDE17799ADC2}">
      <dgm:prSet phldrT="[Text]" custT="1"/>
      <dgm:spPr>
        <a:xfrm>
          <a:off x="2470623" y="0"/>
          <a:ext cx="1742203" cy="1559422"/>
        </a:xfrm>
        <a:prstGeom prst="roundRect">
          <a:avLst>
            <a:gd name="adj" fmla="val 10000"/>
          </a:avLst>
        </a:prstGeom>
        <a:solidFill>
          <a:srgbClr val="4472C4">
            <a:hueOff val="-1838336"/>
            <a:satOff val="-2557"/>
            <a:lumOff val="-981"/>
            <a:alphaOff val="0"/>
          </a:srgbClr>
        </a:solidFill>
        <a:ln w="12700" cap="flat" cmpd="sng" algn="ctr">
          <a:solidFill>
            <a:srgbClr val="FF3399"/>
          </a:solidFill>
          <a:prstDash val="solid"/>
          <a:miter lim="800000"/>
        </a:ln>
        <a:effectLst/>
      </dgm:spPr>
      <dgm:t>
        <a:bodyPr/>
        <a:lstStyle/>
        <a:p>
          <a:r>
            <a:rPr lang="en-GB" sz="2000" dirty="0">
              <a:solidFill>
                <a:sysClr val="windowText" lastClr="000000"/>
              </a:solidFill>
              <a:latin typeface="Calibri" panose="020F0502020204030204"/>
              <a:ea typeface="+mn-ea"/>
              <a:cs typeface="+mn-cs"/>
            </a:rPr>
            <a:t>Signs of Safety</a:t>
          </a:r>
        </a:p>
      </dgm:t>
    </dgm:pt>
    <dgm:pt modelId="{20A3175A-2392-4012-9074-E8B605962F63}" type="parTrans" cxnId="{9D231917-1B94-423B-BE38-877DBDF99667}">
      <dgm:prSet/>
      <dgm:spPr/>
      <dgm:t>
        <a:bodyPr/>
        <a:lstStyle/>
        <a:p>
          <a:endParaRPr lang="en-GB"/>
        </a:p>
      </dgm:t>
    </dgm:pt>
    <dgm:pt modelId="{70A733F4-B9C1-4D0E-B170-744EF1B0C628}" type="sibTrans" cxnId="{9D231917-1B94-423B-BE38-877DBDF99667}">
      <dgm:prSet/>
      <dgm:spPr>
        <a:xfrm>
          <a:off x="4381973" y="563677"/>
          <a:ext cx="358591" cy="432066"/>
        </a:xfrm>
        <a:prstGeom prst="rightArrow">
          <a:avLst>
            <a:gd name="adj1" fmla="val 60000"/>
            <a:gd name="adj2" fmla="val 50000"/>
          </a:avLst>
        </a:prstGeom>
        <a:solidFill>
          <a:srgbClr val="4472C4">
            <a:hueOff val="-2451115"/>
            <a:satOff val="-3409"/>
            <a:lumOff val="-1307"/>
            <a:alphaOff val="0"/>
          </a:srgbClr>
        </a:solidFill>
        <a:ln>
          <a:noFill/>
        </a:ln>
        <a:effectLst/>
      </dgm:spPr>
      <dgm:t>
        <a:bodyPr/>
        <a:lstStyle/>
        <a:p>
          <a:endParaRPr lang="en-GB">
            <a:solidFill>
              <a:sysClr val="window" lastClr="FFFFFF"/>
            </a:solidFill>
            <a:latin typeface="Calibri" panose="020F0502020204030204"/>
            <a:ea typeface="+mn-ea"/>
            <a:cs typeface="+mn-cs"/>
          </a:endParaRPr>
        </a:p>
      </dgm:t>
    </dgm:pt>
    <dgm:pt modelId="{23742989-9F1A-425A-BAD5-4D62100FBB1D}">
      <dgm:prSet phldrT="[Text]" custT="1"/>
      <dgm:spPr>
        <a:xfrm>
          <a:off x="4889414" y="0"/>
          <a:ext cx="1742203" cy="1559422"/>
        </a:xfrm>
        <a:prstGeom prst="roundRect">
          <a:avLst>
            <a:gd name="adj" fmla="val 10000"/>
          </a:avLst>
        </a:prstGeom>
        <a:solidFill>
          <a:srgbClr val="4472C4">
            <a:hueOff val="-3676672"/>
            <a:satOff val="-5114"/>
            <a:lumOff val="-1961"/>
            <a:alphaOff val="0"/>
          </a:srgbClr>
        </a:solidFill>
        <a:ln w="12700" cap="flat" cmpd="sng" algn="ctr">
          <a:solidFill>
            <a:srgbClr val="FF3399"/>
          </a:solidFill>
          <a:prstDash val="solid"/>
          <a:miter lim="800000"/>
        </a:ln>
        <a:effectLst/>
      </dgm:spPr>
      <dgm:t>
        <a:bodyPr/>
        <a:lstStyle/>
        <a:p>
          <a:r>
            <a:rPr lang="en-GB" sz="2000" dirty="0">
              <a:solidFill>
                <a:sysClr val="windowText" lastClr="000000"/>
              </a:solidFill>
              <a:latin typeface="Calibri" panose="020F0502020204030204"/>
              <a:ea typeface="+mn-ea"/>
              <a:cs typeface="+mn-cs"/>
            </a:rPr>
            <a:t>Early Help Assessments </a:t>
          </a:r>
        </a:p>
      </dgm:t>
    </dgm:pt>
    <dgm:pt modelId="{744C3AA7-7AAC-4574-8EFF-61C92BF71BEF}" type="parTrans" cxnId="{853C0564-112C-428F-AF37-AEAD3B052122}">
      <dgm:prSet/>
      <dgm:spPr/>
      <dgm:t>
        <a:bodyPr/>
        <a:lstStyle/>
        <a:p>
          <a:endParaRPr lang="en-GB"/>
        </a:p>
      </dgm:t>
    </dgm:pt>
    <dgm:pt modelId="{53B1CA0A-2517-4204-93A2-A6CC91CC8639}" type="sibTrans" cxnId="{853C0564-112C-428F-AF37-AEAD3B052122}">
      <dgm:prSet/>
      <dgm:spPr>
        <a:xfrm>
          <a:off x="6834237" y="563392"/>
          <a:ext cx="369347" cy="432066"/>
        </a:xfrm>
        <a:prstGeom prst="rightArrow">
          <a:avLst>
            <a:gd name="adj1" fmla="val 60000"/>
            <a:gd name="adj2" fmla="val 50000"/>
          </a:avLst>
        </a:prstGeom>
        <a:solidFill>
          <a:srgbClr val="4472C4">
            <a:hueOff val="-4902230"/>
            <a:satOff val="-6819"/>
            <a:lumOff val="-2615"/>
            <a:alphaOff val="0"/>
          </a:srgbClr>
        </a:solidFill>
        <a:ln>
          <a:noFill/>
        </a:ln>
        <a:effectLst/>
      </dgm:spPr>
      <dgm:t>
        <a:bodyPr/>
        <a:lstStyle/>
        <a:p>
          <a:endParaRPr lang="en-GB">
            <a:solidFill>
              <a:sysClr val="window" lastClr="FFFFFF"/>
            </a:solidFill>
            <a:latin typeface="Calibri" panose="020F0502020204030204"/>
            <a:ea typeface="+mn-ea"/>
            <a:cs typeface="+mn-cs"/>
          </a:endParaRPr>
        </a:p>
      </dgm:t>
    </dgm:pt>
    <dgm:pt modelId="{4D3881E5-83B7-4D41-8377-C182AC4D9448}">
      <dgm:prSet phldrT="[Text]" custT="1"/>
      <dgm:spPr>
        <a:xfrm>
          <a:off x="7328499" y="0"/>
          <a:ext cx="1742203" cy="1559422"/>
        </a:xfrm>
        <a:prstGeom prst="roundRect">
          <a:avLst>
            <a:gd name="adj" fmla="val 10000"/>
          </a:avLst>
        </a:prstGeom>
        <a:solidFill>
          <a:srgbClr val="4472C4">
            <a:hueOff val="-5515009"/>
            <a:satOff val="-7671"/>
            <a:lumOff val="-2942"/>
            <a:alphaOff val="0"/>
          </a:srgbClr>
        </a:solidFill>
        <a:ln w="12700" cap="flat" cmpd="sng" algn="ctr">
          <a:solidFill>
            <a:srgbClr val="FF3399"/>
          </a:solidFill>
          <a:prstDash val="solid"/>
          <a:miter lim="800000"/>
        </a:ln>
        <a:effectLst/>
      </dgm:spPr>
      <dgm:t>
        <a:bodyPr/>
        <a:lstStyle/>
        <a:p>
          <a:r>
            <a:rPr lang="en-GB" sz="1800" dirty="0">
              <a:solidFill>
                <a:sysClr val="windowText" lastClr="000000"/>
              </a:solidFill>
              <a:latin typeface="Calibri" panose="020F0502020204030204"/>
              <a:ea typeface="+mn-ea"/>
              <a:cs typeface="+mn-cs"/>
            </a:rPr>
            <a:t>Delivering substance use brief </a:t>
          </a:r>
          <a:r>
            <a:rPr lang="en-GB" sz="1800" dirty="0" smtClean="0">
              <a:solidFill>
                <a:sysClr val="windowText" lastClr="000000"/>
              </a:solidFill>
              <a:latin typeface="Calibri" panose="020F0502020204030204"/>
              <a:ea typeface="+mn-ea"/>
              <a:cs typeface="+mn-cs"/>
            </a:rPr>
            <a:t>interventions</a:t>
          </a:r>
          <a:endParaRPr lang="en-GB" sz="1800" dirty="0">
            <a:solidFill>
              <a:sysClr val="windowText" lastClr="000000"/>
            </a:solidFill>
            <a:latin typeface="Calibri" panose="020F0502020204030204"/>
            <a:ea typeface="+mn-ea"/>
            <a:cs typeface="+mn-cs"/>
          </a:endParaRPr>
        </a:p>
      </dgm:t>
    </dgm:pt>
    <dgm:pt modelId="{6837A647-0DFE-403C-9A1F-8D5623206EE7}" type="parTrans" cxnId="{89BAF73B-8AB0-4B09-ABD6-84F07DE8482B}">
      <dgm:prSet/>
      <dgm:spPr/>
      <dgm:t>
        <a:bodyPr/>
        <a:lstStyle/>
        <a:p>
          <a:endParaRPr lang="en-GB"/>
        </a:p>
      </dgm:t>
    </dgm:pt>
    <dgm:pt modelId="{B9FC9C5D-58D4-4F33-BC77-587BAA06BB10}" type="sibTrans" cxnId="{89BAF73B-8AB0-4B09-ABD6-84F07DE8482B}">
      <dgm:prSet/>
      <dgm:spPr>
        <a:xfrm>
          <a:off x="9244923" y="563677"/>
          <a:ext cx="369347" cy="432066"/>
        </a:xfrm>
        <a:prstGeom prst="rightArrow">
          <a:avLst>
            <a:gd name="adj1" fmla="val 60000"/>
            <a:gd name="adj2" fmla="val 50000"/>
          </a:avLst>
        </a:prstGeom>
        <a:solidFill>
          <a:srgbClr val="4472C4">
            <a:hueOff val="-7353344"/>
            <a:satOff val="-10228"/>
            <a:lumOff val="-3922"/>
            <a:alphaOff val="0"/>
          </a:srgbClr>
        </a:solidFill>
        <a:ln>
          <a:noFill/>
        </a:ln>
        <a:effectLst/>
      </dgm:spPr>
      <dgm:t>
        <a:bodyPr/>
        <a:lstStyle/>
        <a:p>
          <a:endParaRPr lang="en-GB">
            <a:solidFill>
              <a:sysClr val="window" lastClr="FFFFFF"/>
            </a:solidFill>
            <a:latin typeface="Calibri" panose="020F0502020204030204"/>
            <a:ea typeface="+mn-ea"/>
            <a:cs typeface="+mn-cs"/>
          </a:endParaRPr>
        </a:p>
      </dgm:t>
    </dgm:pt>
    <dgm:pt modelId="{38FD39F1-B773-4FEE-A725-D166A4DBAAD3}">
      <dgm:prSet/>
      <dgm:spPr>
        <a:xfrm>
          <a:off x="9767584" y="0"/>
          <a:ext cx="1742203" cy="1559422"/>
        </a:xfrm>
        <a:prstGeom prst="roundRect">
          <a:avLst>
            <a:gd name="adj" fmla="val 10000"/>
          </a:avLst>
        </a:prstGeom>
        <a:solidFill>
          <a:srgbClr val="4472C4">
            <a:hueOff val="-7353344"/>
            <a:satOff val="-10228"/>
            <a:lumOff val="-3922"/>
            <a:alphaOff val="0"/>
          </a:srgbClr>
        </a:solidFill>
        <a:ln w="12700" cap="flat" cmpd="sng" algn="ctr">
          <a:solidFill>
            <a:srgbClr val="FF0000"/>
          </a:solidFill>
          <a:prstDash val="solid"/>
          <a:miter lim="800000"/>
        </a:ln>
        <a:effectLst/>
      </dgm:spPr>
      <dgm:t>
        <a:bodyPr/>
        <a:lstStyle/>
        <a:p>
          <a:r>
            <a:rPr lang="en-US" dirty="0">
              <a:solidFill>
                <a:sysClr val="windowText" lastClr="000000"/>
              </a:solidFill>
              <a:latin typeface="Calibri" panose="020F0502020204030204"/>
              <a:ea typeface="+mn-ea"/>
              <a:cs typeface="+mn-cs"/>
            </a:rPr>
            <a:t>MEET the LADO – Allegations against adults in a position of trust</a:t>
          </a:r>
        </a:p>
      </dgm:t>
    </dgm:pt>
    <dgm:pt modelId="{3C9EA274-97C4-4418-9C4D-9B815C0D978F}" type="parTrans" cxnId="{7791FD56-4971-4B86-8314-4822DB49FDD9}">
      <dgm:prSet/>
      <dgm:spPr/>
      <dgm:t>
        <a:bodyPr/>
        <a:lstStyle/>
        <a:p>
          <a:endParaRPr lang="en-US"/>
        </a:p>
      </dgm:t>
    </dgm:pt>
    <dgm:pt modelId="{3DF7D793-376C-4275-BCBC-01D1DFEBA57D}" type="sibTrans" cxnId="{7791FD56-4971-4B86-8314-4822DB49FDD9}">
      <dgm:prSet/>
      <dgm:spPr/>
      <dgm:t>
        <a:bodyPr/>
        <a:lstStyle/>
        <a:p>
          <a:endParaRPr lang="en-US"/>
        </a:p>
      </dgm:t>
    </dgm:pt>
    <dgm:pt modelId="{167DC3FB-1308-4867-A99C-3FFBC45D3890}" type="pres">
      <dgm:prSet presAssocID="{7CB0F6D8-8011-4CDA-B557-37F0ABBB8978}" presName="Name0" presStyleCnt="0">
        <dgm:presLayoutVars>
          <dgm:dir/>
          <dgm:resizeHandles val="exact"/>
        </dgm:presLayoutVars>
      </dgm:prSet>
      <dgm:spPr/>
      <dgm:t>
        <a:bodyPr/>
        <a:lstStyle/>
        <a:p>
          <a:endParaRPr lang="en-US"/>
        </a:p>
      </dgm:t>
    </dgm:pt>
    <dgm:pt modelId="{310BB25E-29C7-4B8B-B2BB-AC4C81210534}" type="pres">
      <dgm:prSet presAssocID="{988CF0BD-6D2B-465D-A10C-51847094FE42}" presName="node" presStyleLbl="node1" presStyleIdx="0" presStyleCnt="5">
        <dgm:presLayoutVars>
          <dgm:bulletEnabled val="1"/>
        </dgm:presLayoutVars>
      </dgm:prSet>
      <dgm:spPr/>
      <dgm:t>
        <a:bodyPr/>
        <a:lstStyle/>
        <a:p>
          <a:endParaRPr lang="en-US"/>
        </a:p>
      </dgm:t>
    </dgm:pt>
    <dgm:pt modelId="{24875252-18D6-4206-BB6E-1C405C831242}" type="pres">
      <dgm:prSet presAssocID="{774F9923-793E-44CB-B0FA-61D71E57A714}" presName="sibTrans" presStyleLbl="sibTrans2D1" presStyleIdx="0" presStyleCnt="4" custLinFactNeighborX="-1464" custLinFactNeighborY="-377"/>
      <dgm:spPr/>
      <dgm:t>
        <a:bodyPr/>
        <a:lstStyle/>
        <a:p>
          <a:endParaRPr lang="en-US"/>
        </a:p>
      </dgm:t>
    </dgm:pt>
    <dgm:pt modelId="{E8CCFA9C-EDA9-4FCC-8E43-467BD7D2B4EB}" type="pres">
      <dgm:prSet presAssocID="{774F9923-793E-44CB-B0FA-61D71E57A714}" presName="connectorText" presStyleLbl="sibTrans2D1" presStyleIdx="0" presStyleCnt="4"/>
      <dgm:spPr/>
      <dgm:t>
        <a:bodyPr/>
        <a:lstStyle/>
        <a:p>
          <a:endParaRPr lang="en-US"/>
        </a:p>
      </dgm:t>
    </dgm:pt>
    <dgm:pt modelId="{36CFD27C-3E5D-4A72-8930-9A073BC1BE6C}" type="pres">
      <dgm:prSet presAssocID="{52A6C079-B864-402A-BE33-FDE17799ADC2}" presName="node" presStyleLbl="node1" presStyleIdx="1" presStyleCnt="5" custLinFactNeighborX="2912" custLinFactNeighborY="-2332">
        <dgm:presLayoutVars>
          <dgm:bulletEnabled val="1"/>
        </dgm:presLayoutVars>
      </dgm:prSet>
      <dgm:spPr/>
      <dgm:t>
        <a:bodyPr/>
        <a:lstStyle/>
        <a:p>
          <a:endParaRPr lang="en-US"/>
        </a:p>
      </dgm:t>
    </dgm:pt>
    <dgm:pt modelId="{CB0F6170-4CE5-48DD-BEB9-5FD8803540E2}" type="pres">
      <dgm:prSet presAssocID="{70A733F4-B9C1-4D0E-B170-744EF1B0C628}" presName="sibTrans" presStyleLbl="sibTrans2D1" presStyleIdx="1" presStyleCnt="4"/>
      <dgm:spPr/>
      <dgm:t>
        <a:bodyPr/>
        <a:lstStyle/>
        <a:p>
          <a:endParaRPr lang="en-US"/>
        </a:p>
      </dgm:t>
    </dgm:pt>
    <dgm:pt modelId="{7715DE8A-3B49-4443-8312-E5D059413C30}" type="pres">
      <dgm:prSet presAssocID="{70A733F4-B9C1-4D0E-B170-744EF1B0C628}" presName="connectorText" presStyleLbl="sibTrans2D1" presStyleIdx="1" presStyleCnt="4"/>
      <dgm:spPr/>
      <dgm:t>
        <a:bodyPr/>
        <a:lstStyle/>
        <a:p>
          <a:endParaRPr lang="en-US"/>
        </a:p>
      </dgm:t>
    </dgm:pt>
    <dgm:pt modelId="{BDF2027C-40C5-4754-BFB1-0F9F6D54E02C}" type="pres">
      <dgm:prSet presAssocID="{23742989-9F1A-425A-BAD5-4D62100FBB1D}" presName="node" presStyleLbl="node1" presStyleIdx="2" presStyleCnt="5">
        <dgm:presLayoutVars>
          <dgm:bulletEnabled val="1"/>
        </dgm:presLayoutVars>
      </dgm:prSet>
      <dgm:spPr/>
      <dgm:t>
        <a:bodyPr/>
        <a:lstStyle/>
        <a:p>
          <a:endParaRPr lang="en-US"/>
        </a:p>
      </dgm:t>
    </dgm:pt>
    <dgm:pt modelId="{420DDAD4-BBED-4AB1-8BA8-CD1896F34831}" type="pres">
      <dgm:prSet presAssocID="{53B1CA0A-2517-4204-93A2-A6CC91CC8639}" presName="sibTrans" presStyleLbl="sibTrans2D1" presStyleIdx="2" presStyleCnt="4" custLinFactNeighborX="7689" custLinFactNeighborY="-66"/>
      <dgm:spPr/>
      <dgm:t>
        <a:bodyPr/>
        <a:lstStyle/>
        <a:p>
          <a:endParaRPr lang="en-US"/>
        </a:p>
      </dgm:t>
    </dgm:pt>
    <dgm:pt modelId="{77020A8F-9A62-4860-A517-83AD99C23960}" type="pres">
      <dgm:prSet presAssocID="{53B1CA0A-2517-4204-93A2-A6CC91CC8639}" presName="connectorText" presStyleLbl="sibTrans2D1" presStyleIdx="2" presStyleCnt="4"/>
      <dgm:spPr/>
      <dgm:t>
        <a:bodyPr/>
        <a:lstStyle/>
        <a:p>
          <a:endParaRPr lang="en-US"/>
        </a:p>
      </dgm:t>
    </dgm:pt>
    <dgm:pt modelId="{802841B2-1A9F-48DB-AD29-EE8EE95982BA}" type="pres">
      <dgm:prSet presAssocID="{4D3881E5-83B7-4D41-8377-C182AC4D9448}" presName="node" presStyleLbl="node1" presStyleIdx="3" presStyleCnt="5">
        <dgm:presLayoutVars>
          <dgm:bulletEnabled val="1"/>
        </dgm:presLayoutVars>
      </dgm:prSet>
      <dgm:spPr/>
      <dgm:t>
        <a:bodyPr/>
        <a:lstStyle/>
        <a:p>
          <a:endParaRPr lang="en-US"/>
        </a:p>
      </dgm:t>
    </dgm:pt>
    <dgm:pt modelId="{35A2AA30-3A14-4A7A-A094-ACBC8E5AEF38}" type="pres">
      <dgm:prSet presAssocID="{B9FC9C5D-58D4-4F33-BC77-587BAA06BB10}" presName="sibTrans" presStyleLbl="sibTrans2D1" presStyleIdx="3" presStyleCnt="4"/>
      <dgm:spPr/>
      <dgm:t>
        <a:bodyPr/>
        <a:lstStyle/>
        <a:p>
          <a:endParaRPr lang="en-US"/>
        </a:p>
      </dgm:t>
    </dgm:pt>
    <dgm:pt modelId="{9A51C467-3F98-40D7-AE3E-826062D8E3B4}" type="pres">
      <dgm:prSet presAssocID="{B9FC9C5D-58D4-4F33-BC77-587BAA06BB10}" presName="connectorText" presStyleLbl="sibTrans2D1" presStyleIdx="3" presStyleCnt="4"/>
      <dgm:spPr/>
      <dgm:t>
        <a:bodyPr/>
        <a:lstStyle/>
        <a:p>
          <a:endParaRPr lang="en-US"/>
        </a:p>
      </dgm:t>
    </dgm:pt>
    <dgm:pt modelId="{27E77DF5-D8A0-446D-9364-834A040ADB68}" type="pres">
      <dgm:prSet presAssocID="{38FD39F1-B773-4FEE-A725-D166A4DBAAD3}" presName="node" presStyleLbl="node1" presStyleIdx="4" presStyleCnt="5">
        <dgm:presLayoutVars>
          <dgm:bulletEnabled val="1"/>
        </dgm:presLayoutVars>
      </dgm:prSet>
      <dgm:spPr/>
      <dgm:t>
        <a:bodyPr/>
        <a:lstStyle/>
        <a:p>
          <a:endParaRPr lang="en-US"/>
        </a:p>
      </dgm:t>
    </dgm:pt>
  </dgm:ptLst>
  <dgm:cxnLst>
    <dgm:cxn modelId="{8213816F-3B30-4D03-ADC5-91A78967D24F}" type="presOf" srcId="{53B1CA0A-2517-4204-93A2-A6CC91CC8639}" destId="{77020A8F-9A62-4860-A517-83AD99C23960}" srcOrd="1" destOrd="0" presId="urn:microsoft.com/office/officeart/2005/8/layout/process1"/>
    <dgm:cxn modelId="{EFCC73DE-3C40-4169-B3EB-9BB3550B5EC0}" type="presOf" srcId="{774F9923-793E-44CB-B0FA-61D71E57A714}" destId="{24875252-18D6-4206-BB6E-1C405C831242}" srcOrd="0" destOrd="0" presId="urn:microsoft.com/office/officeart/2005/8/layout/process1"/>
    <dgm:cxn modelId="{F07C6F1B-D807-4DAF-B45E-C3FA6F7D6B9F}" type="presOf" srcId="{38FD39F1-B773-4FEE-A725-D166A4DBAAD3}" destId="{27E77DF5-D8A0-446D-9364-834A040ADB68}" srcOrd="0" destOrd="0" presId="urn:microsoft.com/office/officeart/2005/8/layout/process1"/>
    <dgm:cxn modelId="{9807B033-D503-4264-99BB-8F0D4FDBDAE7}" type="presOf" srcId="{70A733F4-B9C1-4D0E-B170-744EF1B0C628}" destId="{CB0F6170-4CE5-48DD-BEB9-5FD8803540E2}" srcOrd="0" destOrd="0" presId="urn:microsoft.com/office/officeart/2005/8/layout/process1"/>
    <dgm:cxn modelId="{9D231917-1B94-423B-BE38-877DBDF99667}" srcId="{7CB0F6D8-8011-4CDA-B557-37F0ABBB8978}" destId="{52A6C079-B864-402A-BE33-FDE17799ADC2}" srcOrd="1" destOrd="0" parTransId="{20A3175A-2392-4012-9074-E8B605962F63}" sibTransId="{70A733F4-B9C1-4D0E-B170-744EF1B0C628}"/>
    <dgm:cxn modelId="{F0501A27-BE62-44D4-8793-60D22E741E21}" type="presOf" srcId="{52A6C079-B864-402A-BE33-FDE17799ADC2}" destId="{36CFD27C-3E5D-4A72-8930-9A073BC1BE6C}" srcOrd="0" destOrd="0" presId="urn:microsoft.com/office/officeart/2005/8/layout/process1"/>
    <dgm:cxn modelId="{A36DC3CE-1577-4F06-8A00-B176EE37C56D}" srcId="{7CB0F6D8-8011-4CDA-B557-37F0ABBB8978}" destId="{988CF0BD-6D2B-465D-A10C-51847094FE42}" srcOrd="0" destOrd="0" parTransId="{6C162DB3-9155-40F0-98EE-2E31283E727A}" sibTransId="{774F9923-793E-44CB-B0FA-61D71E57A714}"/>
    <dgm:cxn modelId="{7791FD56-4971-4B86-8314-4822DB49FDD9}" srcId="{7CB0F6D8-8011-4CDA-B557-37F0ABBB8978}" destId="{38FD39F1-B773-4FEE-A725-D166A4DBAAD3}" srcOrd="4" destOrd="0" parTransId="{3C9EA274-97C4-4418-9C4D-9B815C0D978F}" sibTransId="{3DF7D793-376C-4275-BCBC-01D1DFEBA57D}"/>
    <dgm:cxn modelId="{54015C94-EF2B-4078-80B4-6258BF37FC65}" type="presOf" srcId="{7CB0F6D8-8011-4CDA-B557-37F0ABBB8978}" destId="{167DC3FB-1308-4867-A99C-3FFBC45D3890}" srcOrd="0" destOrd="0" presId="urn:microsoft.com/office/officeart/2005/8/layout/process1"/>
    <dgm:cxn modelId="{ED25170F-6FC6-4BFF-92DB-B90380B7D249}" type="presOf" srcId="{4D3881E5-83B7-4D41-8377-C182AC4D9448}" destId="{802841B2-1A9F-48DB-AD29-EE8EE95982BA}" srcOrd="0" destOrd="0" presId="urn:microsoft.com/office/officeart/2005/8/layout/process1"/>
    <dgm:cxn modelId="{89BAF73B-8AB0-4B09-ABD6-84F07DE8482B}" srcId="{7CB0F6D8-8011-4CDA-B557-37F0ABBB8978}" destId="{4D3881E5-83B7-4D41-8377-C182AC4D9448}" srcOrd="3" destOrd="0" parTransId="{6837A647-0DFE-403C-9A1F-8D5623206EE7}" sibTransId="{B9FC9C5D-58D4-4F33-BC77-587BAA06BB10}"/>
    <dgm:cxn modelId="{B242E030-5E3A-42FC-B581-B780CE8003D2}" type="presOf" srcId="{988CF0BD-6D2B-465D-A10C-51847094FE42}" destId="{310BB25E-29C7-4B8B-B2BB-AC4C81210534}" srcOrd="0" destOrd="0" presId="urn:microsoft.com/office/officeart/2005/8/layout/process1"/>
    <dgm:cxn modelId="{DF172625-A7F7-479C-9009-9A9180B03383}" type="presOf" srcId="{53B1CA0A-2517-4204-93A2-A6CC91CC8639}" destId="{420DDAD4-BBED-4AB1-8BA8-CD1896F34831}" srcOrd="0" destOrd="0" presId="urn:microsoft.com/office/officeart/2005/8/layout/process1"/>
    <dgm:cxn modelId="{B014FEC3-1E0D-4EF6-814A-2C32D8A2B161}" type="presOf" srcId="{774F9923-793E-44CB-B0FA-61D71E57A714}" destId="{E8CCFA9C-EDA9-4FCC-8E43-467BD7D2B4EB}" srcOrd="1" destOrd="0" presId="urn:microsoft.com/office/officeart/2005/8/layout/process1"/>
    <dgm:cxn modelId="{94FB6346-66F7-4698-A6D5-2C0064A86043}" type="presOf" srcId="{23742989-9F1A-425A-BAD5-4D62100FBB1D}" destId="{BDF2027C-40C5-4754-BFB1-0F9F6D54E02C}" srcOrd="0" destOrd="0" presId="urn:microsoft.com/office/officeart/2005/8/layout/process1"/>
    <dgm:cxn modelId="{DEB5A6AF-6592-4B45-873B-2F0D79067F31}" type="presOf" srcId="{B9FC9C5D-58D4-4F33-BC77-587BAA06BB10}" destId="{35A2AA30-3A14-4A7A-A094-ACBC8E5AEF38}" srcOrd="0" destOrd="0" presId="urn:microsoft.com/office/officeart/2005/8/layout/process1"/>
    <dgm:cxn modelId="{FFC91112-6A26-4C60-BD9B-BC5AF19490FB}" type="presOf" srcId="{B9FC9C5D-58D4-4F33-BC77-587BAA06BB10}" destId="{9A51C467-3F98-40D7-AE3E-826062D8E3B4}" srcOrd="1" destOrd="0" presId="urn:microsoft.com/office/officeart/2005/8/layout/process1"/>
    <dgm:cxn modelId="{853C0564-112C-428F-AF37-AEAD3B052122}" srcId="{7CB0F6D8-8011-4CDA-B557-37F0ABBB8978}" destId="{23742989-9F1A-425A-BAD5-4D62100FBB1D}" srcOrd="2" destOrd="0" parTransId="{744C3AA7-7AAC-4574-8EFF-61C92BF71BEF}" sibTransId="{53B1CA0A-2517-4204-93A2-A6CC91CC8639}"/>
    <dgm:cxn modelId="{2691EE9C-D574-44FA-A6B9-C6D07C01B921}" type="presOf" srcId="{70A733F4-B9C1-4D0E-B170-744EF1B0C628}" destId="{7715DE8A-3B49-4443-8312-E5D059413C30}" srcOrd="1" destOrd="0" presId="urn:microsoft.com/office/officeart/2005/8/layout/process1"/>
    <dgm:cxn modelId="{66DFF9FF-1B86-4C83-9539-EE6344220F62}" type="presParOf" srcId="{167DC3FB-1308-4867-A99C-3FFBC45D3890}" destId="{310BB25E-29C7-4B8B-B2BB-AC4C81210534}" srcOrd="0" destOrd="0" presId="urn:microsoft.com/office/officeart/2005/8/layout/process1"/>
    <dgm:cxn modelId="{8E3A0828-D5A6-46BF-8EDD-A94855E9A719}" type="presParOf" srcId="{167DC3FB-1308-4867-A99C-3FFBC45D3890}" destId="{24875252-18D6-4206-BB6E-1C405C831242}" srcOrd="1" destOrd="0" presId="urn:microsoft.com/office/officeart/2005/8/layout/process1"/>
    <dgm:cxn modelId="{A396FDA1-B4AC-48BF-AD24-A8CFCC52D695}" type="presParOf" srcId="{24875252-18D6-4206-BB6E-1C405C831242}" destId="{E8CCFA9C-EDA9-4FCC-8E43-467BD7D2B4EB}" srcOrd="0" destOrd="0" presId="urn:microsoft.com/office/officeart/2005/8/layout/process1"/>
    <dgm:cxn modelId="{B2FD855D-C879-48FA-9C22-FD0432D7C195}" type="presParOf" srcId="{167DC3FB-1308-4867-A99C-3FFBC45D3890}" destId="{36CFD27C-3E5D-4A72-8930-9A073BC1BE6C}" srcOrd="2" destOrd="0" presId="urn:microsoft.com/office/officeart/2005/8/layout/process1"/>
    <dgm:cxn modelId="{62FBC92E-6ED9-4585-B78A-69B8CF76144B}" type="presParOf" srcId="{167DC3FB-1308-4867-A99C-3FFBC45D3890}" destId="{CB0F6170-4CE5-48DD-BEB9-5FD8803540E2}" srcOrd="3" destOrd="0" presId="urn:microsoft.com/office/officeart/2005/8/layout/process1"/>
    <dgm:cxn modelId="{80FDEA9A-3A31-4AF7-B3FE-F955671005FA}" type="presParOf" srcId="{CB0F6170-4CE5-48DD-BEB9-5FD8803540E2}" destId="{7715DE8A-3B49-4443-8312-E5D059413C30}" srcOrd="0" destOrd="0" presId="urn:microsoft.com/office/officeart/2005/8/layout/process1"/>
    <dgm:cxn modelId="{9A2429D0-FC34-4672-9AC6-45E3E045F6C2}" type="presParOf" srcId="{167DC3FB-1308-4867-A99C-3FFBC45D3890}" destId="{BDF2027C-40C5-4754-BFB1-0F9F6D54E02C}" srcOrd="4" destOrd="0" presId="urn:microsoft.com/office/officeart/2005/8/layout/process1"/>
    <dgm:cxn modelId="{939F53E4-9A6C-4BAE-AB4C-FA8A875E61AD}" type="presParOf" srcId="{167DC3FB-1308-4867-A99C-3FFBC45D3890}" destId="{420DDAD4-BBED-4AB1-8BA8-CD1896F34831}" srcOrd="5" destOrd="0" presId="urn:microsoft.com/office/officeart/2005/8/layout/process1"/>
    <dgm:cxn modelId="{1553C5D7-BA2D-4425-A978-9EA21083CFD7}" type="presParOf" srcId="{420DDAD4-BBED-4AB1-8BA8-CD1896F34831}" destId="{77020A8F-9A62-4860-A517-83AD99C23960}" srcOrd="0" destOrd="0" presId="urn:microsoft.com/office/officeart/2005/8/layout/process1"/>
    <dgm:cxn modelId="{1A4BBBF1-EAB3-4F9F-8457-BEFF7FE29322}" type="presParOf" srcId="{167DC3FB-1308-4867-A99C-3FFBC45D3890}" destId="{802841B2-1A9F-48DB-AD29-EE8EE95982BA}" srcOrd="6" destOrd="0" presId="urn:microsoft.com/office/officeart/2005/8/layout/process1"/>
    <dgm:cxn modelId="{4402E7A7-F11D-4E4F-BC1D-4110624CD873}" type="presParOf" srcId="{167DC3FB-1308-4867-A99C-3FFBC45D3890}" destId="{35A2AA30-3A14-4A7A-A094-ACBC8E5AEF38}" srcOrd="7" destOrd="0" presId="urn:microsoft.com/office/officeart/2005/8/layout/process1"/>
    <dgm:cxn modelId="{BD995587-9AEB-408B-938E-B98CEA5BF24B}" type="presParOf" srcId="{35A2AA30-3A14-4A7A-A094-ACBC8E5AEF38}" destId="{9A51C467-3F98-40D7-AE3E-826062D8E3B4}" srcOrd="0" destOrd="0" presId="urn:microsoft.com/office/officeart/2005/8/layout/process1"/>
    <dgm:cxn modelId="{49D3996A-DCEB-4CB8-876D-36A41DCE9E1A}" type="presParOf" srcId="{167DC3FB-1308-4867-A99C-3FFBC45D3890}" destId="{27E77DF5-D8A0-446D-9364-834A040ADB68}" srcOrd="8"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B92A0D-7692-429B-A8CF-FFA1F3E716D4}" type="doc">
      <dgm:prSet loTypeId="urn:microsoft.com/office/officeart/2005/8/layout/process1" loCatId="process" qsTypeId="urn:microsoft.com/office/officeart/2005/8/quickstyle/simple3" qsCatId="simple" csTypeId="urn:microsoft.com/office/officeart/2005/8/colors/colorful5" csCatId="colorful" phldr="1"/>
      <dgm:spPr/>
    </dgm:pt>
    <dgm:pt modelId="{7FE85669-63EA-4293-AF05-F8ED65CB0976}">
      <dgm:prSet phldrT="[Text]" custT="1"/>
      <dgm:spPr>
        <a:xfrm>
          <a:off x="48803" y="0"/>
          <a:ext cx="1755651" cy="1556653"/>
        </a:xfrm>
        <a:prstGeom prst="roundRect">
          <a:avLst>
            <a:gd name="adj" fmla="val 10000"/>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solidFill>
            <a:srgbClr val="FF3399"/>
          </a:solidFill>
        </a:ln>
        <a:effectLst/>
        <a:scene3d>
          <a:camera prst="orthographicFront"/>
          <a:lightRig rig="flat" dir="t"/>
        </a:scene3d>
        <a:sp3d prstMaterial="dkEdge">
          <a:bevelT w="8200" h="38100"/>
        </a:sp3d>
      </dgm:spPr>
      <dgm:t>
        <a:bodyPr/>
        <a:lstStyle/>
        <a:p>
          <a:r>
            <a:rPr lang="en-GB" sz="2000" dirty="0">
              <a:solidFill>
                <a:sysClr val="windowText" lastClr="000000"/>
              </a:solidFill>
              <a:latin typeface="Calibri" panose="020F0502020204030204"/>
              <a:ea typeface="+mn-ea"/>
              <a:cs typeface="+mn-cs"/>
            </a:rPr>
            <a:t>Exploitation &amp; Vulnerability</a:t>
          </a:r>
        </a:p>
        <a:p>
          <a:r>
            <a:rPr lang="en-GB" sz="1200" dirty="0">
              <a:solidFill>
                <a:sysClr val="windowText" lastClr="000000"/>
              </a:solidFill>
              <a:latin typeface="Calibri" panose="020F0502020204030204"/>
              <a:ea typeface="+mn-ea"/>
              <a:cs typeface="+mn-cs"/>
            </a:rPr>
            <a:t>West Mercia Police</a:t>
          </a:r>
        </a:p>
      </dgm:t>
    </dgm:pt>
    <dgm:pt modelId="{BD7F70BF-16F5-4F36-9E19-3AA2612AA6D8}" type="parTrans" cxnId="{F71EBE34-7346-4D20-9588-B3FFDFFAAE5B}">
      <dgm:prSet/>
      <dgm:spPr/>
      <dgm:t>
        <a:bodyPr/>
        <a:lstStyle/>
        <a:p>
          <a:endParaRPr lang="en-GB"/>
        </a:p>
      </dgm:t>
    </dgm:pt>
    <dgm:pt modelId="{C2D09E0B-8198-4C73-8F1C-B8563338307B}" type="sibTrans" cxnId="{F71EBE34-7346-4D20-9588-B3FFDFFAAE5B}">
      <dgm:prSet/>
      <dgm:spPr>
        <a:xfrm>
          <a:off x="1963829" y="560625"/>
          <a:ext cx="337874" cy="435401"/>
        </a:xfrm>
        <a:prstGeom prst="rightArrow">
          <a:avLst>
            <a:gd name="adj1" fmla="val 60000"/>
            <a:gd name="adj2" fmla="val 50000"/>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dgm:spPr>
      <dgm:t>
        <a:bodyPr/>
        <a:lstStyle/>
        <a:p>
          <a:endParaRPr lang="en-GB">
            <a:solidFill>
              <a:sysClr val="windowText" lastClr="000000"/>
            </a:solidFill>
            <a:latin typeface="Calibri" panose="020F0502020204030204"/>
            <a:ea typeface="+mn-ea"/>
            <a:cs typeface="+mn-cs"/>
          </a:endParaRPr>
        </a:p>
      </dgm:t>
    </dgm:pt>
    <dgm:pt modelId="{42E1E2D3-4808-4911-A2EF-4CCD375B480F}">
      <dgm:prSet phldrT="[Text]"/>
      <dgm:spPr>
        <a:xfrm>
          <a:off x="2441953" y="0"/>
          <a:ext cx="1755651" cy="1556653"/>
        </a:xfrm>
        <a:prstGeom prst="roundRect">
          <a:avLst>
            <a:gd name="adj" fmla="val 10000"/>
          </a:avLst>
        </a:prstGeom>
        <a:gradFill rotWithShape="0">
          <a:gsLst>
            <a:gs pos="0">
              <a:srgbClr val="4472C4">
                <a:hueOff val="-1838336"/>
                <a:satOff val="-2557"/>
                <a:lumOff val="-981"/>
                <a:alphaOff val="0"/>
                <a:lumMod val="110000"/>
                <a:satMod val="105000"/>
                <a:tint val="67000"/>
              </a:srgbClr>
            </a:gs>
            <a:gs pos="50000">
              <a:srgbClr val="4472C4">
                <a:hueOff val="-1838336"/>
                <a:satOff val="-2557"/>
                <a:lumOff val="-981"/>
                <a:alphaOff val="0"/>
                <a:lumMod val="105000"/>
                <a:satMod val="103000"/>
                <a:tint val="73000"/>
              </a:srgbClr>
            </a:gs>
            <a:gs pos="100000">
              <a:srgbClr val="4472C4">
                <a:hueOff val="-1838336"/>
                <a:satOff val="-2557"/>
                <a:lumOff val="-981"/>
                <a:alphaOff val="0"/>
                <a:lumMod val="105000"/>
                <a:satMod val="109000"/>
                <a:tint val="81000"/>
              </a:srgbClr>
            </a:gs>
          </a:gsLst>
          <a:lin ang="5400000" scaled="0"/>
        </a:gradFill>
        <a:ln>
          <a:solidFill>
            <a:srgbClr val="FF3399"/>
          </a:solidFill>
        </a:ln>
        <a:effectLst/>
        <a:scene3d>
          <a:camera prst="orthographicFront"/>
          <a:lightRig rig="flat" dir="t"/>
        </a:scene3d>
        <a:sp3d prstMaterial="dkEdge">
          <a:bevelT w="8200" h="38100"/>
        </a:sp3d>
      </dgm:spPr>
      <dgm:t>
        <a:bodyPr/>
        <a:lstStyle/>
        <a:p>
          <a:r>
            <a:rPr lang="en-GB" dirty="0">
              <a:solidFill>
                <a:sysClr val="windowText" lastClr="000000"/>
              </a:solidFill>
              <a:latin typeface="Calibri" panose="020F0502020204030204"/>
              <a:ea typeface="+mn-ea"/>
              <a:cs typeface="+mn-cs"/>
            </a:rPr>
            <a:t>Graded Care Profile </a:t>
          </a:r>
          <a:r>
            <a:rPr lang="en-GB" dirty="0" smtClean="0">
              <a:solidFill>
                <a:sysClr val="windowText" lastClr="000000"/>
              </a:solidFill>
              <a:latin typeface="Calibri" panose="020F0502020204030204"/>
              <a:ea typeface="+mn-ea"/>
              <a:cs typeface="+mn-cs"/>
            </a:rPr>
            <a:t>2 (Child neglect tool)</a:t>
          </a:r>
          <a:endParaRPr lang="en-GB" dirty="0">
            <a:solidFill>
              <a:sysClr val="windowText" lastClr="000000"/>
            </a:solidFill>
            <a:latin typeface="Calibri" panose="020F0502020204030204"/>
            <a:ea typeface="+mn-ea"/>
            <a:cs typeface="+mn-cs"/>
          </a:endParaRPr>
        </a:p>
      </dgm:t>
    </dgm:pt>
    <dgm:pt modelId="{EC10D788-E67A-456C-854E-3E8D320AC0B0}" type="parTrans" cxnId="{FACD8292-A31E-4DBB-98EE-FDA5E4F838E3}">
      <dgm:prSet/>
      <dgm:spPr/>
      <dgm:t>
        <a:bodyPr/>
        <a:lstStyle/>
        <a:p>
          <a:endParaRPr lang="en-GB"/>
        </a:p>
      </dgm:t>
    </dgm:pt>
    <dgm:pt modelId="{750012AA-8A5B-4DF7-BC29-9E673C71D7AA}" type="sibTrans" cxnId="{FACD8292-A31E-4DBB-98EE-FDA5E4F838E3}">
      <dgm:prSet/>
      <dgm:spPr>
        <a:xfrm>
          <a:off x="4378575" y="560625"/>
          <a:ext cx="383658" cy="435401"/>
        </a:xfrm>
        <a:prstGeom prst="rightArrow">
          <a:avLst>
            <a:gd name="adj1" fmla="val 60000"/>
            <a:gd name="adj2" fmla="val 50000"/>
          </a:avLst>
        </a:prstGeo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dgm:spPr>
      <dgm:t>
        <a:bodyPr/>
        <a:lstStyle/>
        <a:p>
          <a:endParaRPr lang="en-GB">
            <a:solidFill>
              <a:sysClr val="windowText" lastClr="000000"/>
            </a:solidFill>
            <a:latin typeface="Calibri" panose="020F0502020204030204"/>
            <a:ea typeface="+mn-ea"/>
            <a:cs typeface="+mn-cs"/>
          </a:endParaRPr>
        </a:p>
      </dgm:t>
    </dgm:pt>
    <dgm:pt modelId="{DDFD1B6B-DF13-4F67-9D92-240871D3CC90}">
      <dgm:prSet phldrT="[Text]" custT="1"/>
      <dgm:spPr>
        <a:xfrm>
          <a:off x="4921488" y="0"/>
          <a:ext cx="1755651" cy="1556653"/>
        </a:xfrm>
        <a:prstGeom prst="roundRect">
          <a:avLst>
            <a:gd name="adj" fmla="val 10000"/>
          </a:avLst>
        </a:prstGeo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solidFill>
            <a:srgbClr val="FF3399"/>
          </a:solidFill>
        </a:ln>
        <a:effectLst/>
        <a:scene3d>
          <a:camera prst="orthographicFront"/>
          <a:lightRig rig="flat" dir="t"/>
        </a:scene3d>
        <a:sp3d prstMaterial="dkEdge">
          <a:bevelT w="8200" h="38100"/>
        </a:sp3d>
      </dgm:spPr>
      <dgm:t>
        <a:bodyPr/>
        <a:lstStyle/>
        <a:p>
          <a:r>
            <a:rPr lang="en-GB" sz="1600" dirty="0" smtClean="0">
              <a:solidFill>
                <a:sysClr val="windowText" lastClr="000000"/>
              </a:solidFill>
              <a:latin typeface="Calibri" panose="020F0502020204030204"/>
              <a:ea typeface="+mn-ea"/>
              <a:cs typeface="+mn-cs"/>
            </a:rPr>
            <a:t>Solihull Approach</a:t>
          </a:r>
        </a:p>
        <a:p>
          <a:r>
            <a:rPr lang="en-GB" sz="1200" dirty="0" smtClean="0">
              <a:solidFill>
                <a:sysClr val="windowText" lastClr="000000"/>
              </a:solidFill>
              <a:latin typeface="Calibri" panose="020F0502020204030204"/>
              <a:ea typeface="+mn-ea"/>
              <a:cs typeface="+mn-cs"/>
            </a:rPr>
            <a:t>Public Health</a:t>
          </a:r>
          <a:endParaRPr lang="en-GB" sz="1200" dirty="0">
            <a:solidFill>
              <a:sysClr val="windowText" lastClr="000000"/>
            </a:solidFill>
            <a:latin typeface="Calibri" panose="020F0502020204030204"/>
            <a:ea typeface="+mn-ea"/>
            <a:cs typeface="+mn-cs"/>
          </a:endParaRPr>
        </a:p>
      </dgm:t>
    </dgm:pt>
    <dgm:pt modelId="{7DA0CFE5-C76C-4139-9BA4-FDA06E801EFA}" type="parTrans" cxnId="{9BA1BC3B-DB38-4E99-A7AD-F103D9781B18}">
      <dgm:prSet/>
      <dgm:spPr/>
      <dgm:t>
        <a:bodyPr/>
        <a:lstStyle/>
        <a:p>
          <a:endParaRPr lang="en-GB"/>
        </a:p>
      </dgm:t>
    </dgm:pt>
    <dgm:pt modelId="{FEAD81D3-90F5-44A1-951F-F023C0FABF16}" type="sibTrans" cxnId="{9BA1BC3B-DB38-4E99-A7AD-F103D9781B18}">
      <dgm:prSet/>
      <dgm:spPr>
        <a:xfrm>
          <a:off x="6852705" y="560625"/>
          <a:ext cx="372198" cy="435401"/>
        </a:xfrm>
        <a:prstGeom prst="rightArrow">
          <a:avLst>
            <a:gd name="adj1" fmla="val 60000"/>
            <a:gd name="adj2" fmla="val 50000"/>
          </a:avLst>
        </a:prstGeom>
        <a:gradFill rotWithShape="0">
          <a:gsLst>
            <a:gs pos="0">
              <a:srgbClr val="4472C4">
                <a:hueOff val="-4902230"/>
                <a:satOff val="-6819"/>
                <a:lumOff val="-2615"/>
                <a:alphaOff val="0"/>
                <a:lumMod val="110000"/>
                <a:satMod val="105000"/>
                <a:tint val="67000"/>
              </a:srgbClr>
            </a:gs>
            <a:gs pos="50000">
              <a:srgbClr val="4472C4">
                <a:hueOff val="-4902230"/>
                <a:satOff val="-6819"/>
                <a:lumOff val="-2615"/>
                <a:alphaOff val="0"/>
                <a:lumMod val="105000"/>
                <a:satMod val="103000"/>
                <a:tint val="73000"/>
              </a:srgbClr>
            </a:gs>
            <a:gs pos="100000">
              <a:srgbClr val="4472C4">
                <a:hueOff val="-4902230"/>
                <a:satOff val="-6819"/>
                <a:lumOff val="-2615"/>
                <a:alphaOff val="0"/>
                <a:lumMod val="105000"/>
                <a:satMod val="109000"/>
                <a:tint val="81000"/>
              </a:srgbClr>
            </a:gs>
          </a:gsLst>
          <a:lin ang="5400000" scaled="0"/>
        </a:gradFill>
        <a:ln>
          <a:noFill/>
        </a:ln>
        <a:effectLst/>
      </dgm:spPr>
      <dgm:t>
        <a:bodyPr/>
        <a:lstStyle/>
        <a:p>
          <a:endParaRPr lang="en-GB">
            <a:solidFill>
              <a:sysClr val="windowText" lastClr="000000"/>
            </a:solidFill>
            <a:latin typeface="Calibri" panose="020F0502020204030204"/>
            <a:ea typeface="+mn-ea"/>
            <a:cs typeface="+mn-cs"/>
          </a:endParaRPr>
        </a:p>
      </dgm:t>
    </dgm:pt>
    <dgm:pt modelId="{70E79B91-E72D-4E24-8BC2-5AFC86372862}">
      <dgm:prSet phldrT="[Text]"/>
      <dgm:spPr>
        <a:xfrm>
          <a:off x="7379400" y="0"/>
          <a:ext cx="1755651" cy="1556653"/>
        </a:xfrm>
        <a:prstGeom prst="roundRect">
          <a:avLst>
            <a:gd name="adj" fmla="val 10000"/>
          </a:avLst>
        </a:prstGeom>
        <a:gradFill rotWithShape="0">
          <a:gsLst>
            <a:gs pos="0">
              <a:srgbClr val="4472C4">
                <a:hueOff val="-5515009"/>
                <a:satOff val="-7671"/>
                <a:lumOff val="-2942"/>
                <a:alphaOff val="0"/>
                <a:lumMod val="110000"/>
                <a:satMod val="105000"/>
                <a:tint val="67000"/>
              </a:srgbClr>
            </a:gs>
            <a:gs pos="50000">
              <a:srgbClr val="4472C4">
                <a:hueOff val="-5515009"/>
                <a:satOff val="-7671"/>
                <a:lumOff val="-2942"/>
                <a:alphaOff val="0"/>
                <a:lumMod val="105000"/>
                <a:satMod val="103000"/>
                <a:tint val="73000"/>
              </a:srgbClr>
            </a:gs>
            <a:gs pos="100000">
              <a:srgbClr val="4472C4">
                <a:hueOff val="-5515009"/>
                <a:satOff val="-7671"/>
                <a:lumOff val="-2942"/>
                <a:alphaOff val="0"/>
                <a:lumMod val="105000"/>
                <a:satMod val="109000"/>
                <a:tint val="81000"/>
              </a:srgbClr>
            </a:gs>
          </a:gsLst>
          <a:lin ang="5400000" scaled="0"/>
        </a:gradFill>
        <a:ln>
          <a:solidFill>
            <a:srgbClr val="FF3399"/>
          </a:solidFill>
        </a:ln>
        <a:effectLst/>
        <a:scene3d>
          <a:camera prst="orthographicFront"/>
          <a:lightRig rig="flat" dir="t"/>
        </a:scene3d>
        <a:sp3d prstMaterial="dkEdge">
          <a:bevelT w="8200" h="38100"/>
        </a:sp3d>
      </dgm:spPr>
      <dgm:t>
        <a:bodyPr/>
        <a:lstStyle/>
        <a:p>
          <a:r>
            <a:rPr lang="en-GB" dirty="0" smtClean="0">
              <a:solidFill>
                <a:sysClr val="windowText" lastClr="000000"/>
              </a:solidFill>
              <a:latin typeface="Calibri" panose="020F0502020204030204"/>
              <a:ea typeface="+mn-ea"/>
              <a:cs typeface="+mn-cs"/>
            </a:rPr>
            <a:t>Working Together to Safeguard Children (Level 2)</a:t>
          </a:r>
          <a:endParaRPr lang="en-GB" dirty="0">
            <a:solidFill>
              <a:sysClr val="windowText" lastClr="000000"/>
            </a:solidFill>
            <a:latin typeface="Calibri" panose="020F0502020204030204"/>
            <a:ea typeface="+mn-ea"/>
            <a:cs typeface="+mn-cs"/>
          </a:endParaRPr>
        </a:p>
      </dgm:t>
    </dgm:pt>
    <dgm:pt modelId="{33A3F39D-126F-4650-BDB4-DEBE8EC867CC}" type="parTrans" cxnId="{6F4476D1-A1BD-46A5-BBCA-0D5AFE21AE09}">
      <dgm:prSet/>
      <dgm:spPr/>
      <dgm:t>
        <a:bodyPr/>
        <a:lstStyle/>
        <a:p>
          <a:endParaRPr lang="en-GB"/>
        </a:p>
      </dgm:t>
    </dgm:pt>
    <dgm:pt modelId="{9AB76DB5-A2B1-47A3-854E-11B92B849AB9}" type="sibTrans" cxnId="{6F4476D1-A1BD-46A5-BBCA-0D5AFE21AE09}">
      <dgm:prSet/>
      <dgm:spPr>
        <a:xfrm>
          <a:off x="9310617" y="560625"/>
          <a:ext cx="372198" cy="435401"/>
        </a:xfrm>
        <a:prstGeom prst="rightArrow">
          <a:avLst>
            <a:gd name="adj1" fmla="val 60000"/>
            <a:gd name="adj2" fmla="val 50000"/>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dgm:spPr>
      <dgm:t>
        <a:bodyPr/>
        <a:lstStyle/>
        <a:p>
          <a:endParaRPr lang="en-GB">
            <a:solidFill>
              <a:sysClr val="windowText" lastClr="000000"/>
            </a:solidFill>
            <a:latin typeface="Calibri" panose="020F0502020204030204"/>
            <a:ea typeface="+mn-ea"/>
            <a:cs typeface="+mn-cs"/>
          </a:endParaRPr>
        </a:p>
      </dgm:t>
    </dgm:pt>
    <dgm:pt modelId="{EE29C84F-4A30-4267-B1C4-EFD877D8FE75}">
      <dgm:prSet/>
      <dgm:spPr>
        <a:xfrm>
          <a:off x="9837312" y="18776"/>
          <a:ext cx="1755651" cy="1519099"/>
        </a:xfrm>
        <a:prstGeom prst="roundRect">
          <a:avLst>
            <a:gd name="adj" fmla="val 10000"/>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solidFill>
            <a:srgbClr val="FF0000"/>
          </a:solidFill>
        </a:ln>
        <a:effectLst/>
        <a:scene3d>
          <a:camera prst="orthographicFront"/>
          <a:lightRig rig="flat" dir="t"/>
        </a:scene3d>
        <a:sp3d prstMaterial="dkEdge">
          <a:bevelT w="8200" h="38100"/>
        </a:sp3d>
      </dgm:spPr>
      <dgm:t>
        <a:bodyPr/>
        <a:lstStyle/>
        <a:p>
          <a:r>
            <a:rPr lang="en-US" dirty="0">
              <a:solidFill>
                <a:sysClr val="windowText" lastClr="000000"/>
              </a:solidFill>
              <a:latin typeface="Calibri" panose="020F0502020204030204"/>
              <a:ea typeface="+mn-ea"/>
              <a:cs typeface="+mn-cs"/>
            </a:rPr>
            <a:t>Working Together to Safeguarding Children (Level </a:t>
          </a:r>
          <a:r>
            <a:rPr lang="en-US" dirty="0" smtClean="0">
              <a:solidFill>
                <a:sysClr val="windowText" lastClr="000000"/>
              </a:solidFill>
              <a:latin typeface="Calibri" panose="020F0502020204030204"/>
              <a:ea typeface="+mn-ea"/>
              <a:cs typeface="+mn-cs"/>
            </a:rPr>
            <a:t>3 for safeguarding leads)</a:t>
          </a:r>
          <a:endParaRPr lang="en-US" dirty="0">
            <a:solidFill>
              <a:sysClr val="windowText" lastClr="000000"/>
            </a:solidFill>
            <a:latin typeface="Calibri" panose="020F0502020204030204"/>
            <a:ea typeface="+mn-ea"/>
            <a:cs typeface="+mn-cs"/>
          </a:endParaRPr>
        </a:p>
      </dgm:t>
    </dgm:pt>
    <dgm:pt modelId="{0212D865-AEE5-494B-83F1-EDC59EAD5D41}" type="parTrans" cxnId="{3FE9CABB-F326-489F-AC66-5AC03F151E80}">
      <dgm:prSet/>
      <dgm:spPr/>
      <dgm:t>
        <a:bodyPr/>
        <a:lstStyle/>
        <a:p>
          <a:endParaRPr lang="en-US"/>
        </a:p>
      </dgm:t>
    </dgm:pt>
    <dgm:pt modelId="{08DAC5C0-E570-442D-9BBD-E87CAE0F61D1}" type="sibTrans" cxnId="{3FE9CABB-F326-489F-AC66-5AC03F151E80}">
      <dgm:prSet/>
      <dgm:spPr/>
      <dgm:t>
        <a:bodyPr/>
        <a:lstStyle/>
        <a:p>
          <a:endParaRPr lang="en-US"/>
        </a:p>
      </dgm:t>
    </dgm:pt>
    <dgm:pt modelId="{29AFE0E5-4F07-4FD4-B510-C268016C0F78}" type="pres">
      <dgm:prSet presAssocID="{48B92A0D-7692-429B-A8CF-FFA1F3E716D4}" presName="Name0" presStyleCnt="0">
        <dgm:presLayoutVars>
          <dgm:dir/>
          <dgm:resizeHandles val="exact"/>
        </dgm:presLayoutVars>
      </dgm:prSet>
      <dgm:spPr/>
    </dgm:pt>
    <dgm:pt modelId="{846FC043-0AC0-4D9A-BBED-B1E09A611A24}" type="pres">
      <dgm:prSet presAssocID="{7FE85669-63EA-4293-AF05-F8ED65CB0976}" presName="node" presStyleLbl="node1" presStyleIdx="0" presStyleCnt="5" custScaleY="158967" custLinFactNeighborX="6143" custLinFactNeighborY="-2093">
        <dgm:presLayoutVars>
          <dgm:bulletEnabled val="1"/>
        </dgm:presLayoutVars>
      </dgm:prSet>
      <dgm:spPr/>
      <dgm:t>
        <a:bodyPr/>
        <a:lstStyle/>
        <a:p>
          <a:endParaRPr lang="en-US"/>
        </a:p>
      </dgm:t>
    </dgm:pt>
    <dgm:pt modelId="{2E95C520-E220-4680-A9EB-5032D36BE4CA}" type="pres">
      <dgm:prSet presAssocID="{C2D09E0B-8198-4C73-8F1C-B8563338307B}" presName="sibTrans" presStyleLbl="sibTrans2D1" presStyleIdx="0" presStyleCnt="4"/>
      <dgm:spPr/>
      <dgm:t>
        <a:bodyPr/>
        <a:lstStyle/>
        <a:p>
          <a:endParaRPr lang="en-US"/>
        </a:p>
      </dgm:t>
    </dgm:pt>
    <dgm:pt modelId="{834F683F-92FC-4A45-B3AD-0E3D59DB8ED8}" type="pres">
      <dgm:prSet presAssocID="{C2D09E0B-8198-4C73-8F1C-B8563338307B}" presName="connectorText" presStyleLbl="sibTrans2D1" presStyleIdx="0" presStyleCnt="4"/>
      <dgm:spPr/>
      <dgm:t>
        <a:bodyPr/>
        <a:lstStyle/>
        <a:p>
          <a:endParaRPr lang="en-US"/>
        </a:p>
      </dgm:t>
    </dgm:pt>
    <dgm:pt modelId="{42B1F5A6-3E8F-4E35-9AEE-CBEEBF3D7508}" type="pres">
      <dgm:prSet presAssocID="{42E1E2D3-4808-4911-A2EF-4CCD375B480F}" presName="node" presStyleLbl="node1" presStyleIdx="1" presStyleCnt="5" custScaleY="158967" custLinFactNeighborX="-3079" custLinFactNeighborY="199">
        <dgm:presLayoutVars>
          <dgm:bulletEnabled val="1"/>
        </dgm:presLayoutVars>
      </dgm:prSet>
      <dgm:spPr/>
      <dgm:t>
        <a:bodyPr/>
        <a:lstStyle/>
        <a:p>
          <a:endParaRPr lang="en-US"/>
        </a:p>
      </dgm:t>
    </dgm:pt>
    <dgm:pt modelId="{ADFC6FCE-E432-4307-A276-F6AA78653444}" type="pres">
      <dgm:prSet presAssocID="{750012AA-8A5B-4DF7-BC29-9E673C71D7AA}" presName="sibTrans" presStyleLbl="sibTrans2D1" presStyleIdx="1" presStyleCnt="4"/>
      <dgm:spPr/>
      <dgm:t>
        <a:bodyPr/>
        <a:lstStyle/>
        <a:p>
          <a:endParaRPr lang="en-US"/>
        </a:p>
      </dgm:t>
    </dgm:pt>
    <dgm:pt modelId="{81EFCC8A-92E7-4E42-993E-8F34CB5197C4}" type="pres">
      <dgm:prSet presAssocID="{750012AA-8A5B-4DF7-BC29-9E673C71D7AA}" presName="connectorText" presStyleLbl="sibTrans2D1" presStyleIdx="1" presStyleCnt="4"/>
      <dgm:spPr/>
      <dgm:t>
        <a:bodyPr/>
        <a:lstStyle/>
        <a:p>
          <a:endParaRPr lang="en-US"/>
        </a:p>
      </dgm:t>
    </dgm:pt>
    <dgm:pt modelId="{102A703F-E9F9-484D-A75B-6155CF6D6E25}" type="pres">
      <dgm:prSet presAssocID="{DDFD1B6B-DF13-4F67-9D92-240871D3CC90}" presName="node" presStyleLbl="node1" presStyleIdx="2" presStyleCnt="5" custScaleY="158967">
        <dgm:presLayoutVars>
          <dgm:bulletEnabled val="1"/>
        </dgm:presLayoutVars>
      </dgm:prSet>
      <dgm:spPr/>
      <dgm:t>
        <a:bodyPr/>
        <a:lstStyle/>
        <a:p>
          <a:endParaRPr lang="en-US"/>
        </a:p>
      </dgm:t>
    </dgm:pt>
    <dgm:pt modelId="{19325A21-2CAD-44B4-893D-643C25A788F7}" type="pres">
      <dgm:prSet presAssocID="{FEAD81D3-90F5-44A1-951F-F023C0FABF16}" presName="sibTrans" presStyleLbl="sibTrans2D1" presStyleIdx="2" presStyleCnt="4"/>
      <dgm:spPr/>
      <dgm:t>
        <a:bodyPr/>
        <a:lstStyle/>
        <a:p>
          <a:endParaRPr lang="en-US"/>
        </a:p>
      </dgm:t>
    </dgm:pt>
    <dgm:pt modelId="{7838FF4B-C9AB-4637-B685-46B774A286D8}" type="pres">
      <dgm:prSet presAssocID="{FEAD81D3-90F5-44A1-951F-F023C0FABF16}" presName="connectorText" presStyleLbl="sibTrans2D1" presStyleIdx="2" presStyleCnt="4"/>
      <dgm:spPr/>
      <dgm:t>
        <a:bodyPr/>
        <a:lstStyle/>
        <a:p>
          <a:endParaRPr lang="en-US"/>
        </a:p>
      </dgm:t>
    </dgm:pt>
    <dgm:pt modelId="{F1EC3972-F955-423D-96A6-F27302BCFAF1}" type="pres">
      <dgm:prSet presAssocID="{70E79B91-E72D-4E24-8BC2-5AFC86372862}" presName="node" presStyleLbl="node1" presStyleIdx="3" presStyleCnt="5" custScaleY="158967">
        <dgm:presLayoutVars>
          <dgm:bulletEnabled val="1"/>
        </dgm:presLayoutVars>
      </dgm:prSet>
      <dgm:spPr/>
      <dgm:t>
        <a:bodyPr/>
        <a:lstStyle/>
        <a:p>
          <a:endParaRPr lang="en-US"/>
        </a:p>
      </dgm:t>
    </dgm:pt>
    <dgm:pt modelId="{1DA3FFBA-BE90-4BF1-A857-94F8E45CB1EC}" type="pres">
      <dgm:prSet presAssocID="{9AB76DB5-A2B1-47A3-854E-11B92B849AB9}" presName="sibTrans" presStyleLbl="sibTrans2D1" presStyleIdx="3" presStyleCnt="4"/>
      <dgm:spPr/>
      <dgm:t>
        <a:bodyPr/>
        <a:lstStyle/>
        <a:p>
          <a:endParaRPr lang="en-US"/>
        </a:p>
      </dgm:t>
    </dgm:pt>
    <dgm:pt modelId="{ED28D2E9-8810-467A-A2D6-C719EBC621CC}" type="pres">
      <dgm:prSet presAssocID="{9AB76DB5-A2B1-47A3-854E-11B92B849AB9}" presName="connectorText" presStyleLbl="sibTrans2D1" presStyleIdx="3" presStyleCnt="4"/>
      <dgm:spPr/>
      <dgm:t>
        <a:bodyPr/>
        <a:lstStyle/>
        <a:p>
          <a:endParaRPr lang="en-US"/>
        </a:p>
      </dgm:t>
    </dgm:pt>
    <dgm:pt modelId="{B8251D10-B1DF-4DFA-9548-B70CE685F4E9}" type="pres">
      <dgm:prSet presAssocID="{EE29C84F-4A30-4267-B1C4-EFD877D8FE75}" presName="node" presStyleLbl="node1" presStyleIdx="4" presStyleCnt="5" custScaleY="155132">
        <dgm:presLayoutVars>
          <dgm:bulletEnabled val="1"/>
        </dgm:presLayoutVars>
      </dgm:prSet>
      <dgm:spPr/>
      <dgm:t>
        <a:bodyPr/>
        <a:lstStyle/>
        <a:p>
          <a:endParaRPr lang="en-US"/>
        </a:p>
      </dgm:t>
    </dgm:pt>
  </dgm:ptLst>
  <dgm:cxnLst>
    <dgm:cxn modelId="{0017101B-5ADF-4EA1-8804-D9089E5B4265}" type="presOf" srcId="{C2D09E0B-8198-4C73-8F1C-B8563338307B}" destId="{834F683F-92FC-4A45-B3AD-0E3D59DB8ED8}" srcOrd="1" destOrd="0" presId="urn:microsoft.com/office/officeart/2005/8/layout/process1"/>
    <dgm:cxn modelId="{6F4476D1-A1BD-46A5-BBCA-0D5AFE21AE09}" srcId="{48B92A0D-7692-429B-A8CF-FFA1F3E716D4}" destId="{70E79B91-E72D-4E24-8BC2-5AFC86372862}" srcOrd="3" destOrd="0" parTransId="{33A3F39D-126F-4650-BDB4-DEBE8EC867CC}" sibTransId="{9AB76DB5-A2B1-47A3-854E-11B92B849AB9}"/>
    <dgm:cxn modelId="{EA8FC2E7-B485-4BB8-869B-9083C5FCA331}" type="presOf" srcId="{DDFD1B6B-DF13-4F67-9D92-240871D3CC90}" destId="{102A703F-E9F9-484D-A75B-6155CF6D6E25}" srcOrd="0" destOrd="0" presId="urn:microsoft.com/office/officeart/2005/8/layout/process1"/>
    <dgm:cxn modelId="{F71EBE34-7346-4D20-9588-B3FFDFFAAE5B}" srcId="{48B92A0D-7692-429B-A8CF-FFA1F3E716D4}" destId="{7FE85669-63EA-4293-AF05-F8ED65CB0976}" srcOrd="0" destOrd="0" parTransId="{BD7F70BF-16F5-4F36-9E19-3AA2612AA6D8}" sibTransId="{C2D09E0B-8198-4C73-8F1C-B8563338307B}"/>
    <dgm:cxn modelId="{DF186FF2-2B38-4C85-8BD5-5F474FDC7DC1}" type="presOf" srcId="{48B92A0D-7692-429B-A8CF-FFA1F3E716D4}" destId="{29AFE0E5-4F07-4FD4-B510-C268016C0F78}" srcOrd="0" destOrd="0" presId="urn:microsoft.com/office/officeart/2005/8/layout/process1"/>
    <dgm:cxn modelId="{3342BBE3-1DC7-45C1-BC79-CC45ED7B95A2}" type="presOf" srcId="{750012AA-8A5B-4DF7-BC29-9E673C71D7AA}" destId="{81EFCC8A-92E7-4E42-993E-8F34CB5197C4}" srcOrd="1" destOrd="0" presId="urn:microsoft.com/office/officeart/2005/8/layout/process1"/>
    <dgm:cxn modelId="{C6031DDD-64DD-4C9F-A50B-4BD107983FDE}" type="presOf" srcId="{FEAD81D3-90F5-44A1-951F-F023C0FABF16}" destId="{19325A21-2CAD-44B4-893D-643C25A788F7}" srcOrd="0" destOrd="0" presId="urn:microsoft.com/office/officeart/2005/8/layout/process1"/>
    <dgm:cxn modelId="{11CC690F-589B-41C6-A46E-BDEB61255452}" type="presOf" srcId="{EE29C84F-4A30-4267-B1C4-EFD877D8FE75}" destId="{B8251D10-B1DF-4DFA-9548-B70CE685F4E9}" srcOrd="0" destOrd="0" presId="urn:microsoft.com/office/officeart/2005/8/layout/process1"/>
    <dgm:cxn modelId="{4132256C-12FC-434A-AE52-43AED47536B0}" type="presOf" srcId="{FEAD81D3-90F5-44A1-951F-F023C0FABF16}" destId="{7838FF4B-C9AB-4637-B685-46B774A286D8}" srcOrd="1" destOrd="0" presId="urn:microsoft.com/office/officeart/2005/8/layout/process1"/>
    <dgm:cxn modelId="{7BC2F64C-5AB0-4E7F-87C3-FDFE5ECFB54F}" type="presOf" srcId="{9AB76DB5-A2B1-47A3-854E-11B92B849AB9}" destId="{1DA3FFBA-BE90-4BF1-A857-94F8E45CB1EC}" srcOrd="0" destOrd="0" presId="urn:microsoft.com/office/officeart/2005/8/layout/process1"/>
    <dgm:cxn modelId="{3FAD5865-40F8-46DC-94F1-4D3062428DA8}" type="presOf" srcId="{42E1E2D3-4808-4911-A2EF-4CCD375B480F}" destId="{42B1F5A6-3E8F-4E35-9AEE-CBEEBF3D7508}" srcOrd="0" destOrd="0" presId="urn:microsoft.com/office/officeart/2005/8/layout/process1"/>
    <dgm:cxn modelId="{1FEF3E85-BF98-4694-98CB-4EF9471EBC21}" type="presOf" srcId="{C2D09E0B-8198-4C73-8F1C-B8563338307B}" destId="{2E95C520-E220-4680-A9EB-5032D36BE4CA}" srcOrd="0" destOrd="0" presId="urn:microsoft.com/office/officeart/2005/8/layout/process1"/>
    <dgm:cxn modelId="{3DBECDFE-A9BB-496D-A6DD-1A1613BCD801}" type="presOf" srcId="{7FE85669-63EA-4293-AF05-F8ED65CB0976}" destId="{846FC043-0AC0-4D9A-BBED-B1E09A611A24}" srcOrd="0" destOrd="0" presId="urn:microsoft.com/office/officeart/2005/8/layout/process1"/>
    <dgm:cxn modelId="{9BA1BC3B-DB38-4E99-A7AD-F103D9781B18}" srcId="{48B92A0D-7692-429B-A8CF-FFA1F3E716D4}" destId="{DDFD1B6B-DF13-4F67-9D92-240871D3CC90}" srcOrd="2" destOrd="0" parTransId="{7DA0CFE5-C76C-4139-9BA4-FDA06E801EFA}" sibTransId="{FEAD81D3-90F5-44A1-951F-F023C0FABF16}"/>
    <dgm:cxn modelId="{44B57ABA-5745-4120-A03C-19F6952D2BCD}" type="presOf" srcId="{9AB76DB5-A2B1-47A3-854E-11B92B849AB9}" destId="{ED28D2E9-8810-467A-A2D6-C719EBC621CC}" srcOrd="1" destOrd="0" presId="urn:microsoft.com/office/officeart/2005/8/layout/process1"/>
    <dgm:cxn modelId="{69E9E86E-15B2-4357-BAE3-3B1B9FCF44C5}" type="presOf" srcId="{750012AA-8A5B-4DF7-BC29-9E673C71D7AA}" destId="{ADFC6FCE-E432-4307-A276-F6AA78653444}" srcOrd="0" destOrd="0" presId="urn:microsoft.com/office/officeart/2005/8/layout/process1"/>
    <dgm:cxn modelId="{FACD8292-A31E-4DBB-98EE-FDA5E4F838E3}" srcId="{48B92A0D-7692-429B-A8CF-FFA1F3E716D4}" destId="{42E1E2D3-4808-4911-A2EF-4CCD375B480F}" srcOrd="1" destOrd="0" parTransId="{EC10D788-E67A-456C-854E-3E8D320AC0B0}" sibTransId="{750012AA-8A5B-4DF7-BC29-9E673C71D7AA}"/>
    <dgm:cxn modelId="{3FE9CABB-F326-489F-AC66-5AC03F151E80}" srcId="{48B92A0D-7692-429B-A8CF-FFA1F3E716D4}" destId="{EE29C84F-4A30-4267-B1C4-EFD877D8FE75}" srcOrd="4" destOrd="0" parTransId="{0212D865-AEE5-494B-83F1-EDC59EAD5D41}" sibTransId="{08DAC5C0-E570-442D-9BBD-E87CAE0F61D1}"/>
    <dgm:cxn modelId="{790838BA-6654-470E-8F09-8A1C48D1B6C1}" type="presOf" srcId="{70E79B91-E72D-4E24-8BC2-5AFC86372862}" destId="{F1EC3972-F955-423D-96A6-F27302BCFAF1}" srcOrd="0" destOrd="0" presId="urn:microsoft.com/office/officeart/2005/8/layout/process1"/>
    <dgm:cxn modelId="{CE5D7F58-78B7-44DB-B663-B44B59583420}" type="presParOf" srcId="{29AFE0E5-4F07-4FD4-B510-C268016C0F78}" destId="{846FC043-0AC0-4D9A-BBED-B1E09A611A24}" srcOrd="0" destOrd="0" presId="urn:microsoft.com/office/officeart/2005/8/layout/process1"/>
    <dgm:cxn modelId="{544F550B-7766-472B-9B5A-D6C82FB17CC4}" type="presParOf" srcId="{29AFE0E5-4F07-4FD4-B510-C268016C0F78}" destId="{2E95C520-E220-4680-A9EB-5032D36BE4CA}" srcOrd="1" destOrd="0" presId="urn:microsoft.com/office/officeart/2005/8/layout/process1"/>
    <dgm:cxn modelId="{81245D80-8F19-49A2-9E9C-59D25DD4123A}" type="presParOf" srcId="{2E95C520-E220-4680-A9EB-5032D36BE4CA}" destId="{834F683F-92FC-4A45-B3AD-0E3D59DB8ED8}" srcOrd="0" destOrd="0" presId="urn:microsoft.com/office/officeart/2005/8/layout/process1"/>
    <dgm:cxn modelId="{08A9F444-757E-4007-9848-222ADBD4EF94}" type="presParOf" srcId="{29AFE0E5-4F07-4FD4-B510-C268016C0F78}" destId="{42B1F5A6-3E8F-4E35-9AEE-CBEEBF3D7508}" srcOrd="2" destOrd="0" presId="urn:microsoft.com/office/officeart/2005/8/layout/process1"/>
    <dgm:cxn modelId="{793E174B-B4E9-4781-857C-F801BD8E4051}" type="presParOf" srcId="{29AFE0E5-4F07-4FD4-B510-C268016C0F78}" destId="{ADFC6FCE-E432-4307-A276-F6AA78653444}" srcOrd="3" destOrd="0" presId="urn:microsoft.com/office/officeart/2005/8/layout/process1"/>
    <dgm:cxn modelId="{05D0F60F-B1EE-47D0-9C39-E00AC4729A5A}" type="presParOf" srcId="{ADFC6FCE-E432-4307-A276-F6AA78653444}" destId="{81EFCC8A-92E7-4E42-993E-8F34CB5197C4}" srcOrd="0" destOrd="0" presId="urn:microsoft.com/office/officeart/2005/8/layout/process1"/>
    <dgm:cxn modelId="{6086457E-73DF-493A-BC35-11721C3B7B03}" type="presParOf" srcId="{29AFE0E5-4F07-4FD4-B510-C268016C0F78}" destId="{102A703F-E9F9-484D-A75B-6155CF6D6E25}" srcOrd="4" destOrd="0" presId="urn:microsoft.com/office/officeart/2005/8/layout/process1"/>
    <dgm:cxn modelId="{E6E43789-8E3F-4FA5-B4FB-742FAA14A780}" type="presParOf" srcId="{29AFE0E5-4F07-4FD4-B510-C268016C0F78}" destId="{19325A21-2CAD-44B4-893D-643C25A788F7}" srcOrd="5" destOrd="0" presId="urn:microsoft.com/office/officeart/2005/8/layout/process1"/>
    <dgm:cxn modelId="{22FBF098-6D9D-4E62-A264-8F6634AD11A7}" type="presParOf" srcId="{19325A21-2CAD-44B4-893D-643C25A788F7}" destId="{7838FF4B-C9AB-4637-B685-46B774A286D8}" srcOrd="0" destOrd="0" presId="urn:microsoft.com/office/officeart/2005/8/layout/process1"/>
    <dgm:cxn modelId="{C69CC6A1-366B-4A93-ABAC-DDFFBC6F48BB}" type="presParOf" srcId="{29AFE0E5-4F07-4FD4-B510-C268016C0F78}" destId="{F1EC3972-F955-423D-96A6-F27302BCFAF1}" srcOrd="6" destOrd="0" presId="urn:microsoft.com/office/officeart/2005/8/layout/process1"/>
    <dgm:cxn modelId="{B29DC8A4-A7CE-4CCD-953C-054B86B9D3DC}" type="presParOf" srcId="{29AFE0E5-4F07-4FD4-B510-C268016C0F78}" destId="{1DA3FFBA-BE90-4BF1-A857-94F8E45CB1EC}" srcOrd="7" destOrd="0" presId="urn:microsoft.com/office/officeart/2005/8/layout/process1"/>
    <dgm:cxn modelId="{599BE8EC-A454-4864-870E-16278F4ABC2D}" type="presParOf" srcId="{1DA3FFBA-BE90-4BF1-A857-94F8E45CB1EC}" destId="{ED28D2E9-8810-467A-A2D6-C719EBC621CC}" srcOrd="0" destOrd="0" presId="urn:microsoft.com/office/officeart/2005/8/layout/process1"/>
    <dgm:cxn modelId="{1997E10B-B72D-4F66-AC40-7A214765DE9F}" type="presParOf" srcId="{29AFE0E5-4F07-4FD4-B510-C268016C0F78}" destId="{B8251D10-B1DF-4DFA-9548-B70CE685F4E9}" srcOrd="8" destOrd="0" presId="urn:microsoft.com/office/officeart/2005/8/layout/process1"/>
  </dgm:cxnLst>
  <dgm:bg/>
  <dgm:whole>
    <a:ln>
      <a:noFill/>
    </a:ln>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0BB25E-29C7-4B8B-B2BB-AC4C81210534}">
      <dsp:nvSpPr>
        <dsp:cNvPr id="0" name=""/>
        <dsp:cNvSpPr/>
      </dsp:nvSpPr>
      <dsp:spPr>
        <a:xfrm>
          <a:off x="5625" y="29695"/>
          <a:ext cx="1743906" cy="1500031"/>
        </a:xfrm>
        <a:prstGeom prst="roundRect">
          <a:avLst>
            <a:gd name="adj" fmla="val 10000"/>
          </a:avLst>
        </a:prstGeom>
        <a:solidFill>
          <a:srgbClr val="4472C4">
            <a:hueOff val="0"/>
            <a:satOff val="0"/>
            <a:lumOff val="0"/>
            <a:alphaOff val="0"/>
          </a:srgbClr>
        </a:solidFill>
        <a:ln w="12700" cap="flat" cmpd="sng" algn="ctr">
          <a:solidFill>
            <a:srgbClr val="FF339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solidFill>
                <a:sysClr val="windowText" lastClr="000000"/>
              </a:solidFill>
              <a:latin typeface="Calibri" panose="020F0502020204030204"/>
              <a:ea typeface="+mn-ea"/>
              <a:cs typeface="+mn-cs"/>
            </a:rPr>
            <a:t>Right Help, Right Time</a:t>
          </a:r>
          <a:endParaRPr lang="en-GB" sz="2000" kern="1200" dirty="0">
            <a:solidFill>
              <a:sysClr val="windowText" lastClr="000000"/>
            </a:solidFill>
            <a:latin typeface="Calibri" panose="020F0502020204030204"/>
            <a:ea typeface="+mn-ea"/>
            <a:cs typeface="+mn-cs"/>
          </a:endParaRPr>
        </a:p>
      </dsp:txBody>
      <dsp:txXfrm>
        <a:off x="49559" y="73629"/>
        <a:ext cx="1656038" cy="1412163"/>
      </dsp:txXfrm>
    </dsp:sp>
    <dsp:sp modelId="{24875252-18D6-4206-BB6E-1C405C831242}">
      <dsp:nvSpPr>
        <dsp:cNvPr id="0" name=""/>
        <dsp:cNvSpPr/>
      </dsp:nvSpPr>
      <dsp:spPr>
        <a:xfrm rot="21558535">
          <a:off x="1923416" y="546858"/>
          <a:ext cx="380501" cy="432488"/>
        </a:xfrm>
        <a:prstGeom prst="rightArrow">
          <a:avLst>
            <a:gd name="adj1" fmla="val 60000"/>
            <a:gd name="adj2" fmla="val 50000"/>
          </a:avLst>
        </a:prstGeom>
        <a:solidFill>
          <a:srgbClr val="4472C4">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dirty="0">
            <a:solidFill>
              <a:sysClr val="window" lastClr="FFFFFF"/>
            </a:solidFill>
            <a:latin typeface="Calibri" panose="020F0502020204030204"/>
            <a:ea typeface="+mn-ea"/>
            <a:cs typeface="+mn-cs"/>
          </a:endParaRPr>
        </a:p>
      </dsp:txBody>
      <dsp:txXfrm>
        <a:off x="1923420" y="634044"/>
        <a:ext cx="266351" cy="259492"/>
      </dsp:txXfrm>
    </dsp:sp>
    <dsp:sp modelId="{36CFD27C-3E5D-4A72-8930-9A073BC1BE6C}">
      <dsp:nvSpPr>
        <dsp:cNvPr id="0" name=""/>
        <dsp:cNvSpPr/>
      </dsp:nvSpPr>
      <dsp:spPr>
        <a:xfrm>
          <a:off x="2467407" y="0"/>
          <a:ext cx="1743906" cy="1500031"/>
        </a:xfrm>
        <a:prstGeom prst="roundRect">
          <a:avLst>
            <a:gd name="adj" fmla="val 10000"/>
          </a:avLst>
        </a:prstGeom>
        <a:solidFill>
          <a:srgbClr val="4472C4">
            <a:hueOff val="-1838336"/>
            <a:satOff val="-2557"/>
            <a:lumOff val="-981"/>
            <a:alphaOff val="0"/>
          </a:srgbClr>
        </a:solidFill>
        <a:ln w="12700" cap="flat" cmpd="sng" algn="ctr">
          <a:solidFill>
            <a:srgbClr val="FF339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solidFill>
                <a:sysClr val="windowText" lastClr="000000"/>
              </a:solidFill>
              <a:latin typeface="Calibri" panose="020F0502020204030204"/>
              <a:ea typeface="+mn-ea"/>
              <a:cs typeface="+mn-cs"/>
            </a:rPr>
            <a:t>Signs of Safety</a:t>
          </a:r>
        </a:p>
      </dsp:txBody>
      <dsp:txXfrm>
        <a:off x="2511341" y="43934"/>
        <a:ext cx="1656038" cy="1412163"/>
      </dsp:txXfrm>
    </dsp:sp>
    <dsp:sp modelId="{CB0F6170-4CE5-48DD-BEB9-5FD8803540E2}">
      <dsp:nvSpPr>
        <dsp:cNvPr id="0" name=""/>
        <dsp:cNvSpPr/>
      </dsp:nvSpPr>
      <dsp:spPr>
        <a:xfrm rot="42161">
          <a:off x="4380612" y="548743"/>
          <a:ext cx="358969" cy="432488"/>
        </a:xfrm>
        <a:prstGeom prst="rightArrow">
          <a:avLst>
            <a:gd name="adj1" fmla="val 60000"/>
            <a:gd name="adj2" fmla="val 50000"/>
          </a:avLst>
        </a:prstGeom>
        <a:solidFill>
          <a:srgbClr val="4472C4">
            <a:hueOff val="-2451115"/>
            <a:satOff val="-3409"/>
            <a:lumOff val="-1307"/>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solidFill>
              <a:sysClr val="window" lastClr="FFFFFF"/>
            </a:solidFill>
            <a:latin typeface="Calibri" panose="020F0502020204030204"/>
            <a:ea typeface="+mn-ea"/>
            <a:cs typeface="+mn-cs"/>
          </a:endParaRPr>
        </a:p>
      </dsp:txBody>
      <dsp:txXfrm>
        <a:off x="4380616" y="634581"/>
        <a:ext cx="251278" cy="259492"/>
      </dsp:txXfrm>
    </dsp:sp>
    <dsp:sp modelId="{BDF2027C-40C5-4754-BFB1-0F9F6D54E02C}">
      <dsp:nvSpPr>
        <dsp:cNvPr id="0" name=""/>
        <dsp:cNvSpPr/>
      </dsp:nvSpPr>
      <dsp:spPr>
        <a:xfrm>
          <a:off x="4888563" y="29695"/>
          <a:ext cx="1743906" cy="1500031"/>
        </a:xfrm>
        <a:prstGeom prst="roundRect">
          <a:avLst>
            <a:gd name="adj" fmla="val 10000"/>
          </a:avLst>
        </a:prstGeom>
        <a:solidFill>
          <a:srgbClr val="4472C4">
            <a:hueOff val="-3676672"/>
            <a:satOff val="-5114"/>
            <a:lumOff val="-1961"/>
            <a:alphaOff val="0"/>
          </a:srgbClr>
        </a:solidFill>
        <a:ln w="12700" cap="flat" cmpd="sng" algn="ctr">
          <a:solidFill>
            <a:srgbClr val="FF339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solidFill>
                <a:sysClr val="windowText" lastClr="000000"/>
              </a:solidFill>
              <a:latin typeface="Calibri" panose="020F0502020204030204"/>
              <a:ea typeface="+mn-ea"/>
              <a:cs typeface="+mn-cs"/>
            </a:rPr>
            <a:t>Early Help Assessments </a:t>
          </a:r>
        </a:p>
      </dsp:txBody>
      <dsp:txXfrm>
        <a:off x="4932497" y="73629"/>
        <a:ext cx="1656038" cy="1412163"/>
      </dsp:txXfrm>
    </dsp:sp>
    <dsp:sp modelId="{420DDAD4-BBED-4AB1-8BA8-CD1896F34831}">
      <dsp:nvSpPr>
        <dsp:cNvPr id="0" name=""/>
        <dsp:cNvSpPr/>
      </dsp:nvSpPr>
      <dsp:spPr>
        <a:xfrm>
          <a:off x="6835287" y="563181"/>
          <a:ext cx="369708" cy="432488"/>
        </a:xfrm>
        <a:prstGeom prst="rightArrow">
          <a:avLst>
            <a:gd name="adj1" fmla="val 60000"/>
            <a:gd name="adj2" fmla="val 50000"/>
          </a:avLst>
        </a:prstGeom>
        <a:solidFill>
          <a:srgbClr val="4472C4">
            <a:hueOff val="-4902230"/>
            <a:satOff val="-6819"/>
            <a:lumOff val="-2615"/>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solidFill>
              <a:sysClr val="window" lastClr="FFFFFF"/>
            </a:solidFill>
            <a:latin typeface="Calibri" panose="020F0502020204030204"/>
            <a:ea typeface="+mn-ea"/>
            <a:cs typeface="+mn-cs"/>
          </a:endParaRPr>
        </a:p>
      </dsp:txBody>
      <dsp:txXfrm>
        <a:off x="6835287" y="649679"/>
        <a:ext cx="258796" cy="259492"/>
      </dsp:txXfrm>
    </dsp:sp>
    <dsp:sp modelId="{802841B2-1A9F-48DB-AD29-EE8EE95982BA}">
      <dsp:nvSpPr>
        <dsp:cNvPr id="0" name=""/>
        <dsp:cNvSpPr/>
      </dsp:nvSpPr>
      <dsp:spPr>
        <a:xfrm>
          <a:off x="7330032" y="29695"/>
          <a:ext cx="1743906" cy="1500031"/>
        </a:xfrm>
        <a:prstGeom prst="roundRect">
          <a:avLst>
            <a:gd name="adj" fmla="val 10000"/>
          </a:avLst>
        </a:prstGeom>
        <a:solidFill>
          <a:srgbClr val="4472C4">
            <a:hueOff val="-5515009"/>
            <a:satOff val="-7671"/>
            <a:lumOff val="-2942"/>
            <a:alphaOff val="0"/>
          </a:srgbClr>
        </a:solidFill>
        <a:ln w="12700" cap="flat" cmpd="sng" algn="ctr">
          <a:solidFill>
            <a:srgbClr val="FF339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solidFill>
                <a:sysClr val="windowText" lastClr="000000"/>
              </a:solidFill>
              <a:latin typeface="Calibri" panose="020F0502020204030204"/>
              <a:ea typeface="+mn-ea"/>
              <a:cs typeface="+mn-cs"/>
            </a:rPr>
            <a:t>Delivering substance use brief </a:t>
          </a:r>
          <a:r>
            <a:rPr lang="en-GB" sz="1800" kern="1200" dirty="0" smtClean="0">
              <a:solidFill>
                <a:sysClr val="windowText" lastClr="000000"/>
              </a:solidFill>
              <a:latin typeface="Calibri" panose="020F0502020204030204"/>
              <a:ea typeface="+mn-ea"/>
              <a:cs typeface="+mn-cs"/>
            </a:rPr>
            <a:t>interventions</a:t>
          </a:r>
          <a:endParaRPr lang="en-GB" sz="1800" kern="1200" dirty="0">
            <a:solidFill>
              <a:sysClr val="windowText" lastClr="000000"/>
            </a:solidFill>
            <a:latin typeface="Calibri" panose="020F0502020204030204"/>
            <a:ea typeface="+mn-ea"/>
            <a:cs typeface="+mn-cs"/>
          </a:endParaRPr>
        </a:p>
      </dsp:txBody>
      <dsp:txXfrm>
        <a:off x="7373966" y="73629"/>
        <a:ext cx="1656038" cy="1412163"/>
      </dsp:txXfrm>
    </dsp:sp>
    <dsp:sp modelId="{35A2AA30-3A14-4A7A-A094-ACBC8E5AEF38}">
      <dsp:nvSpPr>
        <dsp:cNvPr id="0" name=""/>
        <dsp:cNvSpPr/>
      </dsp:nvSpPr>
      <dsp:spPr>
        <a:xfrm>
          <a:off x="9248329" y="563466"/>
          <a:ext cx="369708" cy="432488"/>
        </a:xfrm>
        <a:prstGeom prst="rightArrow">
          <a:avLst>
            <a:gd name="adj1" fmla="val 60000"/>
            <a:gd name="adj2" fmla="val 50000"/>
          </a:avLst>
        </a:prstGeom>
        <a:solidFill>
          <a:srgbClr val="4472C4">
            <a:hueOff val="-7353344"/>
            <a:satOff val="-10228"/>
            <a:lumOff val="-3922"/>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solidFill>
              <a:sysClr val="window" lastClr="FFFFFF"/>
            </a:solidFill>
            <a:latin typeface="Calibri" panose="020F0502020204030204"/>
            <a:ea typeface="+mn-ea"/>
            <a:cs typeface="+mn-cs"/>
          </a:endParaRPr>
        </a:p>
      </dsp:txBody>
      <dsp:txXfrm>
        <a:off x="9248329" y="649964"/>
        <a:ext cx="258796" cy="259492"/>
      </dsp:txXfrm>
    </dsp:sp>
    <dsp:sp modelId="{27E77DF5-D8A0-446D-9364-834A040ADB68}">
      <dsp:nvSpPr>
        <dsp:cNvPr id="0" name=""/>
        <dsp:cNvSpPr/>
      </dsp:nvSpPr>
      <dsp:spPr>
        <a:xfrm>
          <a:off x="9771501" y="29695"/>
          <a:ext cx="1743906" cy="1500031"/>
        </a:xfrm>
        <a:prstGeom prst="roundRect">
          <a:avLst>
            <a:gd name="adj" fmla="val 10000"/>
          </a:avLst>
        </a:prstGeom>
        <a:solidFill>
          <a:srgbClr val="4472C4">
            <a:hueOff val="-7353344"/>
            <a:satOff val="-10228"/>
            <a:lumOff val="-3922"/>
            <a:alphaOff val="0"/>
          </a:srgbClr>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ysClr val="windowText" lastClr="000000"/>
              </a:solidFill>
              <a:latin typeface="Calibri" panose="020F0502020204030204"/>
              <a:ea typeface="+mn-ea"/>
              <a:cs typeface="+mn-cs"/>
            </a:rPr>
            <a:t>MEET the LADO – Allegations against adults in a position of trust</a:t>
          </a:r>
        </a:p>
      </dsp:txBody>
      <dsp:txXfrm>
        <a:off x="9815435" y="73629"/>
        <a:ext cx="1656038" cy="14121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FC043-0AC0-4D9A-BBED-B1E09A611A24}">
      <dsp:nvSpPr>
        <dsp:cNvPr id="0" name=""/>
        <dsp:cNvSpPr/>
      </dsp:nvSpPr>
      <dsp:spPr>
        <a:xfrm>
          <a:off x="48803" y="0"/>
          <a:ext cx="1755651" cy="1556653"/>
        </a:xfrm>
        <a:prstGeom prst="roundRect">
          <a:avLst>
            <a:gd name="adj" fmla="val 10000"/>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solidFill>
            <a:srgbClr val="FF3399"/>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solidFill>
                <a:sysClr val="windowText" lastClr="000000"/>
              </a:solidFill>
              <a:latin typeface="Calibri" panose="020F0502020204030204"/>
              <a:ea typeface="+mn-ea"/>
              <a:cs typeface="+mn-cs"/>
            </a:rPr>
            <a:t>Exploitation &amp; Vulnerability</a:t>
          </a:r>
        </a:p>
        <a:p>
          <a:pPr lvl="0" algn="ctr" defTabSz="889000">
            <a:lnSpc>
              <a:spcPct val="90000"/>
            </a:lnSpc>
            <a:spcBef>
              <a:spcPct val="0"/>
            </a:spcBef>
            <a:spcAft>
              <a:spcPct val="35000"/>
            </a:spcAft>
          </a:pPr>
          <a:r>
            <a:rPr lang="en-GB" sz="1200" kern="1200" dirty="0">
              <a:solidFill>
                <a:sysClr val="windowText" lastClr="000000"/>
              </a:solidFill>
              <a:latin typeface="Calibri" panose="020F0502020204030204"/>
              <a:ea typeface="+mn-ea"/>
              <a:cs typeface="+mn-cs"/>
            </a:rPr>
            <a:t>West Mercia Police</a:t>
          </a:r>
        </a:p>
      </dsp:txBody>
      <dsp:txXfrm>
        <a:off x="94396" y="45593"/>
        <a:ext cx="1664465" cy="1465467"/>
      </dsp:txXfrm>
    </dsp:sp>
    <dsp:sp modelId="{2E95C520-E220-4680-A9EB-5032D36BE4CA}">
      <dsp:nvSpPr>
        <dsp:cNvPr id="0" name=""/>
        <dsp:cNvSpPr/>
      </dsp:nvSpPr>
      <dsp:spPr>
        <a:xfrm>
          <a:off x="1963829" y="560625"/>
          <a:ext cx="337874" cy="435401"/>
        </a:xfrm>
        <a:prstGeom prst="rightArrow">
          <a:avLst>
            <a:gd name="adj1" fmla="val 60000"/>
            <a:gd name="adj2" fmla="val 50000"/>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solidFill>
              <a:sysClr val="windowText" lastClr="000000"/>
            </a:solidFill>
            <a:latin typeface="Calibri" panose="020F0502020204030204"/>
            <a:ea typeface="+mn-ea"/>
            <a:cs typeface="+mn-cs"/>
          </a:endParaRPr>
        </a:p>
      </dsp:txBody>
      <dsp:txXfrm>
        <a:off x="1963829" y="647705"/>
        <a:ext cx="236512" cy="261241"/>
      </dsp:txXfrm>
    </dsp:sp>
    <dsp:sp modelId="{42B1F5A6-3E8F-4E35-9AEE-CBEEBF3D7508}">
      <dsp:nvSpPr>
        <dsp:cNvPr id="0" name=""/>
        <dsp:cNvSpPr/>
      </dsp:nvSpPr>
      <dsp:spPr>
        <a:xfrm>
          <a:off x="2441953" y="0"/>
          <a:ext cx="1755651" cy="1556653"/>
        </a:xfrm>
        <a:prstGeom prst="roundRect">
          <a:avLst>
            <a:gd name="adj" fmla="val 10000"/>
          </a:avLst>
        </a:prstGeom>
        <a:gradFill rotWithShape="0">
          <a:gsLst>
            <a:gs pos="0">
              <a:srgbClr val="4472C4">
                <a:hueOff val="-1838336"/>
                <a:satOff val="-2557"/>
                <a:lumOff val="-981"/>
                <a:alphaOff val="0"/>
                <a:lumMod val="110000"/>
                <a:satMod val="105000"/>
                <a:tint val="67000"/>
              </a:srgbClr>
            </a:gs>
            <a:gs pos="50000">
              <a:srgbClr val="4472C4">
                <a:hueOff val="-1838336"/>
                <a:satOff val="-2557"/>
                <a:lumOff val="-981"/>
                <a:alphaOff val="0"/>
                <a:lumMod val="105000"/>
                <a:satMod val="103000"/>
                <a:tint val="73000"/>
              </a:srgbClr>
            </a:gs>
            <a:gs pos="100000">
              <a:srgbClr val="4472C4">
                <a:hueOff val="-1838336"/>
                <a:satOff val="-2557"/>
                <a:lumOff val="-981"/>
                <a:alphaOff val="0"/>
                <a:lumMod val="105000"/>
                <a:satMod val="109000"/>
                <a:tint val="81000"/>
              </a:srgbClr>
            </a:gs>
          </a:gsLst>
          <a:lin ang="5400000" scaled="0"/>
        </a:gradFill>
        <a:ln>
          <a:solidFill>
            <a:srgbClr val="FF3399"/>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solidFill>
                <a:sysClr val="windowText" lastClr="000000"/>
              </a:solidFill>
              <a:latin typeface="Calibri" panose="020F0502020204030204"/>
              <a:ea typeface="+mn-ea"/>
              <a:cs typeface="+mn-cs"/>
            </a:rPr>
            <a:t>Graded Care Profile </a:t>
          </a:r>
          <a:r>
            <a:rPr lang="en-GB" sz="1600" kern="1200" dirty="0" smtClean="0">
              <a:solidFill>
                <a:sysClr val="windowText" lastClr="000000"/>
              </a:solidFill>
              <a:latin typeface="Calibri" panose="020F0502020204030204"/>
              <a:ea typeface="+mn-ea"/>
              <a:cs typeface="+mn-cs"/>
            </a:rPr>
            <a:t>2 (Child neglect tool)</a:t>
          </a:r>
          <a:endParaRPr lang="en-GB" sz="1600" kern="1200" dirty="0">
            <a:solidFill>
              <a:sysClr val="windowText" lastClr="000000"/>
            </a:solidFill>
            <a:latin typeface="Calibri" panose="020F0502020204030204"/>
            <a:ea typeface="+mn-ea"/>
            <a:cs typeface="+mn-cs"/>
          </a:endParaRPr>
        </a:p>
      </dsp:txBody>
      <dsp:txXfrm>
        <a:off x="2487546" y="45593"/>
        <a:ext cx="1664465" cy="1465467"/>
      </dsp:txXfrm>
    </dsp:sp>
    <dsp:sp modelId="{ADFC6FCE-E432-4307-A276-F6AA78653444}">
      <dsp:nvSpPr>
        <dsp:cNvPr id="0" name=""/>
        <dsp:cNvSpPr/>
      </dsp:nvSpPr>
      <dsp:spPr>
        <a:xfrm>
          <a:off x="4378575" y="560625"/>
          <a:ext cx="383658" cy="435401"/>
        </a:xfrm>
        <a:prstGeom prst="rightArrow">
          <a:avLst>
            <a:gd name="adj1" fmla="val 60000"/>
            <a:gd name="adj2" fmla="val 50000"/>
          </a:avLst>
        </a:prstGeo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solidFill>
              <a:sysClr val="windowText" lastClr="000000"/>
            </a:solidFill>
            <a:latin typeface="Calibri" panose="020F0502020204030204"/>
            <a:ea typeface="+mn-ea"/>
            <a:cs typeface="+mn-cs"/>
          </a:endParaRPr>
        </a:p>
      </dsp:txBody>
      <dsp:txXfrm>
        <a:off x="4378575" y="647705"/>
        <a:ext cx="268561" cy="261241"/>
      </dsp:txXfrm>
    </dsp:sp>
    <dsp:sp modelId="{102A703F-E9F9-484D-A75B-6155CF6D6E25}">
      <dsp:nvSpPr>
        <dsp:cNvPr id="0" name=""/>
        <dsp:cNvSpPr/>
      </dsp:nvSpPr>
      <dsp:spPr>
        <a:xfrm>
          <a:off x="4921488" y="0"/>
          <a:ext cx="1755651" cy="1556653"/>
        </a:xfrm>
        <a:prstGeom prst="roundRect">
          <a:avLst>
            <a:gd name="adj" fmla="val 10000"/>
          </a:avLst>
        </a:prstGeo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solidFill>
            <a:srgbClr val="FF3399"/>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solidFill>
                <a:sysClr val="windowText" lastClr="000000"/>
              </a:solidFill>
              <a:latin typeface="Calibri" panose="020F0502020204030204"/>
              <a:ea typeface="+mn-ea"/>
              <a:cs typeface="+mn-cs"/>
            </a:rPr>
            <a:t>Solihull Approach</a:t>
          </a:r>
        </a:p>
        <a:p>
          <a:pPr lvl="0" algn="ctr" defTabSz="711200">
            <a:lnSpc>
              <a:spcPct val="90000"/>
            </a:lnSpc>
            <a:spcBef>
              <a:spcPct val="0"/>
            </a:spcBef>
            <a:spcAft>
              <a:spcPct val="35000"/>
            </a:spcAft>
          </a:pPr>
          <a:r>
            <a:rPr lang="en-GB" sz="1200" kern="1200" dirty="0" smtClean="0">
              <a:solidFill>
                <a:sysClr val="windowText" lastClr="000000"/>
              </a:solidFill>
              <a:latin typeface="Calibri" panose="020F0502020204030204"/>
              <a:ea typeface="+mn-ea"/>
              <a:cs typeface="+mn-cs"/>
            </a:rPr>
            <a:t>Public Health</a:t>
          </a:r>
          <a:endParaRPr lang="en-GB" sz="1200" kern="1200" dirty="0">
            <a:solidFill>
              <a:sysClr val="windowText" lastClr="000000"/>
            </a:solidFill>
            <a:latin typeface="Calibri" panose="020F0502020204030204"/>
            <a:ea typeface="+mn-ea"/>
            <a:cs typeface="+mn-cs"/>
          </a:endParaRPr>
        </a:p>
      </dsp:txBody>
      <dsp:txXfrm>
        <a:off x="4967081" y="45593"/>
        <a:ext cx="1664465" cy="1465467"/>
      </dsp:txXfrm>
    </dsp:sp>
    <dsp:sp modelId="{19325A21-2CAD-44B4-893D-643C25A788F7}">
      <dsp:nvSpPr>
        <dsp:cNvPr id="0" name=""/>
        <dsp:cNvSpPr/>
      </dsp:nvSpPr>
      <dsp:spPr>
        <a:xfrm>
          <a:off x="6852705" y="560625"/>
          <a:ext cx="372198" cy="435401"/>
        </a:xfrm>
        <a:prstGeom prst="rightArrow">
          <a:avLst>
            <a:gd name="adj1" fmla="val 60000"/>
            <a:gd name="adj2" fmla="val 50000"/>
          </a:avLst>
        </a:prstGeom>
        <a:gradFill rotWithShape="0">
          <a:gsLst>
            <a:gs pos="0">
              <a:srgbClr val="4472C4">
                <a:hueOff val="-4902230"/>
                <a:satOff val="-6819"/>
                <a:lumOff val="-2615"/>
                <a:alphaOff val="0"/>
                <a:lumMod val="110000"/>
                <a:satMod val="105000"/>
                <a:tint val="67000"/>
              </a:srgbClr>
            </a:gs>
            <a:gs pos="50000">
              <a:srgbClr val="4472C4">
                <a:hueOff val="-4902230"/>
                <a:satOff val="-6819"/>
                <a:lumOff val="-2615"/>
                <a:alphaOff val="0"/>
                <a:lumMod val="105000"/>
                <a:satMod val="103000"/>
                <a:tint val="73000"/>
              </a:srgbClr>
            </a:gs>
            <a:gs pos="100000">
              <a:srgbClr val="4472C4">
                <a:hueOff val="-4902230"/>
                <a:satOff val="-6819"/>
                <a:lumOff val="-2615"/>
                <a:alphaOff val="0"/>
                <a:lumMod val="105000"/>
                <a:satMod val="109000"/>
                <a:tint val="81000"/>
              </a:srgb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solidFill>
              <a:sysClr val="windowText" lastClr="000000"/>
            </a:solidFill>
            <a:latin typeface="Calibri" panose="020F0502020204030204"/>
            <a:ea typeface="+mn-ea"/>
            <a:cs typeface="+mn-cs"/>
          </a:endParaRPr>
        </a:p>
      </dsp:txBody>
      <dsp:txXfrm>
        <a:off x="6852705" y="647705"/>
        <a:ext cx="260539" cy="261241"/>
      </dsp:txXfrm>
    </dsp:sp>
    <dsp:sp modelId="{F1EC3972-F955-423D-96A6-F27302BCFAF1}">
      <dsp:nvSpPr>
        <dsp:cNvPr id="0" name=""/>
        <dsp:cNvSpPr/>
      </dsp:nvSpPr>
      <dsp:spPr>
        <a:xfrm>
          <a:off x="7379400" y="0"/>
          <a:ext cx="1755651" cy="1556653"/>
        </a:xfrm>
        <a:prstGeom prst="roundRect">
          <a:avLst>
            <a:gd name="adj" fmla="val 10000"/>
          </a:avLst>
        </a:prstGeom>
        <a:gradFill rotWithShape="0">
          <a:gsLst>
            <a:gs pos="0">
              <a:srgbClr val="4472C4">
                <a:hueOff val="-5515009"/>
                <a:satOff val="-7671"/>
                <a:lumOff val="-2942"/>
                <a:alphaOff val="0"/>
                <a:lumMod val="110000"/>
                <a:satMod val="105000"/>
                <a:tint val="67000"/>
              </a:srgbClr>
            </a:gs>
            <a:gs pos="50000">
              <a:srgbClr val="4472C4">
                <a:hueOff val="-5515009"/>
                <a:satOff val="-7671"/>
                <a:lumOff val="-2942"/>
                <a:alphaOff val="0"/>
                <a:lumMod val="105000"/>
                <a:satMod val="103000"/>
                <a:tint val="73000"/>
              </a:srgbClr>
            </a:gs>
            <a:gs pos="100000">
              <a:srgbClr val="4472C4">
                <a:hueOff val="-5515009"/>
                <a:satOff val="-7671"/>
                <a:lumOff val="-2942"/>
                <a:alphaOff val="0"/>
                <a:lumMod val="105000"/>
                <a:satMod val="109000"/>
                <a:tint val="81000"/>
              </a:srgbClr>
            </a:gs>
          </a:gsLst>
          <a:lin ang="5400000" scaled="0"/>
        </a:gradFill>
        <a:ln>
          <a:solidFill>
            <a:srgbClr val="FF3399"/>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solidFill>
                <a:sysClr val="windowText" lastClr="000000"/>
              </a:solidFill>
              <a:latin typeface="Calibri" panose="020F0502020204030204"/>
              <a:ea typeface="+mn-ea"/>
              <a:cs typeface="+mn-cs"/>
            </a:rPr>
            <a:t>Working Together to Safeguard Children (Level 2)</a:t>
          </a:r>
          <a:endParaRPr lang="en-GB" sz="1600" kern="1200" dirty="0">
            <a:solidFill>
              <a:sysClr val="windowText" lastClr="000000"/>
            </a:solidFill>
            <a:latin typeface="Calibri" panose="020F0502020204030204"/>
            <a:ea typeface="+mn-ea"/>
            <a:cs typeface="+mn-cs"/>
          </a:endParaRPr>
        </a:p>
      </dsp:txBody>
      <dsp:txXfrm>
        <a:off x="7424993" y="45593"/>
        <a:ext cx="1664465" cy="1465467"/>
      </dsp:txXfrm>
    </dsp:sp>
    <dsp:sp modelId="{1DA3FFBA-BE90-4BF1-A857-94F8E45CB1EC}">
      <dsp:nvSpPr>
        <dsp:cNvPr id="0" name=""/>
        <dsp:cNvSpPr/>
      </dsp:nvSpPr>
      <dsp:spPr>
        <a:xfrm>
          <a:off x="9310617" y="560625"/>
          <a:ext cx="372198" cy="435401"/>
        </a:xfrm>
        <a:prstGeom prst="rightArrow">
          <a:avLst>
            <a:gd name="adj1" fmla="val 60000"/>
            <a:gd name="adj2" fmla="val 50000"/>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solidFill>
              <a:sysClr val="windowText" lastClr="000000"/>
            </a:solidFill>
            <a:latin typeface="Calibri" panose="020F0502020204030204"/>
            <a:ea typeface="+mn-ea"/>
            <a:cs typeface="+mn-cs"/>
          </a:endParaRPr>
        </a:p>
      </dsp:txBody>
      <dsp:txXfrm>
        <a:off x="9310617" y="647705"/>
        <a:ext cx="260539" cy="261241"/>
      </dsp:txXfrm>
    </dsp:sp>
    <dsp:sp modelId="{B8251D10-B1DF-4DFA-9548-B70CE685F4E9}">
      <dsp:nvSpPr>
        <dsp:cNvPr id="0" name=""/>
        <dsp:cNvSpPr/>
      </dsp:nvSpPr>
      <dsp:spPr>
        <a:xfrm>
          <a:off x="9837312" y="18776"/>
          <a:ext cx="1755651" cy="1519099"/>
        </a:xfrm>
        <a:prstGeom prst="roundRect">
          <a:avLst>
            <a:gd name="adj" fmla="val 10000"/>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ysClr val="windowText" lastClr="000000"/>
              </a:solidFill>
              <a:latin typeface="Calibri" panose="020F0502020204030204"/>
              <a:ea typeface="+mn-ea"/>
              <a:cs typeface="+mn-cs"/>
            </a:rPr>
            <a:t>Working Together to Safeguarding Children (Level </a:t>
          </a:r>
          <a:r>
            <a:rPr lang="en-US" sz="1600" kern="1200" dirty="0" smtClean="0">
              <a:solidFill>
                <a:sysClr val="windowText" lastClr="000000"/>
              </a:solidFill>
              <a:latin typeface="Calibri" panose="020F0502020204030204"/>
              <a:ea typeface="+mn-ea"/>
              <a:cs typeface="+mn-cs"/>
            </a:rPr>
            <a:t>3 for safeguarding leads)</a:t>
          </a:r>
          <a:endParaRPr lang="en-US" sz="1600" kern="1200" dirty="0">
            <a:solidFill>
              <a:sysClr val="windowText" lastClr="000000"/>
            </a:solidFill>
            <a:latin typeface="Calibri" panose="020F0502020204030204"/>
            <a:ea typeface="+mn-ea"/>
            <a:cs typeface="+mn-cs"/>
          </a:endParaRPr>
        </a:p>
      </dsp:txBody>
      <dsp:txXfrm>
        <a:off x="9881805" y="63269"/>
        <a:ext cx="1666665" cy="14301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A23BB-DFA5-4CCE-BD7D-C3D89CBD214E}" type="datetimeFigureOut">
              <a:rPr lang="en-GB" smtClean="0"/>
              <a:t>25/07/2022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702BC8-E7C2-46C3-91E2-AFD5823E3CCE}" type="slidenum">
              <a:rPr lang="en-GB" smtClean="0"/>
              <a:t>‹#›</a:t>
            </a:fld>
            <a:endParaRPr lang="en-GB"/>
          </a:p>
        </p:txBody>
      </p:sp>
    </p:spTree>
    <p:extLst>
      <p:ext uri="{BB962C8B-B14F-4D97-AF65-F5344CB8AC3E}">
        <p14:creationId xmlns:p14="http://schemas.microsoft.com/office/powerpoint/2010/main" val="1592995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1</a:t>
            </a:fld>
            <a:endParaRPr lang="en-GB"/>
          </a:p>
        </p:txBody>
      </p:sp>
    </p:spTree>
    <p:extLst>
      <p:ext uri="{BB962C8B-B14F-4D97-AF65-F5344CB8AC3E}">
        <p14:creationId xmlns:p14="http://schemas.microsoft.com/office/powerpoint/2010/main" val="2024964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Lack</a:t>
            </a:r>
            <a:r>
              <a:rPr lang="en-GB" baseline="0" dirty="0" smtClean="0"/>
              <a:t> of consent was an issue in Arthur’s case, where information was not shared because the father did not consent to it, which meant that opportunities to appraise the risk were missed</a:t>
            </a:r>
          </a:p>
          <a:p>
            <a:endParaRPr lang="en-GB" baseline="0" dirty="0" smtClean="0"/>
          </a:p>
          <a:p>
            <a:r>
              <a:rPr lang="en-GB" baseline="0" dirty="0" smtClean="0"/>
              <a:t>It is right to share information without consent for the purposes of safeguarding</a:t>
            </a:r>
          </a:p>
          <a:p>
            <a:endParaRPr lang="en-GB" baseline="0" dirty="0" smtClean="0"/>
          </a:p>
          <a:p>
            <a:r>
              <a:rPr lang="en-GB" baseline="0" dirty="0" smtClean="0"/>
              <a:t>Consent should always be sought unless doing so would put the child at risk or it cannot be reasonably expected of the professional to ask for consent – for e.g. if the professional has only a short interaction with the individual.</a:t>
            </a:r>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11</a:t>
            </a:fld>
            <a:endParaRPr lang="en-GB"/>
          </a:p>
        </p:txBody>
      </p:sp>
    </p:spTree>
    <p:extLst>
      <p:ext uri="{BB962C8B-B14F-4D97-AF65-F5344CB8AC3E}">
        <p14:creationId xmlns:p14="http://schemas.microsoft.com/office/powerpoint/2010/main" val="1807583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smtClean="0">
                <a:solidFill>
                  <a:srgbClr val="000000"/>
                </a:solidFill>
                <a:effectLst/>
                <a:latin typeface="Arial" panose="020B0604020202020204" pitchFamily="34" charset="0"/>
              </a:rPr>
              <a:t>Following a referral to the MASH, </a:t>
            </a:r>
            <a:r>
              <a:rPr lang="en-GB" b="0" i="0" dirty="0" smtClean="0">
                <a:solidFill>
                  <a:srgbClr val="000000"/>
                </a:solidFill>
                <a:effectLst/>
                <a:latin typeface="Roboto"/>
              </a:rPr>
              <a:t>if there is reasonable cause to suspect that a child is suffering, or is likely to suffer, significant</a:t>
            </a:r>
            <a:r>
              <a:rPr lang="en-GB" b="0" i="0" baseline="0" dirty="0" smtClean="0">
                <a:solidFill>
                  <a:srgbClr val="000000"/>
                </a:solidFill>
                <a:effectLst/>
                <a:latin typeface="Roboto"/>
              </a:rPr>
              <a:t> harm,</a:t>
            </a:r>
            <a:r>
              <a:rPr lang="en-GB" b="0" i="0" dirty="0" smtClean="0">
                <a:solidFill>
                  <a:srgbClr val="000000"/>
                </a:solidFill>
                <a:effectLst/>
                <a:latin typeface="Roboto"/>
              </a:rPr>
              <a:t> a strategy meeting/discussion should be held. The strategy</a:t>
            </a:r>
            <a:r>
              <a:rPr lang="en-GB" b="0" i="0" baseline="0" dirty="0" smtClean="0">
                <a:solidFill>
                  <a:srgbClr val="000000"/>
                </a:solidFill>
                <a:effectLst/>
                <a:latin typeface="Roboto"/>
              </a:rPr>
              <a:t> discussion should be held within three working days, or on the same day if concerns are urgent.</a:t>
            </a:r>
            <a:endParaRPr lang="en-GB" b="0" i="0" dirty="0" smtClean="0">
              <a:solidFill>
                <a:srgbClr val="000000"/>
              </a:solidFill>
              <a:effectLst/>
              <a:latin typeface="Roboto"/>
            </a:endParaRPr>
          </a:p>
          <a:p>
            <a:endParaRPr lang="en-GB" b="0" i="0" baseline="0" dirty="0" smtClean="0">
              <a:solidFill>
                <a:srgbClr val="000000"/>
              </a:solidFill>
              <a:effectLst/>
              <a:latin typeface="Arial" panose="020B0604020202020204" pitchFamily="34" charset="0"/>
            </a:endParaRPr>
          </a:p>
          <a:p>
            <a:r>
              <a:rPr lang="en-GB" b="0" i="0" baseline="0" dirty="0" smtClean="0">
                <a:solidFill>
                  <a:srgbClr val="000000"/>
                </a:solidFill>
                <a:effectLst/>
                <a:latin typeface="Arial" panose="020B0604020202020204" pitchFamily="34" charset="0"/>
              </a:rPr>
              <a:t>In some cases that are urgent, an investigation may start before the strategy discussion, however the discussion should still take place within 24 hours.</a:t>
            </a:r>
          </a:p>
          <a:p>
            <a:endParaRPr lang="en-GB" b="0" i="0" baseline="0" dirty="0" smtClean="0">
              <a:solidFill>
                <a:srgbClr val="000000"/>
              </a:solidFill>
              <a:effectLst/>
              <a:latin typeface="Arial" panose="020B0604020202020204" pitchFamily="34" charset="0"/>
            </a:endParaRPr>
          </a:p>
          <a:p>
            <a:r>
              <a:rPr lang="en-GB" b="0" i="0" baseline="0" dirty="0" smtClean="0">
                <a:solidFill>
                  <a:srgbClr val="000000"/>
                </a:solidFill>
                <a:effectLst/>
                <a:latin typeface="Arial" panose="020B0604020202020204" pitchFamily="34" charset="0"/>
              </a:rPr>
              <a:t>Children’s services should convene the strategy discussion. It can be held in person, on the phone, or virtually</a:t>
            </a:r>
          </a:p>
          <a:p>
            <a:endParaRPr lang="en-GB" b="0" i="0" baseline="0" dirty="0" smtClean="0">
              <a:solidFill>
                <a:srgbClr val="000000"/>
              </a:solidFill>
              <a:effectLst/>
              <a:latin typeface="Arial" panose="020B0604020202020204" pitchFamily="34" charset="0"/>
            </a:endParaRPr>
          </a:p>
          <a:p>
            <a:r>
              <a:rPr lang="en-GB" b="0" i="0" dirty="0" smtClean="0">
                <a:solidFill>
                  <a:srgbClr val="000000"/>
                </a:solidFill>
                <a:effectLst/>
                <a:latin typeface="Roboto"/>
              </a:rPr>
              <a:t>Strategy meetings should be multi-agency as far as possible and should involve all key professionals known to, or involved with, the child and family.</a:t>
            </a:r>
          </a:p>
          <a:p>
            <a:r>
              <a:rPr lang="en-GB" b="0" i="0" dirty="0" smtClean="0">
                <a:solidFill>
                  <a:srgbClr val="000000"/>
                </a:solidFill>
                <a:effectLst/>
                <a:latin typeface="Roboto"/>
              </a:rPr>
              <a:t>There should</a:t>
            </a:r>
            <a:r>
              <a:rPr lang="en-GB" b="0" i="0" baseline="0" dirty="0" smtClean="0">
                <a:solidFill>
                  <a:srgbClr val="000000"/>
                </a:solidFill>
                <a:effectLst/>
                <a:latin typeface="Roboto"/>
              </a:rPr>
              <a:t> always be someone from children social care, the police, and health</a:t>
            </a:r>
            <a:endParaRPr lang="en-GB" b="0" i="0" dirty="0" smtClean="0">
              <a:solidFill>
                <a:srgbClr val="000000"/>
              </a:solidFill>
              <a:effectLst/>
              <a:latin typeface="Roboto"/>
            </a:endParaRPr>
          </a:p>
          <a:p>
            <a:pPr algn="l" fontAlgn="base">
              <a:buFont typeface="Arial" panose="020B0604020202020204" pitchFamily="34" charset="0"/>
              <a:buChar char="•"/>
            </a:pPr>
            <a:r>
              <a:rPr lang="en-GB" b="0" i="0" dirty="0" smtClean="0">
                <a:solidFill>
                  <a:srgbClr val="000000"/>
                </a:solidFill>
                <a:effectLst/>
                <a:latin typeface="Arial" panose="020B0604020202020204" pitchFamily="34" charset="0"/>
              </a:rPr>
              <a:t>The referrer</a:t>
            </a:r>
            <a:r>
              <a:rPr lang="en-GB" b="0" i="0" baseline="0" dirty="0" smtClean="0">
                <a:solidFill>
                  <a:srgbClr val="000000"/>
                </a:solidFill>
                <a:effectLst/>
                <a:latin typeface="Arial" panose="020B0604020202020204" pitchFamily="34" charset="0"/>
              </a:rPr>
              <a:t> should be invited if they are a professional (not if they are a member of the public)</a:t>
            </a:r>
            <a:endParaRPr lang="en-GB" b="0" i="0" dirty="0" smtClean="0">
              <a:solidFill>
                <a:srgbClr val="000000"/>
              </a:solidFill>
              <a:effectLst/>
              <a:latin typeface="Arial" panose="020B0604020202020204" pitchFamily="34" charset="0"/>
            </a:endParaRPr>
          </a:p>
          <a:p>
            <a:pPr algn="l" fontAlgn="base">
              <a:buFont typeface="Arial" panose="020B0604020202020204" pitchFamily="34" charset="0"/>
              <a:buChar char="•"/>
            </a:pPr>
            <a:r>
              <a:rPr lang="en-GB" b="0" i="0" dirty="0" smtClean="0">
                <a:solidFill>
                  <a:srgbClr val="000000"/>
                </a:solidFill>
                <a:effectLst/>
                <a:latin typeface="Arial" panose="020B0604020202020204" pitchFamily="34" charset="0"/>
              </a:rPr>
              <a:t>other agencies as appropriate, for example, education, residential care provider</a:t>
            </a:r>
          </a:p>
          <a:p>
            <a:pPr algn="l" fontAlgn="base">
              <a:buFont typeface="Arial" panose="020B0604020202020204" pitchFamily="34" charset="0"/>
              <a:buChar char="•"/>
            </a:pPr>
            <a:endParaRPr lang="en-GB" b="0" i="0" baseline="0" dirty="0" smtClean="0">
              <a:solidFill>
                <a:srgbClr val="000000"/>
              </a:solidFill>
              <a:effectLst/>
              <a:latin typeface="Arial" panose="020B0604020202020204" pitchFamily="34" charset="0"/>
            </a:endParaRPr>
          </a:p>
          <a:p>
            <a:pPr algn="l" fontAlgn="base">
              <a:buFont typeface="Arial" panose="020B0604020202020204" pitchFamily="34" charset="0"/>
              <a:buNone/>
            </a:pPr>
            <a:r>
              <a:rPr lang="en-GB" b="0" i="0" baseline="0" dirty="0" smtClean="0">
                <a:solidFill>
                  <a:srgbClr val="000000"/>
                </a:solidFill>
                <a:effectLst/>
                <a:latin typeface="Arial" panose="020B0604020202020204" pitchFamily="34" charset="0"/>
              </a:rPr>
              <a:t>Professionals will share relevant information, and agree a course of action and plan, for example agreeing how the child’s views will be sought, and how to proceed with an investigation if it is needed.</a:t>
            </a:r>
          </a:p>
          <a:p>
            <a:pPr algn="l" fontAlgn="base">
              <a:buFont typeface="Arial" panose="020B0604020202020204" pitchFamily="34" charset="0"/>
              <a:buNone/>
            </a:pPr>
            <a:endParaRPr lang="en-GB" b="0" i="0" baseline="0" dirty="0" smtClean="0">
              <a:solidFill>
                <a:srgbClr val="000000"/>
              </a:solidFill>
              <a:effectLst/>
              <a:latin typeface="Arial" panose="020B0604020202020204" pitchFamily="34" charset="0"/>
            </a:endParaRPr>
          </a:p>
          <a:p>
            <a:pPr algn="l" fontAlgn="base">
              <a:buFont typeface="Arial" panose="020B0604020202020204" pitchFamily="34" charset="0"/>
              <a:buNone/>
            </a:pPr>
            <a:r>
              <a:rPr lang="en-GB" b="0" i="0" baseline="0" dirty="0" smtClean="0">
                <a:solidFill>
                  <a:srgbClr val="000000"/>
                </a:solidFill>
                <a:effectLst/>
                <a:latin typeface="Arial" panose="020B0604020202020204" pitchFamily="34" charset="0"/>
              </a:rPr>
              <a:t>Minutes of a strategy discussion should be circulated as soon as possible to all parties involved</a:t>
            </a:r>
            <a:endParaRPr lang="en-GB" b="0" i="0" dirty="0" smtClean="0">
              <a:solidFill>
                <a:srgbClr val="000000"/>
              </a:solidFill>
              <a:effectLst/>
              <a:latin typeface="Arial" panose="020B0604020202020204" pitchFamily="34" charset="0"/>
            </a:endParaRPr>
          </a:p>
          <a:p>
            <a:pPr algn="l" fontAlgn="base">
              <a:buFont typeface="Arial" panose="020B0604020202020204" pitchFamily="34" charset="0"/>
              <a:buChar char="•"/>
            </a:pPr>
            <a:endParaRPr lang="en-GB" b="0" i="0" baseline="0" dirty="0" smtClean="0">
              <a:solidFill>
                <a:srgbClr val="000000"/>
              </a:solidFill>
              <a:effectLst/>
              <a:latin typeface="Arial" panose="020B0604020202020204" pitchFamily="34" charset="0"/>
            </a:endParaRPr>
          </a:p>
          <a:p>
            <a:pPr algn="l" fontAlgn="base">
              <a:buFont typeface="Arial" panose="020B0604020202020204" pitchFamily="34" charset="0"/>
              <a:buChar char="•"/>
            </a:pPr>
            <a:endParaRPr lang="en-GB" b="0" i="0" baseline="0" dirty="0" smtClean="0">
              <a:solidFill>
                <a:srgbClr val="000000"/>
              </a:solidFill>
              <a:effectLst/>
              <a:latin typeface="Arial" panose="020B0604020202020204" pitchFamily="34" charset="0"/>
            </a:endParaRPr>
          </a:p>
          <a:p>
            <a:endParaRPr lang="en-GB" b="0" i="0" baseline="0" dirty="0" smtClean="0">
              <a:solidFill>
                <a:srgbClr val="000000"/>
              </a:solidFill>
              <a:effectLst/>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12</a:t>
            </a:fld>
            <a:endParaRPr lang="en-GB"/>
          </a:p>
        </p:txBody>
      </p:sp>
    </p:spTree>
    <p:extLst>
      <p:ext uri="{BB962C8B-B14F-4D97-AF65-F5344CB8AC3E}">
        <p14:creationId xmlns:p14="http://schemas.microsoft.com/office/powerpoint/2010/main" val="1815117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the threshold isn’t met for child protection,</a:t>
            </a:r>
            <a:r>
              <a:rPr lang="en-GB" baseline="0" dirty="0" smtClean="0"/>
              <a:t> then the case might be stepped down to Early Help, or Child in Need, or there may be no further action taken.</a:t>
            </a:r>
          </a:p>
          <a:p>
            <a:r>
              <a:rPr lang="en-GB" baseline="0" dirty="0" smtClean="0"/>
              <a:t>This outcome should be communicated to the referrer.</a:t>
            </a:r>
          </a:p>
          <a:p>
            <a:endParaRPr lang="en-GB" baseline="0" dirty="0" smtClean="0"/>
          </a:p>
          <a:p>
            <a:r>
              <a:rPr lang="en-GB" baseline="0" dirty="0" smtClean="0"/>
              <a:t>It is important to continue to re-assess the risk if a new concern arises, or if there are concerns about cumulative effects of harm.</a:t>
            </a:r>
          </a:p>
        </p:txBody>
      </p:sp>
      <p:sp>
        <p:nvSpPr>
          <p:cNvPr id="4" name="Slide Number Placeholder 3"/>
          <p:cNvSpPr>
            <a:spLocks noGrp="1"/>
          </p:cNvSpPr>
          <p:nvPr>
            <p:ph type="sldNum" sz="quarter" idx="10"/>
          </p:nvPr>
        </p:nvSpPr>
        <p:spPr/>
        <p:txBody>
          <a:bodyPr/>
          <a:lstStyle/>
          <a:p>
            <a:fld id="{6A702BC8-E7C2-46C3-91E2-AFD5823E3CCE}" type="slidenum">
              <a:rPr lang="en-GB" smtClean="0"/>
              <a:t>13</a:t>
            </a:fld>
            <a:endParaRPr lang="en-GB"/>
          </a:p>
        </p:txBody>
      </p:sp>
    </p:spTree>
    <p:extLst>
      <p:ext uri="{BB962C8B-B14F-4D97-AF65-F5344CB8AC3E}">
        <p14:creationId xmlns:p14="http://schemas.microsoft.com/office/powerpoint/2010/main" val="2634547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With both Arthur and Star, there was limited direct work; for example, Arthur’s voice was often mediated by his father</a:t>
            </a:r>
          </a:p>
          <a:p>
            <a:r>
              <a:rPr lang="en-GB" dirty="0" smtClean="0"/>
              <a:t>There was a lack of analysis</a:t>
            </a:r>
            <a:r>
              <a:rPr lang="en-GB" baseline="0" dirty="0" smtClean="0"/>
              <a:t> and understanding about the children’s lives – for e.g. </a:t>
            </a:r>
            <a:r>
              <a:rPr lang="en-GB" dirty="0" smtClean="0"/>
              <a:t>Star was recorded as displaying “secure attachment” with her mother without explanation of what this meant or looked like.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014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smtClean="0">
                <a:solidFill>
                  <a:srgbClr val="444444"/>
                </a:solidFill>
                <a:effectLst/>
                <a:latin typeface="Frutiger"/>
              </a:rPr>
              <a:t>The HSCP's Voice of the Child Participation Toolkit has a range of tools, guidance and advice for professionals to help them ask, listen, act, and feedback on the views of children and young people that they work with.</a:t>
            </a:r>
          </a:p>
          <a:p>
            <a:endParaRPr lang="en-GB" b="0" i="0" dirty="0" smtClean="0">
              <a:solidFill>
                <a:srgbClr val="444444"/>
              </a:solidFill>
              <a:effectLst/>
              <a:latin typeface="Frutiger"/>
            </a:endParaRPr>
          </a:p>
          <a:p>
            <a:r>
              <a:rPr lang="en-GB" b="0" i="0" dirty="0" smtClean="0">
                <a:solidFill>
                  <a:srgbClr val="444444"/>
                </a:solidFill>
                <a:effectLst/>
                <a:latin typeface="Frutiger"/>
              </a:rPr>
              <a:t>Professionals must find appropriate</a:t>
            </a:r>
            <a:r>
              <a:rPr lang="en-GB" b="0" i="0" baseline="0" dirty="0" smtClean="0">
                <a:solidFill>
                  <a:srgbClr val="444444"/>
                </a:solidFill>
                <a:effectLst/>
                <a:latin typeface="Frutiger"/>
              </a:rPr>
              <a:t> and meaningful ways to listen to children - it is a child’s right and will ultimately result in better outcomes for them.</a:t>
            </a:r>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15</a:t>
            </a:fld>
            <a:endParaRPr lang="en-GB"/>
          </a:p>
        </p:txBody>
      </p:sp>
    </p:spTree>
    <p:extLst>
      <p:ext uri="{BB962C8B-B14F-4D97-AF65-F5344CB8AC3E}">
        <p14:creationId xmlns:p14="http://schemas.microsoft.com/office/powerpoint/2010/main" val="1362004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Nationally, concerns raised by family members are the least likely to proceed to further action (Department for Education, 2017b).</a:t>
            </a:r>
          </a:p>
          <a:p>
            <a:endParaRPr lang="en-GB" dirty="0" smtClean="0"/>
          </a:p>
          <a:p>
            <a:r>
              <a:rPr lang="en-GB" dirty="0" smtClean="0"/>
              <a:t>The idea of “malicious referrals” led professionals to place too</a:t>
            </a:r>
            <a:r>
              <a:rPr lang="en-GB" baseline="0" dirty="0" smtClean="0"/>
              <a:t> much weight on the account of the parents.</a:t>
            </a:r>
          </a:p>
          <a:p>
            <a:endParaRPr lang="en-GB" baseline="0" dirty="0" smtClean="0"/>
          </a:p>
          <a:p>
            <a:r>
              <a:rPr lang="en-GB" baseline="0" dirty="0" smtClean="0"/>
              <a:t>If threshold isn’t met, ask the parents / carer if it is alright to speak with other family members and wider network.</a:t>
            </a:r>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16</a:t>
            </a:fld>
            <a:endParaRPr lang="en-GB"/>
          </a:p>
        </p:txBody>
      </p:sp>
    </p:spTree>
    <p:extLst>
      <p:ext uri="{BB962C8B-B14F-4D97-AF65-F5344CB8AC3E}">
        <p14:creationId xmlns:p14="http://schemas.microsoft.com/office/powerpoint/2010/main" val="3197493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issues of lack of experience and limited supervision and oversight were evident.</a:t>
            </a:r>
          </a:p>
          <a:p>
            <a:r>
              <a:rPr lang="en-GB" dirty="0" smtClean="0"/>
              <a:t>Version of events given by parents and</a:t>
            </a:r>
            <a:r>
              <a:rPr lang="en-GB" baseline="0" dirty="0" smtClean="0"/>
              <a:t> carers was too readily accepted</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9372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Arthur and Star’s stories, professionals were increasingly kept at arm’s length by those who were perpetrating abuse. </a:t>
            </a:r>
          </a:p>
          <a:p>
            <a:r>
              <a:rPr lang="en-GB" dirty="0" smtClean="0"/>
              <a:t>Avoidant behaviour was evident in both cases – Star’s mother and her partner actively</a:t>
            </a:r>
            <a:r>
              <a:rPr lang="en-GB" baseline="0" dirty="0" smtClean="0"/>
              <a:t> kept professionals from seeing Star, </a:t>
            </a:r>
            <a:r>
              <a:rPr lang="en-GB" dirty="0" smtClean="0"/>
              <a:t>Arthur’s father did not consent to share information about Arthur with family members; refused an offer of life-story work to support Arthur; and did not send Arthur back to school as required. </a:t>
            </a:r>
          </a:p>
          <a:p>
            <a:endParaRPr lang="en-GB" dirty="0" smtClean="0"/>
          </a:p>
          <a:p>
            <a:r>
              <a:rPr lang="en-GB" dirty="0" smtClean="0"/>
              <a:t>Critical thinking in supervision and management can help professionals to identify a ‘pattern of closure’ whereby families try to minimise contact with the external world - an issue identified in over half of fatal abuse cases (</a:t>
            </a:r>
            <a:r>
              <a:rPr lang="en-GB" dirty="0" err="1" smtClean="0"/>
              <a:t>Reder</a:t>
            </a:r>
            <a:r>
              <a:rPr lang="en-GB" dirty="0" smtClean="0"/>
              <a:t>, P. and Duncan, S., 1999).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4624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Disguised compliance is often where the attention of professionals is deflected to respond to issues in relation to adults and away from the focus on risks to the child. </a:t>
            </a:r>
          </a:p>
          <a:p>
            <a:endParaRPr lang="en-GB" b="0" dirty="0" smtClean="0"/>
          </a:p>
          <a:p>
            <a:r>
              <a:rPr lang="en-GB" b="0" dirty="0" smtClean="0"/>
              <a:t>It is vital that when working with children and families as professionals we build</a:t>
            </a:r>
            <a:r>
              <a:rPr lang="en-GB" b="0" baseline="0" dirty="0" smtClean="0"/>
              <a:t> relationships, triangulate information and challenge respectfully.  When support is declined as it was in the case of Arthur, we need to consider the wider context and whether risks remain for the child before we withdraw completely – again using reflective space and supervision to really unpick what is or could be happening for the child and family – for example could Domestic Abuse be a factor?</a:t>
            </a:r>
          </a:p>
          <a:p>
            <a:endParaRPr lang="en-GB" b="0"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1442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Lord</a:t>
            </a:r>
            <a:r>
              <a:rPr lang="en-GB" baseline="0" dirty="0" smtClean="0"/>
              <a:t> Laming Inquiry into the death of Victoria </a:t>
            </a:r>
            <a:r>
              <a:rPr lang="en-GB" baseline="0" dirty="0" err="1" smtClean="0"/>
              <a:t>Climbe</a:t>
            </a:r>
            <a:r>
              <a:rPr lang="en-GB" baseline="0" dirty="0" smtClean="0"/>
              <a:t>’ 2003 highlighted the need for professionals to be ‘inquisitive, curious and not just accept what is being presented on face value’.</a:t>
            </a:r>
          </a:p>
          <a:p>
            <a:endParaRPr lang="en-GB" baseline="0" dirty="0" smtClean="0"/>
          </a:p>
          <a:p>
            <a:r>
              <a:rPr lang="en-GB" baseline="0" dirty="0" smtClean="0"/>
              <a:t>It is important to keep an open mind and be critical in our thinking – why? How do I know?  How can I find out…</a:t>
            </a:r>
          </a:p>
          <a:p>
            <a:r>
              <a:rPr lang="en-GB" baseline="0" dirty="0" smtClean="0"/>
              <a:t>Test out assumptions</a:t>
            </a:r>
          </a:p>
          <a:p>
            <a:endParaRPr lang="en-GB" baseline="0" dirty="0" smtClean="0"/>
          </a:p>
          <a:p>
            <a:r>
              <a:rPr lang="en-GB" baseline="0" dirty="0" smtClean="0"/>
              <a:t>Follow processes but take a step back and ask the </a:t>
            </a:r>
            <a:r>
              <a:rPr lang="en-GB" b="1" baseline="0" dirty="0" smtClean="0"/>
              <a:t>right </a:t>
            </a:r>
            <a:r>
              <a:rPr lang="en-GB" baseline="0" dirty="0" smtClean="0"/>
              <a:t>questions use colleagues and other agencies to reflect, triangulate information.</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8903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3072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smtClean="0"/>
              <a:t>Myth of invisible men: In 2021, </a:t>
            </a:r>
            <a:r>
              <a:rPr lang="en-GB" sz="1400" b="0" i="0" u="none" strike="noStrike" baseline="0" dirty="0" smtClean="0">
                <a:solidFill>
                  <a:srgbClr val="000000"/>
                </a:solidFill>
                <a:latin typeface="Arial" panose="020B0604020202020204" pitchFamily="34" charset="0"/>
              </a:rPr>
              <a:t>t</a:t>
            </a:r>
            <a:r>
              <a:rPr lang="en-GB" sz="1200" b="0" i="0" u="none" strike="noStrike" baseline="0" dirty="0" smtClean="0">
                <a:solidFill>
                  <a:srgbClr val="000000"/>
                </a:solidFill>
                <a:latin typeface="Arial" panose="020B0604020202020204" pitchFamily="34" charset="0"/>
              </a:rPr>
              <a:t>he national </a:t>
            </a:r>
            <a:r>
              <a:rPr lang="en-GB" sz="1200" b="1" i="0" u="none" strike="noStrike" baseline="0" dirty="0" smtClean="0">
                <a:solidFill>
                  <a:srgbClr val="000000"/>
                </a:solidFill>
                <a:latin typeface="Arial" panose="020B0604020202020204" pitchFamily="34" charset="0"/>
              </a:rPr>
              <a:t>Child Safeguarding Practice Review Panel </a:t>
            </a:r>
            <a:r>
              <a:rPr lang="en-GB" sz="1200" b="0" i="0" u="none" strike="noStrike" baseline="0" dirty="0" smtClean="0">
                <a:solidFill>
                  <a:srgbClr val="000000"/>
                </a:solidFill>
                <a:latin typeface="Arial" panose="020B0604020202020204" pitchFamily="34" charset="0"/>
              </a:rPr>
              <a:t>commissioned this review in response to concerns about serious incidents in which men are the perpetrators of terrible injuries and abuse to babies. The review focusses on the circumstances of babies under 1 year old who have been harmed or killed by their fathers or other men in a caring role.</a:t>
            </a:r>
          </a:p>
          <a:p>
            <a:endParaRPr lang="en-GB" dirty="0" smtClean="0"/>
          </a:p>
          <a:p>
            <a:r>
              <a:rPr lang="en-GB" dirty="0" smtClean="0"/>
              <a:t>Irrespective of gender, Arthur and Star’s stories underline the importance of the arrival of a new partner being considered as part of ongoing assessments of </a:t>
            </a:r>
          </a:p>
          <a:p>
            <a:r>
              <a:rPr lang="en-GB" dirty="0" smtClean="0"/>
              <a:t>changing risk and need.</a:t>
            </a:r>
          </a:p>
          <a:p>
            <a:r>
              <a:rPr lang="en-GB" dirty="0" smtClean="0"/>
              <a:t>In both cases, the role of women in perpetrating abuse may have also impacted upon how professionals perceived the risk to Arthur and Star, given societal beliefs about women as caregivers etc.</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8128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600" b="0" i="0" u="none" strike="noStrike" kern="1200" cap="none" spc="0" normalizeH="0" baseline="0" noProof="0" dirty="0" smtClean="0">
                <a:ln>
                  <a:noFill/>
                </a:ln>
                <a:solidFill>
                  <a:prstClr val="black"/>
                </a:solidFill>
                <a:effectLst/>
                <a:uLnTx/>
                <a:uFillTx/>
                <a:latin typeface="+mn-lt"/>
                <a:ea typeface="+mn-ea"/>
                <a:cs typeface="+mn-cs"/>
              </a:rPr>
              <a:t>“Working with diverse communities” Was another practice theme from the national review</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smtClean="0">
                <a:ln>
                  <a:noFill/>
                </a:ln>
                <a:solidFill>
                  <a:prstClr val="black"/>
                </a:solidFill>
                <a:effectLst/>
                <a:uLnTx/>
                <a:uFillTx/>
                <a:latin typeface="+mn-lt"/>
                <a:ea typeface="+mn-ea"/>
                <a:cs typeface="+mn-cs"/>
              </a:rPr>
              <a:t>Unpack biases and assumptions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smtClean="0">
                <a:ln>
                  <a:noFill/>
                </a:ln>
                <a:solidFill>
                  <a:prstClr val="black"/>
                </a:solidFill>
                <a:effectLst/>
                <a:uLnTx/>
                <a:uFillTx/>
                <a:latin typeface="+mn-lt"/>
                <a:ea typeface="+mn-ea"/>
                <a:cs typeface="+mn-cs"/>
              </a:rPr>
              <a:t>The perception of Arthur’s father as a protective factor in his life.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smtClean="0">
                <a:ln>
                  <a:noFill/>
                </a:ln>
                <a:solidFill>
                  <a:prstClr val="black"/>
                </a:solidFill>
                <a:effectLst/>
                <a:uLnTx/>
                <a:uFillTx/>
                <a:latin typeface="+mn-lt"/>
                <a:ea typeface="+mn-ea"/>
                <a:cs typeface="+mn-cs"/>
              </a:rPr>
              <a:t>The belief that referrals about Star were driven by dislike of her mother’s same-sex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smtClean="0">
                <a:ln>
                  <a:noFill/>
                </a:ln>
                <a:solidFill>
                  <a:prstClr val="black"/>
                </a:solidFill>
                <a:effectLst/>
                <a:uLnTx/>
                <a:uFillTx/>
                <a:latin typeface="+mn-lt"/>
                <a:ea typeface="+mn-ea"/>
                <a:cs typeface="+mn-cs"/>
              </a:rPr>
              <a:t>relationship.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smtClean="0">
                <a:ln>
                  <a:noFill/>
                </a:ln>
                <a:solidFill>
                  <a:prstClr val="black"/>
                </a:solidFill>
                <a:effectLst/>
                <a:uLnTx/>
                <a:uFillTx/>
                <a:latin typeface="+mn-lt"/>
                <a:ea typeface="+mn-ea"/>
                <a:cs typeface="+mn-cs"/>
              </a:rPr>
              <a:t>Potentially, the perception of women as unlikely perpetrators of harm to children.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6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7234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Herefordshire has adopted Signs of Safety –</a:t>
            </a:r>
            <a:r>
              <a:rPr lang="en-GB" baseline="0" dirty="0" smtClean="0"/>
              <a:t> the tool offers professionals a framework and set of tools and language to help you work with children and young people, and their families, assess the risk of harm, and develop meaningful plans to improve outcomes for children.</a:t>
            </a:r>
          </a:p>
          <a:p>
            <a:endParaRPr lang="en-GB" baseline="0" dirty="0" smtClean="0"/>
          </a:p>
          <a:p>
            <a:r>
              <a:rPr lang="en-GB" baseline="0" dirty="0" smtClean="0"/>
              <a:t>SOS mapping document and example of 3 houses direct work tool – there are many other tools and can be accessed by logging onto the voice of the child participation toolkit which has already been highlighted.</a:t>
            </a:r>
          </a:p>
          <a:p>
            <a:endParaRPr lang="en-GB" baseline="0" dirty="0" smtClean="0"/>
          </a:p>
          <a:p>
            <a:r>
              <a:rPr lang="en-GB" baseline="0" dirty="0" smtClean="0"/>
              <a:t>There is free training available through the training booking site – www.herefordshirecpd.co.uk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6022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Please log on to the link www.herefordshirecpd.uk, also known as PHEW</a:t>
            </a:r>
            <a:r>
              <a:rPr lang="en-GB" baseline="0" dirty="0" smtClean="0"/>
              <a:t> – all the training highlighted can be accessed and is FREE.  </a:t>
            </a:r>
          </a:p>
          <a:p>
            <a:endParaRPr lang="en-GB" baseline="0" dirty="0" smtClean="0"/>
          </a:p>
          <a:p>
            <a:r>
              <a:rPr lang="en-GB" baseline="0" dirty="0" smtClean="0"/>
              <a:t>Consider whether any training needs to be revisited?</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0704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Arthur’s case, Emma </a:t>
            </a:r>
            <a:r>
              <a:rPr lang="en-GB" dirty="0" err="1" smtClean="0"/>
              <a:t>Tugson’s</a:t>
            </a:r>
            <a:r>
              <a:rPr lang="en-GB" dirty="0" smtClean="0"/>
              <a:t> experience of domestic abuse had not been sufficiently analysed in relation to her parenting capacity</a:t>
            </a:r>
          </a:p>
          <a:p>
            <a:r>
              <a:rPr lang="en-GB" dirty="0" smtClean="0"/>
              <a:t>Limited consideration was given to the impact on Arthur of witnessing domestic abuse</a:t>
            </a:r>
          </a:p>
          <a:p>
            <a:r>
              <a:rPr lang="en-GB" dirty="0" smtClean="0"/>
              <a:t>In Star’s case, incidents of domestic abuse were considered individually, rather than as part of a pattern and not explored in sufficient detail</a:t>
            </a:r>
          </a:p>
          <a:p>
            <a:r>
              <a:rPr lang="en-GB" dirty="0" smtClean="0"/>
              <a:t>There were limited efforts to speak with Star’s mother about domestic abuse</a:t>
            </a:r>
          </a:p>
          <a:p>
            <a:endParaRPr lang="en-GB" dirty="0" smtClean="0"/>
          </a:p>
          <a:p>
            <a:r>
              <a:rPr lang="en-GB" dirty="0" smtClean="0"/>
              <a:t>Ultimately, professionals need to build a picture of what is happening by linking together individual incidents and identifying patterns of behaviour in order to understand domestic abuse within a family</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1697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MARAC – Held twice a month</a:t>
            </a:r>
            <a:r>
              <a:rPr lang="en-GB" baseline="0" dirty="0" smtClean="0"/>
              <a:t> in Herefordshire. Attended by statutory and non statutory agencies. Deal with high risk cases and we formulate a safety plan for the victim and children to reduce or remove the risks to them.</a:t>
            </a:r>
          </a:p>
          <a:p>
            <a:endParaRPr lang="en-GB" baseline="0" dirty="0" smtClean="0"/>
          </a:p>
          <a:p>
            <a:r>
              <a:rPr lang="en-GB" baseline="0" dirty="0" smtClean="0"/>
              <a:t>DRIVE – Perpetrators programme to address behavioural change in the perpetrator. To help them understand how their behaviour affects their partner and their children. Case managers will work with them on a one to one basis. If they don’t want to change we have disruption techniques we can use. </a:t>
            </a:r>
          </a:p>
          <a:p>
            <a:endParaRPr lang="en-GB" baseline="0" dirty="0" smtClean="0"/>
          </a:p>
          <a:p>
            <a:r>
              <a:rPr lang="en-GB" baseline="0" dirty="0" smtClean="0"/>
              <a:t>MASH Multi agency safeguarding hub – DA referrals from Police screened, worker from women’s aid in there, other referrals from agencies discussed as to what level of intervention is needed.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90117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issue of inter and intra-professional challenge features as a key theme in case reviews,</a:t>
            </a:r>
            <a:r>
              <a:rPr lang="en-GB" baseline="0" dirty="0" smtClean="0"/>
              <a:t> including in Herefordshire</a:t>
            </a:r>
            <a:r>
              <a:rPr lang="en-GB" dirty="0" smtClean="0"/>
              <a:t>.</a:t>
            </a:r>
          </a:p>
          <a:p>
            <a:r>
              <a:rPr lang="en-GB" dirty="0" smtClean="0"/>
              <a:t>Where a</a:t>
            </a:r>
            <a:r>
              <a:rPr lang="en-GB" baseline="0" dirty="0" smtClean="0"/>
              <a:t> decision is made that you don’t agree with, or processes are not followed, there are also missed opportunities when professionals do not challenge those decisions and acts.</a:t>
            </a:r>
          </a:p>
          <a:p>
            <a:endParaRPr lang="en-GB" dirty="0" smtClean="0"/>
          </a:p>
          <a:p>
            <a:pPr defTabSz="953719">
              <a:defRPr/>
            </a:pPr>
            <a:r>
              <a:rPr lang="en-GB" sz="1300" dirty="0">
                <a:solidFill>
                  <a:prstClr val="black"/>
                </a:solidFill>
              </a:rPr>
              <a:t>For both Arthur and Star, we see missed opportunities for critical thinking and challenge. For example, as part of Star’s first assessment, practitioners did not go back and test their findings about domestic abuse with the specialist domestic abuse service, who may have been able to provide important challenge.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52992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07536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8430" indent="-238430" defTabSz="953719">
              <a:lnSpc>
                <a:spcPct val="90000"/>
              </a:lnSpc>
              <a:spcBef>
                <a:spcPts val="1043"/>
              </a:spcBef>
              <a:buFont typeface="Arial" panose="020B0604020202020204" pitchFamily="34" charset="0"/>
              <a:buChar char="•"/>
              <a:defRPr/>
            </a:pPr>
            <a:r>
              <a:rPr lang="en-GB" sz="2900" dirty="0">
                <a:solidFill>
                  <a:prstClr val="black"/>
                </a:solidFill>
              </a:rPr>
              <a:t>At a strategic level, leaders need to ensure: clarity of vision, responsibilities and resources; robust governance; and a culture of learning, improvement and challenge.</a:t>
            </a:r>
          </a:p>
          <a:p>
            <a:pPr marL="238430" indent="-238430" defTabSz="953719">
              <a:lnSpc>
                <a:spcPct val="90000"/>
              </a:lnSpc>
              <a:spcBef>
                <a:spcPts val="1043"/>
              </a:spcBef>
              <a:buFont typeface="Arial" panose="020B0604020202020204" pitchFamily="34" charset="0"/>
              <a:buChar char="•"/>
              <a:defRPr/>
            </a:pPr>
            <a:r>
              <a:rPr lang="en-GB" sz="2900" dirty="0">
                <a:solidFill>
                  <a:prstClr val="black"/>
                </a:solidFill>
              </a:rPr>
              <a:t>Common to both Bradford and Solihull was a weak ‘line of sight’ to frontline practice by Safeguarding Partners.</a:t>
            </a:r>
          </a:p>
          <a:p>
            <a:pPr marL="238430" indent="-238430" defTabSz="953719">
              <a:lnSpc>
                <a:spcPct val="90000"/>
              </a:lnSpc>
              <a:spcBef>
                <a:spcPts val="1043"/>
              </a:spcBef>
              <a:buFont typeface="Arial" panose="020B0604020202020204" pitchFamily="34" charset="0"/>
              <a:buChar char="•"/>
              <a:defRPr/>
            </a:pPr>
            <a:r>
              <a:rPr lang="en-GB" sz="2900" dirty="0"/>
              <a:t>Case reviews also highlight the </a:t>
            </a:r>
            <a:r>
              <a:rPr lang="en-GB" sz="2900" dirty="0" err="1"/>
              <a:t>i</a:t>
            </a:r>
            <a:r>
              <a:rPr lang="en-GB" sz="2900" dirty="0">
                <a:solidFill>
                  <a:prstClr val="black"/>
                </a:solidFill>
              </a:rPr>
              <a:t>Management oversight and quality assurance to promote and assure good practice standards</a:t>
            </a:r>
          </a:p>
          <a:p>
            <a:pPr marL="238430" indent="-238430" defTabSz="953719">
              <a:lnSpc>
                <a:spcPct val="90000"/>
              </a:lnSpc>
              <a:spcBef>
                <a:spcPts val="1043"/>
              </a:spcBef>
              <a:buFont typeface="Arial" panose="020B0604020202020204" pitchFamily="34" charset="0"/>
              <a:buChar char="•"/>
              <a:defRPr/>
            </a:pPr>
            <a:r>
              <a:rPr lang="en-GB" sz="2900" dirty="0">
                <a:solidFill>
                  <a:prstClr val="black"/>
                </a:solidFill>
              </a:rPr>
              <a:t>Reflective supervision also plays a key part in intra-agency challenge and requires leaders to create a learning culture within which supervision can take place and thrive</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96444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One thing that we can do,</a:t>
            </a:r>
            <a:r>
              <a:rPr lang="en-GB" baseline="0" dirty="0" smtClean="0"/>
              <a:t> is create for ourselves and, if you are a manager, for your team members, spaces for reflective supervision and practice</a:t>
            </a:r>
          </a:p>
          <a:p>
            <a:endParaRPr lang="en-GB" baseline="0" dirty="0" smtClean="0"/>
          </a:p>
          <a:p>
            <a:r>
              <a:rPr lang="en-GB" baseline="0" dirty="0" smtClean="0"/>
              <a:t>Examples – reflective practice like journaling, reflective supervision between a line manager and team members, or group supervision where the team discusses together</a:t>
            </a:r>
          </a:p>
          <a:p>
            <a:endParaRPr lang="en-GB" baseline="0" dirty="0" smtClean="0"/>
          </a:p>
          <a:p>
            <a:r>
              <a:rPr lang="en-GB" baseline="0" dirty="0" smtClean="0"/>
              <a:t>Reflective supervision is have an opportunity on a regular basis to discuss a case, including exploring feelings, </a:t>
            </a:r>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31</a:t>
            </a:fld>
            <a:endParaRPr lang="en-GB"/>
          </a:p>
        </p:txBody>
      </p:sp>
    </p:spTree>
    <p:extLst>
      <p:ext uri="{BB962C8B-B14F-4D97-AF65-F5344CB8AC3E}">
        <p14:creationId xmlns:p14="http://schemas.microsoft.com/office/powerpoint/2010/main" val="3707311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smtClean="0">
                <a:ln>
                  <a:noFill/>
                </a:ln>
                <a:solidFill>
                  <a:prstClr val="black"/>
                </a:solidFill>
                <a:effectLst/>
                <a:uLnTx/>
                <a:uFillTx/>
                <a:latin typeface="+mn-lt"/>
                <a:ea typeface="+mn-ea"/>
                <a:cs typeface="+mn-cs"/>
              </a:rPr>
              <a:t>Children and Social Work Act 2017 provided for the creation of the independent Child Safeguarding Practice Review Panel.</a:t>
            </a:r>
          </a:p>
          <a:p>
            <a:pPr algn="l"/>
            <a:endParaRPr lang="en-GB" b="0" i="0" dirty="0" smtClean="0">
              <a:solidFill>
                <a:srgbClr val="0B0C0C"/>
              </a:solidFill>
              <a:effectLst/>
              <a:latin typeface="GDS Transport"/>
            </a:endParaRPr>
          </a:p>
          <a:p>
            <a:pPr algn="l"/>
            <a:r>
              <a:rPr lang="en-GB" b="0" i="0" dirty="0" smtClean="0">
                <a:solidFill>
                  <a:srgbClr val="0B0C0C"/>
                </a:solidFill>
                <a:effectLst/>
                <a:latin typeface="GDS Transport"/>
              </a:rPr>
              <a:t>Local authorities should notify the national review panel:</a:t>
            </a:r>
          </a:p>
          <a:p>
            <a:pPr algn="l">
              <a:buFont typeface="Arial" panose="020B0604020202020204" pitchFamily="34" charset="0"/>
              <a:buChar char="•"/>
            </a:pPr>
            <a:r>
              <a:rPr lang="en-GB" b="0" i="0" dirty="0" smtClean="0">
                <a:solidFill>
                  <a:srgbClr val="0B0C0C"/>
                </a:solidFill>
                <a:effectLst/>
                <a:latin typeface="GDS Transport"/>
              </a:rPr>
              <a:t>if a child dies or is seriously harmed and abuse or neglect is known or suspected:</a:t>
            </a:r>
          </a:p>
          <a:p>
            <a:pPr algn="l">
              <a:buFont typeface="Arial" panose="020B0604020202020204" pitchFamily="34" charset="0"/>
              <a:buChar char="•"/>
            </a:pPr>
            <a:r>
              <a:rPr lang="en-GB" b="0" i="0" dirty="0" smtClean="0">
                <a:solidFill>
                  <a:srgbClr val="0B0C0C"/>
                </a:solidFill>
                <a:effectLst/>
                <a:latin typeface="GDS Transport"/>
              </a:rPr>
              <a:t>to report the death of children looked after by a local authority whether or not abuse or neglect is known or suspected</a:t>
            </a:r>
          </a:p>
          <a:p>
            <a:endParaRPr lang="en-GB" b="0" i="0" dirty="0" smtClean="0">
              <a:solidFill>
                <a:srgbClr val="0B0C0C"/>
              </a:solidFill>
              <a:effectLst/>
              <a:latin typeface="GDS Transport"/>
            </a:endParaRPr>
          </a:p>
          <a:p>
            <a:r>
              <a:rPr lang="en-GB" b="0" i="0" dirty="0" smtClean="0">
                <a:solidFill>
                  <a:srgbClr val="0B0C0C"/>
                </a:solidFill>
                <a:effectLst/>
                <a:latin typeface="GDS Transport"/>
              </a:rPr>
              <a:t>If criteria for a Rapid Review is met, the local authority completes a rapid review and notifies</a:t>
            </a:r>
            <a:r>
              <a:rPr lang="en-GB" b="0" i="0" baseline="0" dirty="0" smtClean="0">
                <a:solidFill>
                  <a:srgbClr val="0B0C0C"/>
                </a:solidFill>
                <a:effectLst/>
                <a:latin typeface="GDS Transport"/>
              </a:rPr>
              <a:t> the Panel, with a recommendation about if the review should also progress to a Child Safeguarding Practice Review. The national panel will respond and indicate if they agree or not with the local authority’s recommendation. The national panel may also decide to undertake the case review as a national review, which the panel then commissions. This is what happened with the case reviews for Arthur and Star.</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92478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expected</a:t>
            </a:r>
            <a:r>
              <a:rPr lang="en-GB" baseline="0" dirty="0" smtClean="0"/>
              <a:t> that local safeguarding partnerships will ensure that these four will be met</a:t>
            </a:r>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32</a:t>
            </a:fld>
            <a:endParaRPr lang="en-GB"/>
          </a:p>
        </p:txBody>
      </p:sp>
    </p:spTree>
    <p:extLst>
      <p:ext uri="{BB962C8B-B14F-4D97-AF65-F5344CB8AC3E}">
        <p14:creationId xmlns:p14="http://schemas.microsoft.com/office/powerpoint/2010/main" val="18567436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a:t>
            </a:r>
            <a:r>
              <a:rPr lang="en-GB" baseline="0" dirty="0" smtClean="0"/>
              <a:t> are not new issues; they recur across child safeguarding practice reviews.</a:t>
            </a:r>
          </a:p>
          <a:p>
            <a:r>
              <a:rPr lang="en-GB" baseline="0" dirty="0" smtClean="0"/>
              <a:t>One of the features of the report is that it asks the questions – “Why do these issues persist”</a:t>
            </a:r>
          </a:p>
          <a:p>
            <a:r>
              <a:rPr lang="en-GB" baseline="0" dirty="0" smtClean="0"/>
              <a:t>The report suggests that the current child protection system does </a:t>
            </a:r>
            <a:r>
              <a:rPr lang="en-GB" dirty="0" smtClean="0"/>
              <a:t>not give professionals the best possible opportunity of succeeding at this very difficult task.</a:t>
            </a:r>
          </a:p>
          <a:p>
            <a:r>
              <a:rPr lang="en-GB" dirty="0" smtClean="0"/>
              <a:t>They have recommended</a:t>
            </a:r>
            <a:r>
              <a:rPr lang="en-GB" baseline="0" dirty="0" smtClean="0"/>
              <a:t> redesigning child protection practice, to provide integrated and co-located multi-agency teams, who are staffed by highly experienced child protection professionals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93375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35</a:t>
            </a:fld>
            <a:endParaRPr lang="en-GB"/>
          </a:p>
        </p:txBody>
      </p:sp>
    </p:spTree>
    <p:extLst>
      <p:ext uri="{BB962C8B-B14F-4D97-AF65-F5344CB8AC3E}">
        <p14:creationId xmlns:p14="http://schemas.microsoft.com/office/powerpoint/2010/main" val="10633148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36</a:t>
            </a:fld>
            <a:endParaRPr lang="en-GB"/>
          </a:p>
        </p:txBody>
      </p:sp>
    </p:spTree>
    <p:extLst>
      <p:ext uri="{BB962C8B-B14F-4D97-AF65-F5344CB8AC3E}">
        <p14:creationId xmlns:p14="http://schemas.microsoft.com/office/powerpoint/2010/main" val="3455327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Triangulating the findings with the over 1500 rapid reviews which have come to the Panel’s attention since it was established, as well as previous triennial analyses of serious case reviews.</a:t>
            </a:r>
          </a:p>
          <a:p>
            <a:r>
              <a:rPr lang="en-GB" dirty="0" smtClean="0"/>
              <a:t>Reviewing those findings against wider research on child protection.</a:t>
            </a:r>
          </a:p>
          <a:p>
            <a:r>
              <a:rPr lang="en-GB" dirty="0" smtClean="0"/>
              <a:t>Drawing on new analyses commissioned by the Panel including an in-depth review of the quality of risk assessment and decision making in serious cases; and a review by the Behavioural Insights Team into the barriers to effective inter-agency information sharing and decision making.</a:t>
            </a:r>
          </a:p>
          <a:p>
            <a:r>
              <a:rPr lang="en-GB" dirty="0" smtClean="0"/>
              <a:t>Convening a Challenge Group of leading thinkers from outside of child protection to provide a different perspective on tackling recurrent issues.</a:t>
            </a:r>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5</a:t>
            </a:fld>
            <a:endParaRPr lang="en-GB"/>
          </a:p>
        </p:txBody>
      </p:sp>
    </p:spTree>
    <p:extLst>
      <p:ext uri="{BB962C8B-B14F-4D97-AF65-F5344CB8AC3E}">
        <p14:creationId xmlns:p14="http://schemas.microsoft.com/office/powerpoint/2010/main" val="686296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Key Practice Episodes are moments where the review found that there were opportunities at these critical points that could have affected the outcomes for the children. There are moments where professionals were directly involved in working with the children or their wider family to respond to possible safeguarding concerns, assess risk, and consider the children’s wider support needs</a:t>
            </a:r>
          </a:p>
        </p:txBody>
      </p:sp>
      <p:sp>
        <p:nvSpPr>
          <p:cNvPr id="4" name="Slide Number Placeholder 3"/>
          <p:cNvSpPr>
            <a:spLocks noGrp="1"/>
          </p:cNvSpPr>
          <p:nvPr>
            <p:ph type="sldNum" sz="quarter" idx="10"/>
          </p:nvPr>
        </p:nvSpPr>
        <p:spPr/>
        <p:txBody>
          <a:bodyPr/>
          <a:lstStyle/>
          <a:p>
            <a:fld id="{6A702BC8-E7C2-46C3-91E2-AFD5823E3CCE}" type="slidenum">
              <a:rPr lang="en-GB" smtClean="0"/>
              <a:t>6</a:t>
            </a:fld>
            <a:endParaRPr lang="en-GB"/>
          </a:p>
        </p:txBody>
      </p:sp>
    </p:spTree>
    <p:extLst>
      <p:ext uri="{BB962C8B-B14F-4D97-AF65-F5344CB8AC3E}">
        <p14:creationId xmlns:p14="http://schemas.microsoft.com/office/powerpoint/2010/main" val="844773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7</a:t>
            </a:fld>
            <a:endParaRPr lang="en-GB"/>
          </a:p>
        </p:txBody>
      </p:sp>
    </p:spTree>
    <p:extLst>
      <p:ext uri="{BB962C8B-B14F-4D97-AF65-F5344CB8AC3E}">
        <p14:creationId xmlns:p14="http://schemas.microsoft.com/office/powerpoint/2010/main" val="122404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600" b="0" i="0" u="none" strike="noStrike" kern="1200" cap="none" spc="0" normalizeH="0" baseline="0" noProof="0" dirty="0" smtClean="0">
                <a:ln>
                  <a:noFill/>
                </a:ln>
                <a:solidFill>
                  <a:prstClr val="black"/>
                </a:solidFill>
                <a:effectLst/>
                <a:uLnTx/>
                <a:uFillTx/>
                <a:latin typeface="+mn-lt"/>
                <a:ea typeface="+mn-ea"/>
                <a:cs typeface="+mn-cs"/>
              </a:rPr>
              <a:t>“In order for professionals to make good decisions about children in need of protection, they have to have a full picture of what is happening in a child’s life. Part of this is about having access to all the information known about the child.” (National Panel)</a:t>
            </a:r>
          </a:p>
          <a:p>
            <a:endParaRPr lang="en-GB" dirty="0" smtClean="0"/>
          </a:p>
          <a:p>
            <a:r>
              <a:rPr lang="en-GB" dirty="0" smtClean="0"/>
              <a:t>Three main information sharing issues were found: </a:t>
            </a:r>
          </a:p>
          <a:p>
            <a:r>
              <a:rPr lang="en-GB" dirty="0" smtClean="0"/>
              <a:t>a lack of timely and appropriate information sharing; </a:t>
            </a:r>
          </a:p>
          <a:p>
            <a:r>
              <a:rPr lang="en-GB" dirty="0" smtClean="0"/>
              <a:t>limited information seeking; </a:t>
            </a:r>
          </a:p>
          <a:p>
            <a:r>
              <a:rPr lang="en-GB" dirty="0" smtClean="0"/>
              <a:t>and evidence not being pieced together and considered in the round.</a:t>
            </a:r>
          </a:p>
          <a:p>
            <a:endParaRPr lang="en-GB" dirty="0" smtClean="0"/>
          </a:p>
          <a:p>
            <a:r>
              <a:rPr lang="en-GB" dirty="0" smtClean="0"/>
              <a:t>For Arthur, photographs of bruising received by the police were not passed on to the </a:t>
            </a:r>
            <a:r>
              <a:rPr lang="en-GB" dirty="0" err="1" smtClean="0"/>
              <a:t>MultiAgency</a:t>
            </a:r>
            <a:r>
              <a:rPr lang="en-GB" dirty="0" smtClean="0"/>
              <a:t> Safeguarding Hub (MASH); </a:t>
            </a:r>
          </a:p>
          <a:p>
            <a:r>
              <a:rPr lang="en-GB" dirty="0" smtClean="0"/>
              <a:t>information was not shared with referrers due to concerns about the lack of consent from Arthur’s father meaning that opportunities to re-appraise risks and gather further information were missed. </a:t>
            </a:r>
          </a:p>
          <a:p>
            <a:r>
              <a:rPr lang="en-GB" dirty="0" smtClean="0"/>
              <a:t>For Star, insufficient attempts were made to understand Savannah </a:t>
            </a:r>
            <a:r>
              <a:rPr lang="en-GB" dirty="0" err="1" smtClean="0"/>
              <a:t>Brockhill’s</a:t>
            </a:r>
            <a:r>
              <a:rPr lang="en-GB" dirty="0" smtClean="0"/>
              <a:t> history, even when family members were raising significant concerns about her.</a:t>
            </a:r>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8</a:t>
            </a:fld>
            <a:endParaRPr lang="en-GB"/>
          </a:p>
        </p:txBody>
      </p:sp>
    </p:spTree>
    <p:extLst>
      <p:ext uri="{BB962C8B-B14F-4D97-AF65-F5344CB8AC3E}">
        <p14:creationId xmlns:p14="http://schemas.microsoft.com/office/powerpoint/2010/main" val="434959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Everyone who works with children has a responsibility for keeping them safe. No single practitioner can have a full picture of a child’s needs and circumstances and, if children and families are to receive the right help at the right time, everyone who comes into contact with them has a role to play in identifying concerns, sharing information and taking prompt action (Working Together)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All the professionals present today will see children or their parents, siblings and families in different settings.</a:t>
            </a:r>
          </a:p>
          <a:p>
            <a:r>
              <a:rPr lang="en-GB" dirty="0" smtClean="0"/>
              <a:t>We all need to understand our role</a:t>
            </a:r>
            <a:r>
              <a:rPr lang="en-GB" baseline="0" dirty="0" smtClean="0"/>
              <a:t> and responsibility – these are examples of how you might participate in the safeguarding processes</a:t>
            </a:r>
          </a:p>
          <a:p>
            <a:r>
              <a:rPr lang="en-GB" b="1" baseline="0" dirty="0" smtClean="0"/>
              <a:t>Never assume that another professional is dealing with a concern, has all of the information, or that since someone else doesn’t have a concern, there isn’t one there.</a:t>
            </a:r>
          </a:p>
          <a:p>
            <a:endParaRPr lang="en-GB" dirty="0" smtClean="0"/>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702BC8-E7C2-46C3-91E2-AFD5823E3CC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5588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effectLst/>
                <a:latin typeface="Arial" panose="020B0604020202020204" pitchFamily="34" charset="0"/>
                <a:ea typeface="Arial" panose="020B0604020202020204" pitchFamily="34" charset="0"/>
              </a:rPr>
              <a:t>If you have not discussed the referral with the child/family, you </a:t>
            </a:r>
            <a:r>
              <a:rPr lang="en-GB" sz="1200" u="sng" dirty="0" smtClean="0">
                <a:effectLst/>
                <a:latin typeface="Arial" panose="020B0604020202020204" pitchFamily="34" charset="0"/>
                <a:ea typeface="Arial" panose="020B0604020202020204" pitchFamily="34" charset="0"/>
              </a:rPr>
              <a:t>must </a:t>
            </a:r>
            <a:r>
              <a:rPr lang="en-GB" sz="1200" dirty="0" smtClean="0">
                <a:effectLst/>
                <a:latin typeface="Arial" panose="020B0604020202020204" pitchFamily="34" charset="0"/>
                <a:ea typeface="Arial" panose="020B0604020202020204" pitchFamily="34" charset="0"/>
              </a:rPr>
              <a:t>state the reasons why. </a:t>
            </a:r>
            <a:endParaRPr lang="en-GB" dirty="0"/>
          </a:p>
        </p:txBody>
      </p:sp>
      <p:sp>
        <p:nvSpPr>
          <p:cNvPr id="4" name="Slide Number Placeholder 3"/>
          <p:cNvSpPr>
            <a:spLocks noGrp="1"/>
          </p:cNvSpPr>
          <p:nvPr>
            <p:ph type="sldNum" sz="quarter" idx="10"/>
          </p:nvPr>
        </p:nvSpPr>
        <p:spPr/>
        <p:txBody>
          <a:bodyPr/>
          <a:lstStyle/>
          <a:p>
            <a:fld id="{6A702BC8-E7C2-46C3-91E2-AFD5823E3CCE}" type="slidenum">
              <a:rPr lang="en-GB" smtClean="0"/>
              <a:t>10</a:t>
            </a:fld>
            <a:endParaRPr lang="en-GB"/>
          </a:p>
        </p:txBody>
      </p:sp>
    </p:spTree>
    <p:extLst>
      <p:ext uri="{BB962C8B-B14F-4D97-AF65-F5344CB8AC3E}">
        <p14:creationId xmlns:p14="http://schemas.microsoft.com/office/powerpoint/2010/main" val="3846021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C4A7B5-5134-436A-9600-25E5A0BC166C}"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C9139F-91E3-4DE0-A42E-A4ADC1DA7E29}" type="slidenum">
              <a:rPr lang="en-GB" smtClean="0"/>
              <a:t>‹#›</a:t>
            </a:fld>
            <a:endParaRPr lang="en-GB"/>
          </a:p>
        </p:txBody>
      </p:sp>
    </p:spTree>
    <p:extLst>
      <p:ext uri="{BB962C8B-B14F-4D97-AF65-F5344CB8AC3E}">
        <p14:creationId xmlns:p14="http://schemas.microsoft.com/office/powerpoint/2010/main" val="11374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4A7B5-5134-436A-9600-25E5A0BC166C}"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C9139F-91E3-4DE0-A42E-A4ADC1DA7E29}" type="slidenum">
              <a:rPr lang="en-GB" smtClean="0"/>
              <a:t>‹#›</a:t>
            </a:fld>
            <a:endParaRPr lang="en-GB"/>
          </a:p>
        </p:txBody>
      </p:sp>
    </p:spTree>
    <p:extLst>
      <p:ext uri="{BB962C8B-B14F-4D97-AF65-F5344CB8AC3E}">
        <p14:creationId xmlns:p14="http://schemas.microsoft.com/office/powerpoint/2010/main" val="397520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4A7B5-5134-436A-9600-25E5A0BC166C}"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C9139F-91E3-4DE0-A42E-A4ADC1DA7E29}" type="slidenum">
              <a:rPr lang="en-GB" smtClean="0"/>
              <a:t>‹#›</a:t>
            </a:fld>
            <a:endParaRPr lang="en-GB"/>
          </a:p>
        </p:txBody>
      </p:sp>
    </p:spTree>
    <p:extLst>
      <p:ext uri="{BB962C8B-B14F-4D97-AF65-F5344CB8AC3E}">
        <p14:creationId xmlns:p14="http://schemas.microsoft.com/office/powerpoint/2010/main" val="32994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4A7B5-5134-436A-9600-25E5A0BC166C}"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C9139F-91E3-4DE0-A42E-A4ADC1DA7E29}" type="slidenum">
              <a:rPr lang="en-GB" smtClean="0"/>
              <a:t>‹#›</a:t>
            </a:fld>
            <a:endParaRPr lang="en-GB"/>
          </a:p>
        </p:txBody>
      </p:sp>
    </p:spTree>
    <p:extLst>
      <p:ext uri="{BB962C8B-B14F-4D97-AF65-F5344CB8AC3E}">
        <p14:creationId xmlns:p14="http://schemas.microsoft.com/office/powerpoint/2010/main" val="331972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C4A7B5-5134-436A-9600-25E5A0BC166C}"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C9139F-91E3-4DE0-A42E-A4ADC1DA7E29}" type="slidenum">
              <a:rPr lang="en-GB" smtClean="0"/>
              <a:t>‹#›</a:t>
            </a:fld>
            <a:endParaRPr lang="en-GB"/>
          </a:p>
        </p:txBody>
      </p:sp>
    </p:spTree>
    <p:extLst>
      <p:ext uri="{BB962C8B-B14F-4D97-AF65-F5344CB8AC3E}">
        <p14:creationId xmlns:p14="http://schemas.microsoft.com/office/powerpoint/2010/main" val="405592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C4A7B5-5134-436A-9600-25E5A0BC166C}"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C9139F-91E3-4DE0-A42E-A4ADC1DA7E29}" type="slidenum">
              <a:rPr lang="en-GB" smtClean="0"/>
              <a:t>‹#›</a:t>
            </a:fld>
            <a:endParaRPr lang="en-GB"/>
          </a:p>
        </p:txBody>
      </p:sp>
    </p:spTree>
    <p:extLst>
      <p:ext uri="{BB962C8B-B14F-4D97-AF65-F5344CB8AC3E}">
        <p14:creationId xmlns:p14="http://schemas.microsoft.com/office/powerpoint/2010/main" val="307646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C4A7B5-5134-436A-9600-25E5A0BC166C}" type="datetimeFigureOut">
              <a:rPr lang="en-GB" smtClean="0"/>
              <a:t>25/07/2022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C9139F-91E3-4DE0-A42E-A4ADC1DA7E29}" type="slidenum">
              <a:rPr lang="en-GB" smtClean="0"/>
              <a:t>‹#›</a:t>
            </a:fld>
            <a:endParaRPr lang="en-GB"/>
          </a:p>
        </p:txBody>
      </p:sp>
    </p:spTree>
    <p:extLst>
      <p:ext uri="{BB962C8B-B14F-4D97-AF65-F5344CB8AC3E}">
        <p14:creationId xmlns:p14="http://schemas.microsoft.com/office/powerpoint/2010/main" val="2138218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C4A7B5-5134-436A-9600-25E5A0BC166C}" type="datetimeFigureOut">
              <a:rPr lang="en-GB" smtClean="0"/>
              <a:t>25/07/2022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C9139F-91E3-4DE0-A42E-A4ADC1DA7E29}" type="slidenum">
              <a:rPr lang="en-GB" smtClean="0"/>
              <a:t>‹#›</a:t>
            </a:fld>
            <a:endParaRPr lang="en-GB"/>
          </a:p>
        </p:txBody>
      </p:sp>
    </p:spTree>
    <p:extLst>
      <p:ext uri="{BB962C8B-B14F-4D97-AF65-F5344CB8AC3E}">
        <p14:creationId xmlns:p14="http://schemas.microsoft.com/office/powerpoint/2010/main" val="1522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4A7B5-5134-436A-9600-25E5A0BC166C}" type="datetimeFigureOut">
              <a:rPr lang="en-GB" smtClean="0"/>
              <a:t>25/07/2022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C9139F-91E3-4DE0-A42E-A4ADC1DA7E29}" type="slidenum">
              <a:rPr lang="en-GB" smtClean="0"/>
              <a:t>‹#›</a:t>
            </a:fld>
            <a:endParaRPr lang="en-GB"/>
          </a:p>
        </p:txBody>
      </p:sp>
    </p:spTree>
    <p:extLst>
      <p:ext uri="{BB962C8B-B14F-4D97-AF65-F5344CB8AC3E}">
        <p14:creationId xmlns:p14="http://schemas.microsoft.com/office/powerpoint/2010/main" val="283660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C4A7B5-5134-436A-9600-25E5A0BC166C}"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C9139F-91E3-4DE0-A42E-A4ADC1DA7E29}" type="slidenum">
              <a:rPr lang="en-GB" smtClean="0"/>
              <a:t>‹#›</a:t>
            </a:fld>
            <a:endParaRPr lang="en-GB"/>
          </a:p>
        </p:txBody>
      </p:sp>
    </p:spTree>
    <p:extLst>
      <p:ext uri="{BB962C8B-B14F-4D97-AF65-F5344CB8AC3E}">
        <p14:creationId xmlns:p14="http://schemas.microsoft.com/office/powerpoint/2010/main" val="585425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C4A7B5-5134-436A-9600-25E5A0BC166C}"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C9139F-91E3-4DE0-A42E-A4ADC1DA7E29}" type="slidenum">
              <a:rPr lang="en-GB" smtClean="0"/>
              <a:t>‹#›</a:t>
            </a:fld>
            <a:endParaRPr lang="en-GB"/>
          </a:p>
        </p:txBody>
      </p:sp>
    </p:spTree>
    <p:extLst>
      <p:ext uri="{BB962C8B-B14F-4D97-AF65-F5344CB8AC3E}">
        <p14:creationId xmlns:p14="http://schemas.microsoft.com/office/powerpoint/2010/main" val="53459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5EBF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4A7B5-5134-436A-9600-25E5A0BC166C}" type="datetimeFigureOut">
              <a:rPr lang="en-GB" smtClean="0"/>
              <a:t>25/07/2022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9139F-91E3-4DE0-A42E-A4ADC1DA7E29}" type="slidenum">
              <a:rPr lang="en-GB" smtClean="0"/>
              <a:t>‹#›</a:t>
            </a:fld>
            <a:endParaRPr lang="en-GB"/>
          </a:p>
        </p:txBody>
      </p:sp>
    </p:spTree>
    <p:extLst>
      <p:ext uri="{BB962C8B-B14F-4D97-AF65-F5344CB8AC3E}">
        <p14:creationId xmlns:p14="http://schemas.microsoft.com/office/powerpoint/2010/main" val="428838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estmidlands.procedures.org.uk/local-content/2gjN/thresholds-guidance/?b=Herefordshir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estmidlands.procedures.org.uk/ykpqh/statutory-child-protection-procedures/strategy-meeting-discuss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herefordshiresafeguardingboards.org.uk/herefordshire-safeguarding-children-partnership/for-professionals/voice-of-the-child-participation-toolkit/" TargetMode="External"/><Relationship Id="rId4" Type="http://schemas.openxmlformats.org/officeDocument/2006/relationships/image" Target="../media/image8.tmp"/></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www.westmercia.police.uk/advice/advice-and-information/daa/domestic-abuse/alpha2/request-information-under-clares-law/" TargetMode="External"/><Relationship Id="rId7"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herefordshiresafeguardingboards.org.uk/media/9512/104e-new_partners_7_minute_briefing_october_2021_2.pdf" TargetMode="External"/><Relationship Id="rId5" Type="http://schemas.openxmlformats.org/officeDocument/2006/relationships/hyperlink" Target="https://herefordshiresafeguardingboards.org.uk/media/9511/hscp-brief-safeguarding-children-under-1-from-non-accidental-injury-by-male-carers.pdf" TargetMode="External"/><Relationship Id="rId4" Type="http://schemas.openxmlformats.org/officeDocument/2006/relationships/hyperlink" Target="https://www.westmercia.police.uk/rqo/request/ri/request-information/sarahs-law-beta/sarahs-law-child-sex-offender-disclosure-schem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1.tmp"/></Relationships>
</file>

<file path=ppt/slides/_rels/slide25.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hyperlink" Target="http://www.herefordshirecpd.co.uk/" TargetMode="External"/><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estmidlands.procedures.org.uk/local-content/4gjN/escalation-policy-resolution-of-professional-disagreements/?b=Herefordshir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researchinpractice.org.uk/media/2568/reflective_supervision_resource_pack_2017.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herefordshirecpd.co.uk/" TargetMode="External"/><Relationship Id="rId7"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herefordshiresafeguardingboards.org.uk/" TargetMode="External"/><Relationship Id="rId5" Type="http://schemas.openxmlformats.org/officeDocument/2006/relationships/hyperlink" Target="https://herefordshiresafeguardingboards.us8.list-manage.com/subscribe?u=ea611918c42bb49280bc90c7f&amp;id=d17e2cbef7" TargetMode="External"/><Relationship Id="rId4" Type="http://schemas.openxmlformats.org/officeDocument/2006/relationships/hyperlink" Target="https://westmidlands.procedures.org.uk/"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westmidlands.procedures.org.uk/pkyzqy/regional-safeguarding-guidance/physical-abuse" TargetMode="External"/><Relationship Id="rId3" Type="http://schemas.openxmlformats.org/officeDocument/2006/relationships/hyperlink" Target="https://learning.nspcc.org.uk/research-resources/2022/national-review-murders-arthur-labinjo-hughes-star-hobson-caspar-briefing" TargetMode="External"/><Relationship Id="rId7" Type="http://schemas.openxmlformats.org/officeDocument/2006/relationships/hyperlink" Target="https://westmidlands.procedures.org.uk/pkplx/regional-safeguarding-guidance/disguised-compliance-coercive-control-and-families-who-are-hostile-or-resistant-to-change"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westmidlands.procedures.org.uk/assets/clients/6/Herefordshire%20downloads/Right%20Help%20Right%20Time%20Levels%20of%20Need%20Framework%202020_1.pdf" TargetMode="External"/><Relationship Id="rId11" Type="http://schemas.openxmlformats.org/officeDocument/2006/relationships/image" Target="../media/image2.png"/><Relationship Id="rId5" Type="http://schemas.openxmlformats.org/officeDocument/2006/relationships/hyperlink" Target="https://view.officeapps.live.com/op/view.aspx?src=https%3A%2F%2Fwestmidlands.procedures.org.uk%2Fassets%2Fclients%2F6%2FHerefordshire%2520downloads%2FProfessional%2520Differences%2520Policy%2520v2.docx&amp;wdOrigin=BROWSELINK" TargetMode="External"/><Relationship Id="rId10" Type="http://schemas.openxmlformats.org/officeDocument/2006/relationships/hyperlink" Target="https://westmidlands.procedures.org.uk/pkphs/regional-safeguarding-guidance/information-sharing-and-confidentiality" TargetMode="External"/><Relationship Id="rId4" Type="http://schemas.openxmlformats.org/officeDocument/2006/relationships/hyperlink" Target="https://herefordshiresafeguardingboards.org.uk/herefordshire-safeguarding-children-partnership/for-professionals/voice-of-the-child-participation-toolkit/" TargetMode="External"/><Relationship Id="rId9" Type="http://schemas.openxmlformats.org/officeDocument/2006/relationships/hyperlink" Target="https://westmidlands.procedures.org.uk/pkyzyz/regional-safeguarding-guidance/injuries-in-babies-and-children-under-2-years-of-age"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mailto:admin.sbu@herefordshire.gov.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389" y="1266893"/>
            <a:ext cx="10731137" cy="2387600"/>
          </a:xfrm>
        </p:spPr>
        <p:txBody>
          <a:bodyPr>
            <a:noAutofit/>
          </a:bodyPr>
          <a:lstStyle/>
          <a:p>
            <a:r>
              <a:rPr lang="en-GB" sz="4000" b="1" dirty="0" smtClean="0">
                <a:latin typeface="Gill Sans MT" panose="020B0502020104020203" pitchFamily="34" charset="0"/>
                <a:cs typeface="Arial" panose="020B0604020202020204" pitchFamily="34" charset="0"/>
              </a:rPr>
              <a:t>Local learning briefing for Herefordshire</a:t>
            </a:r>
            <a:br>
              <a:rPr lang="en-GB" sz="4000" b="1" dirty="0" smtClean="0">
                <a:latin typeface="Gill Sans MT" panose="020B0502020104020203" pitchFamily="34" charset="0"/>
                <a:cs typeface="Arial" panose="020B0604020202020204" pitchFamily="34" charset="0"/>
              </a:rPr>
            </a:br>
            <a:r>
              <a:rPr lang="en-GB" sz="4000" dirty="0" smtClean="0">
                <a:latin typeface="Gill Sans MT" panose="020B0502020104020203" pitchFamily="34" charset="0"/>
                <a:cs typeface="Arial" panose="020B0604020202020204" pitchFamily="34" charset="0"/>
              </a:rPr>
              <a:t>National review into the murders of Arthur </a:t>
            </a:r>
            <a:r>
              <a:rPr lang="en-GB" sz="4000" dirty="0" err="1" smtClean="0">
                <a:latin typeface="Gill Sans MT" panose="020B0502020104020203" pitchFamily="34" charset="0"/>
                <a:cs typeface="Arial" panose="020B0604020202020204" pitchFamily="34" charset="0"/>
              </a:rPr>
              <a:t>Labinjo</a:t>
            </a:r>
            <a:r>
              <a:rPr lang="en-GB" sz="4000" dirty="0" smtClean="0">
                <a:latin typeface="Gill Sans MT" panose="020B0502020104020203" pitchFamily="34" charset="0"/>
                <a:cs typeface="Arial" panose="020B0604020202020204" pitchFamily="34" charset="0"/>
              </a:rPr>
              <a:t>-Hughes and Star Hobson</a:t>
            </a:r>
            <a:endParaRPr lang="en-GB" sz="4000" dirty="0">
              <a:latin typeface="Gill Sans MT" panose="020B0502020104020203" pitchFamily="34" charset="0"/>
              <a:cs typeface="Arial" panose="020B0604020202020204" pitchFamily="34" charset="0"/>
            </a:endParaRPr>
          </a:p>
        </p:txBody>
      </p:sp>
      <p:sp>
        <p:nvSpPr>
          <p:cNvPr id="3" name="Subtitle 2"/>
          <p:cNvSpPr>
            <a:spLocks noGrp="1"/>
          </p:cNvSpPr>
          <p:nvPr>
            <p:ph type="subTitle" idx="1"/>
          </p:nvPr>
        </p:nvSpPr>
        <p:spPr>
          <a:xfrm>
            <a:off x="1029818" y="3654493"/>
            <a:ext cx="9966278" cy="3038915"/>
          </a:xfrm>
        </p:spPr>
        <p:txBody>
          <a:bodyPr>
            <a:normAutofit fontScale="70000" lnSpcReduction="20000"/>
          </a:bodyPr>
          <a:lstStyle/>
          <a:p>
            <a:endParaRPr lang="en-GB" sz="3300" dirty="0" smtClean="0">
              <a:latin typeface="Gill Sans MT" panose="020B0502020104020203" pitchFamily="34" charset="0"/>
              <a:cs typeface="Arial" panose="020B0604020202020204" pitchFamily="34" charset="0"/>
            </a:endParaRPr>
          </a:p>
          <a:p>
            <a:r>
              <a:rPr lang="en-GB" sz="3300" dirty="0" smtClean="0">
                <a:latin typeface="Gill Sans MT" panose="020B0502020104020203" pitchFamily="34" charset="0"/>
                <a:cs typeface="Arial" panose="020B0604020202020204" pitchFamily="34" charset="0"/>
              </a:rPr>
              <a:t>25 July, 2022</a:t>
            </a:r>
          </a:p>
          <a:p>
            <a:endParaRPr lang="en-GB" dirty="0">
              <a:latin typeface="Gill Sans MT" panose="020B0502020104020203" pitchFamily="34" charset="0"/>
              <a:cs typeface="Arial" panose="020B0604020202020204" pitchFamily="34" charset="0"/>
            </a:endParaRPr>
          </a:p>
          <a:p>
            <a:r>
              <a:rPr lang="en-GB" dirty="0" smtClean="0">
                <a:latin typeface="Gill Sans MT" panose="020B0502020104020203" pitchFamily="34" charset="0"/>
                <a:cs typeface="Arial" panose="020B0604020202020204" pitchFamily="34" charset="0"/>
              </a:rPr>
              <a:t>Presented by:</a:t>
            </a:r>
          </a:p>
          <a:p>
            <a:r>
              <a:rPr lang="en-GB" b="1" dirty="0" smtClean="0">
                <a:latin typeface="Gill Sans MT" panose="020B0502020104020203" pitchFamily="34" charset="0"/>
                <a:cs typeface="Arial" panose="020B0604020202020204" pitchFamily="34" charset="0"/>
              </a:rPr>
              <a:t>Bec Haywood-Tibbetts,  </a:t>
            </a:r>
            <a:r>
              <a:rPr lang="en-GB" dirty="0" smtClean="0">
                <a:latin typeface="Gill Sans MT" panose="020B0502020104020203" pitchFamily="34" charset="0"/>
                <a:cs typeface="Arial" panose="020B0604020202020204" pitchFamily="34" charset="0"/>
              </a:rPr>
              <a:t>Deputy Designated Nurse for Safeguarding, NHS Integrated Care System</a:t>
            </a:r>
          </a:p>
          <a:p>
            <a:r>
              <a:rPr lang="en-GB" b="1" dirty="0" smtClean="0">
                <a:latin typeface="Gill Sans MT" panose="020B0502020104020203" pitchFamily="34" charset="0"/>
                <a:cs typeface="Arial" panose="020B0604020202020204" pitchFamily="34" charset="0"/>
              </a:rPr>
              <a:t>Clare Wilce, </a:t>
            </a:r>
            <a:r>
              <a:rPr lang="en-GB" dirty="0" smtClean="0">
                <a:latin typeface="Gill Sans MT" panose="020B0502020104020203" pitchFamily="34" charset="0"/>
                <a:cs typeface="Arial" panose="020B0604020202020204" pitchFamily="34" charset="0"/>
              </a:rPr>
              <a:t>Advanced Practitioner, Herefordshire Council Children’s Social Care Academy</a:t>
            </a:r>
          </a:p>
          <a:p>
            <a:r>
              <a:rPr lang="en-GB" b="1" dirty="0" smtClean="0">
                <a:latin typeface="Gill Sans MT" panose="020B0502020104020203" pitchFamily="34" charset="0"/>
                <a:cs typeface="Arial" panose="020B0604020202020204" pitchFamily="34" charset="0"/>
              </a:rPr>
              <a:t>Julie Taylor, </a:t>
            </a:r>
            <a:r>
              <a:rPr lang="en-GB" dirty="0" smtClean="0">
                <a:latin typeface="Gill Sans MT" panose="020B0502020104020203" pitchFamily="34" charset="0"/>
                <a:cs typeface="Arial" panose="020B0604020202020204" pitchFamily="34" charset="0"/>
              </a:rPr>
              <a:t>Detective Inspector, West Mercia Police </a:t>
            </a:r>
          </a:p>
          <a:p>
            <a:endParaRPr lang="en-GB" dirty="0" smtClean="0">
              <a:latin typeface="Gill Sans MT" panose="020B0502020104020203" pitchFamily="34" charset="0"/>
              <a:cs typeface="Arial" panose="020B0604020202020204" pitchFamily="34" charset="0"/>
            </a:endParaRPr>
          </a:p>
          <a:p>
            <a:r>
              <a:rPr lang="en-GB" b="1" dirty="0" smtClean="0">
                <a:latin typeface="Gill Sans MT" panose="020B0502020104020203" pitchFamily="34" charset="0"/>
                <a:cs typeface="Arial" panose="020B0604020202020204" pitchFamily="34" charset="0"/>
              </a:rPr>
              <a:t>Please note – This presentation is being recorded</a:t>
            </a:r>
          </a:p>
          <a:p>
            <a:endParaRPr lang="en-GB" dirty="0">
              <a:latin typeface="Gill Sans MT" panose="020B0502020104020203"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8022" y="10560"/>
            <a:ext cx="4249873" cy="1635357"/>
          </a:xfrm>
          <a:prstGeom prst="rect">
            <a:avLst/>
          </a:prstGeom>
        </p:spPr>
      </p:pic>
      <p:sp>
        <p:nvSpPr>
          <p:cNvPr id="5" name="Rectangle 4"/>
          <p:cNvSpPr/>
          <p:nvPr/>
        </p:nvSpPr>
        <p:spPr>
          <a:xfrm>
            <a:off x="3340608" y="6132576"/>
            <a:ext cx="5327904" cy="4511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33688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10000"/>
              </a:lnSpc>
              <a:spcBef>
                <a:spcPts val="1200"/>
              </a:spcBef>
            </a:pPr>
            <a:r>
              <a:rPr lang="en-GB" dirty="0" smtClean="0">
                <a:latin typeface="Gill Sans MT" panose="020B0502020104020203" pitchFamily="34" charset="0"/>
              </a:rPr>
              <a:t>Making a safeguarding referral (MARF)</a:t>
            </a:r>
            <a:endParaRPr lang="en-GB" dirty="0">
              <a:latin typeface="Gill Sans MT" panose="020B0502020104020203" pitchFamily="34" charset="0"/>
            </a:endParaRPr>
          </a:p>
        </p:txBody>
      </p:sp>
      <p:sp>
        <p:nvSpPr>
          <p:cNvPr id="3" name="Content Placeholder 2"/>
          <p:cNvSpPr>
            <a:spLocks noGrp="1"/>
          </p:cNvSpPr>
          <p:nvPr>
            <p:ph idx="1"/>
          </p:nvPr>
        </p:nvSpPr>
        <p:spPr>
          <a:xfrm>
            <a:off x="419100" y="1928495"/>
            <a:ext cx="11353800" cy="4929505"/>
          </a:xfrm>
        </p:spPr>
        <p:txBody>
          <a:bodyPr>
            <a:normAutofit fontScale="92500"/>
          </a:bodyPr>
          <a:lstStyle/>
          <a:p>
            <a:pPr marL="0" indent="0">
              <a:lnSpc>
                <a:spcPct val="110000"/>
              </a:lnSpc>
              <a:spcBef>
                <a:spcPts val="1200"/>
              </a:spcBef>
              <a:buNone/>
            </a:pPr>
            <a:r>
              <a:rPr lang="en-GB" sz="2400" dirty="0" smtClean="0">
                <a:latin typeface="Gill Sans MT" panose="020B0502020104020203" pitchFamily="34" charset="0"/>
              </a:rPr>
              <a:t>The Multi-agency Referral Form (MARF) is used by professionals to make a referral to Children’s Social Care, via the Multi-Agency Safeguarding Hub (MASH) when there are concerns about a child</a:t>
            </a:r>
          </a:p>
          <a:p>
            <a:pPr marL="0" indent="0">
              <a:lnSpc>
                <a:spcPct val="110000"/>
              </a:lnSpc>
              <a:spcBef>
                <a:spcPts val="1200"/>
              </a:spcBef>
              <a:spcAft>
                <a:spcPts val="0"/>
              </a:spcAft>
              <a:buNone/>
            </a:pPr>
            <a:endParaRPr lang="en-GB" sz="2400" dirty="0" smtClean="0">
              <a:latin typeface="Gill Sans MT" panose="020B0502020104020203" pitchFamily="34" charset="0"/>
              <a:ea typeface="Arial" panose="020B0604020202020204" pitchFamily="34" charset="0"/>
            </a:endParaRPr>
          </a:p>
          <a:p>
            <a:pPr marL="0" indent="0">
              <a:lnSpc>
                <a:spcPct val="110000"/>
              </a:lnSpc>
              <a:spcBef>
                <a:spcPts val="1200"/>
              </a:spcBef>
              <a:spcAft>
                <a:spcPts val="0"/>
              </a:spcAft>
              <a:buNone/>
            </a:pPr>
            <a:r>
              <a:rPr lang="en-GB" sz="2400" dirty="0" smtClean="0">
                <a:latin typeface="Gill Sans MT" panose="020B0502020104020203" pitchFamily="34" charset="0"/>
                <a:ea typeface="Arial" panose="020B0604020202020204" pitchFamily="34" charset="0"/>
              </a:rPr>
              <a:t>Before </a:t>
            </a:r>
            <a:r>
              <a:rPr lang="en-GB" sz="2400" dirty="0">
                <a:latin typeface="Gill Sans MT" panose="020B0502020104020203" pitchFamily="34" charset="0"/>
                <a:ea typeface="Arial" panose="020B0604020202020204" pitchFamily="34" charset="0"/>
              </a:rPr>
              <a:t>making a </a:t>
            </a:r>
            <a:r>
              <a:rPr lang="en-GB" sz="2400" dirty="0" smtClean="0">
                <a:latin typeface="Gill Sans MT" panose="020B0502020104020203" pitchFamily="34" charset="0"/>
                <a:ea typeface="Arial" panose="020B0604020202020204" pitchFamily="34" charset="0"/>
              </a:rPr>
              <a:t>referral:</a:t>
            </a:r>
            <a:endParaRPr lang="en-GB" sz="2400" dirty="0">
              <a:latin typeface="Gill Sans MT" panose="020B0502020104020203" pitchFamily="34" charset="0"/>
              <a:ea typeface="Arial" panose="020B0604020202020204" pitchFamily="34" charset="0"/>
            </a:endParaRPr>
          </a:p>
          <a:p>
            <a:pPr marL="457200" lvl="0" indent="-457200">
              <a:lnSpc>
                <a:spcPct val="110000"/>
              </a:lnSpc>
              <a:spcBef>
                <a:spcPts val="1200"/>
              </a:spcBef>
              <a:buSzPct val="100000"/>
              <a:buFont typeface="+mj-lt"/>
              <a:buAutoNum type="arabicPeriod"/>
              <a:tabLst>
                <a:tab pos="726440" algn="l"/>
              </a:tabLst>
            </a:pPr>
            <a:r>
              <a:rPr lang="en-GB" sz="2400" spc="-5" dirty="0">
                <a:latin typeface="Gill Sans MT" panose="020B0502020104020203" pitchFamily="34" charset="0"/>
                <a:ea typeface="Arial" panose="020B0604020202020204" pitchFamily="34" charset="0"/>
              </a:rPr>
              <a:t>Discuss</a:t>
            </a:r>
            <a:r>
              <a:rPr lang="en-GB" sz="2400" spc="-20"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your</a:t>
            </a:r>
            <a:r>
              <a:rPr lang="en-GB" sz="2400" spc="-20"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concerns</a:t>
            </a:r>
            <a:r>
              <a:rPr lang="en-GB" sz="2400" spc="-20" dirty="0">
                <a:latin typeface="Gill Sans MT" panose="020B0502020104020203" pitchFamily="34" charset="0"/>
                <a:ea typeface="Arial" panose="020B0604020202020204" pitchFamily="34" charset="0"/>
              </a:rPr>
              <a:t> </a:t>
            </a:r>
            <a:r>
              <a:rPr lang="en-GB" sz="2400" spc="-15" dirty="0">
                <a:latin typeface="Gill Sans MT" panose="020B0502020104020203" pitchFamily="34" charset="0"/>
                <a:ea typeface="Arial" panose="020B0604020202020204" pitchFamily="34" charset="0"/>
              </a:rPr>
              <a:t>with</a:t>
            </a:r>
            <a:r>
              <a:rPr lang="en-GB" sz="2400" spc="-20"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the</a:t>
            </a:r>
            <a:r>
              <a:rPr lang="en-GB" sz="2400" spc="-40"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child/family, unless</a:t>
            </a:r>
            <a:r>
              <a:rPr lang="en-GB" sz="2400" spc="-15"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doing</a:t>
            </a:r>
            <a:r>
              <a:rPr lang="en-GB" sz="2400" spc="-25"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so</a:t>
            </a:r>
            <a:r>
              <a:rPr lang="en-GB" sz="2400" spc="-25" dirty="0">
                <a:latin typeface="Gill Sans MT" panose="020B0502020104020203" pitchFamily="34" charset="0"/>
                <a:ea typeface="Arial" panose="020B0604020202020204" pitchFamily="34" charset="0"/>
              </a:rPr>
              <a:t> </a:t>
            </a:r>
            <a:r>
              <a:rPr lang="en-GB" sz="2400" spc="-20" dirty="0">
                <a:latin typeface="Gill Sans MT" panose="020B0502020104020203" pitchFamily="34" charset="0"/>
                <a:ea typeface="Arial" panose="020B0604020202020204" pitchFamily="34" charset="0"/>
              </a:rPr>
              <a:t>would</a:t>
            </a:r>
            <a:r>
              <a:rPr lang="en-GB" sz="2400" spc="-25"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place</a:t>
            </a:r>
            <a:r>
              <a:rPr lang="en-GB" sz="2400" spc="-20"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a</a:t>
            </a:r>
            <a:r>
              <a:rPr lang="en-GB" sz="2400" spc="-25"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child</a:t>
            </a:r>
            <a:r>
              <a:rPr lang="en-GB" sz="2400" spc="-10"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at </a:t>
            </a:r>
            <a:r>
              <a:rPr lang="en-GB" sz="2400" spc="-15" dirty="0">
                <a:latin typeface="Gill Sans MT" panose="020B0502020104020203" pitchFamily="34" charset="0"/>
                <a:ea typeface="Arial" panose="020B0604020202020204" pitchFamily="34" charset="0"/>
              </a:rPr>
              <a:t>risk</a:t>
            </a:r>
            <a:r>
              <a:rPr lang="en-GB" sz="2400" spc="-5" dirty="0">
                <a:latin typeface="Gill Sans MT" panose="020B0502020104020203" pitchFamily="34" charset="0"/>
                <a:ea typeface="Arial" panose="020B0604020202020204" pitchFamily="34" charset="0"/>
              </a:rPr>
              <a:t> </a:t>
            </a:r>
            <a:r>
              <a:rPr lang="en-GB" sz="2400" spc="-30" dirty="0">
                <a:latin typeface="Gill Sans MT" panose="020B0502020104020203" pitchFamily="34" charset="0"/>
                <a:ea typeface="Arial" panose="020B0604020202020204" pitchFamily="34" charset="0"/>
              </a:rPr>
              <a:t>of </a:t>
            </a:r>
            <a:r>
              <a:rPr lang="en-GB" sz="2400" spc="-5" dirty="0" smtClean="0">
                <a:latin typeface="Gill Sans MT" panose="020B0502020104020203" pitchFamily="34" charset="0"/>
                <a:ea typeface="Arial" panose="020B0604020202020204" pitchFamily="34" charset="0"/>
              </a:rPr>
              <a:t>harm.</a:t>
            </a:r>
            <a:endParaRPr lang="en-GB" sz="2400" spc="-5" dirty="0">
              <a:latin typeface="Gill Sans MT" panose="020B0502020104020203" pitchFamily="34" charset="0"/>
              <a:ea typeface="Arial" panose="020B0604020202020204" pitchFamily="34" charset="0"/>
            </a:endParaRPr>
          </a:p>
          <a:p>
            <a:pPr marL="457200" lvl="0" indent="-457200">
              <a:lnSpc>
                <a:spcPct val="110000"/>
              </a:lnSpc>
              <a:spcBef>
                <a:spcPts val="1200"/>
              </a:spcBef>
              <a:buSzPct val="100000"/>
              <a:buFont typeface="+mj-lt"/>
              <a:buAutoNum type="arabicPeriod"/>
              <a:tabLst>
                <a:tab pos="726440" algn="l"/>
              </a:tabLst>
            </a:pPr>
            <a:r>
              <a:rPr lang="en-GB" sz="2400" spc="-5" dirty="0">
                <a:latin typeface="Gill Sans MT" panose="020B0502020104020203" pitchFamily="34" charset="0"/>
                <a:ea typeface="Arial" panose="020B0604020202020204" pitchFamily="34" charset="0"/>
              </a:rPr>
              <a:t>Consult the </a:t>
            </a:r>
            <a:r>
              <a:rPr lang="en-GB" sz="2400" spc="-5" dirty="0">
                <a:latin typeface="Gill Sans MT" panose="020B0502020104020203" pitchFamily="34" charset="0"/>
                <a:ea typeface="Arial" panose="020B0604020202020204" pitchFamily="34" charset="0"/>
                <a:hlinkClick r:id="rId3"/>
              </a:rPr>
              <a:t>Herefordshire Right Help, Right Time Guidance</a:t>
            </a:r>
            <a:r>
              <a:rPr lang="en-GB" sz="2400" spc="-5" dirty="0">
                <a:latin typeface="Gill Sans MT" panose="020B0502020104020203" pitchFamily="34" charset="0"/>
                <a:ea typeface="Arial" panose="020B0604020202020204" pitchFamily="34" charset="0"/>
              </a:rPr>
              <a:t>.</a:t>
            </a:r>
          </a:p>
          <a:p>
            <a:pPr marL="457200" lvl="0" indent="-457200">
              <a:lnSpc>
                <a:spcPct val="110000"/>
              </a:lnSpc>
              <a:spcBef>
                <a:spcPts val="1200"/>
              </a:spcBef>
              <a:buSzPct val="100000"/>
              <a:buFont typeface="+mj-lt"/>
              <a:buAutoNum type="arabicPeriod"/>
              <a:tabLst>
                <a:tab pos="726440" algn="l"/>
              </a:tabLst>
            </a:pPr>
            <a:r>
              <a:rPr lang="en-GB" sz="2400" spc="-5" dirty="0">
                <a:latin typeface="Gill Sans MT" panose="020B0502020104020203" pitchFamily="34" charset="0"/>
                <a:ea typeface="Arial" panose="020B0604020202020204" pitchFamily="34" charset="0"/>
              </a:rPr>
              <a:t>Consider discussing </a:t>
            </a:r>
            <a:r>
              <a:rPr lang="en-GB" sz="2400" spc="-15" dirty="0">
                <a:latin typeface="Gill Sans MT" panose="020B0502020104020203" pitchFamily="34" charset="0"/>
                <a:ea typeface="Arial" panose="020B0604020202020204" pitchFamily="34" charset="0"/>
              </a:rPr>
              <a:t>your </a:t>
            </a:r>
            <a:r>
              <a:rPr lang="en-GB" sz="2400" spc="-5" dirty="0">
                <a:latin typeface="Gill Sans MT" panose="020B0502020104020203" pitchFamily="34" charset="0"/>
                <a:ea typeface="Arial" panose="020B0604020202020204" pitchFamily="34" charset="0"/>
              </a:rPr>
              <a:t>concerns </a:t>
            </a:r>
            <a:r>
              <a:rPr lang="en-GB" sz="2400" spc="-15" dirty="0">
                <a:latin typeface="Gill Sans MT" panose="020B0502020104020203" pitchFamily="34" charset="0"/>
                <a:ea typeface="Arial" panose="020B0604020202020204" pitchFamily="34" charset="0"/>
              </a:rPr>
              <a:t>with </a:t>
            </a:r>
            <a:r>
              <a:rPr lang="en-GB" sz="2400" spc="-5" dirty="0">
                <a:latin typeface="Gill Sans MT" panose="020B0502020104020203" pitchFamily="34" charset="0"/>
                <a:ea typeface="Arial" panose="020B0604020202020204" pitchFamily="34" charset="0"/>
              </a:rPr>
              <a:t>the Designated Safeguarding Lead in your</a:t>
            </a:r>
            <a:r>
              <a:rPr lang="en-GB" sz="2400" spc="-120"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agency.</a:t>
            </a:r>
          </a:p>
          <a:p>
            <a:pPr marL="457200" lvl="0" indent="-457200">
              <a:lnSpc>
                <a:spcPct val="110000"/>
              </a:lnSpc>
              <a:spcBef>
                <a:spcPts val="1200"/>
              </a:spcBef>
              <a:buSzPct val="100000"/>
              <a:buFont typeface="+mj-lt"/>
              <a:buAutoNum type="arabicPeriod"/>
              <a:tabLst>
                <a:tab pos="726440" algn="l"/>
              </a:tabLst>
            </a:pPr>
            <a:r>
              <a:rPr lang="en-GB" sz="2400" spc="-5" dirty="0">
                <a:latin typeface="Gill Sans MT" panose="020B0502020104020203" pitchFamily="34" charset="0"/>
                <a:ea typeface="Arial" panose="020B0604020202020204" pitchFamily="34" charset="0"/>
              </a:rPr>
              <a:t>Advise the family that you intend to make a referral to Children’s Social Care, unless </a:t>
            </a:r>
            <a:r>
              <a:rPr lang="en-GB" sz="2400" spc="-15" dirty="0">
                <a:latin typeface="Gill Sans MT" panose="020B0502020104020203" pitchFamily="34" charset="0"/>
                <a:ea typeface="Arial" panose="020B0604020202020204" pitchFamily="34" charset="0"/>
              </a:rPr>
              <a:t>doing </a:t>
            </a:r>
            <a:r>
              <a:rPr lang="en-GB" sz="2400" spc="-5" dirty="0">
                <a:latin typeface="Gill Sans MT" panose="020B0502020104020203" pitchFamily="34" charset="0"/>
                <a:ea typeface="Arial" panose="020B0604020202020204" pitchFamily="34" charset="0"/>
              </a:rPr>
              <a:t>so would place a child at </a:t>
            </a:r>
            <a:r>
              <a:rPr lang="en-GB" sz="2400" spc="-15" dirty="0">
                <a:latin typeface="Gill Sans MT" panose="020B0502020104020203" pitchFamily="34" charset="0"/>
                <a:ea typeface="Arial" panose="020B0604020202020204" pitchFamily="34" charset="0"/>
              </a:rPr>
              <a:t>risk of</a:t>
            </a:r>
            <a:r>
              <a:rPr lang="en-GB" sz="2400" spc="-75" dirty="0">
                <a:latin typeface="Gill Sans MT" panose="020B0502020104020203" pitchFamily="34" charset="0"/>
                <a:ea typeface="Arial" panose="020B0604020202020204" pitchFamily="34" charset="0"/>
              </a:rPr>
              <a:t> </a:t>
            </a:r>
            <a:r>
              <a:rPr lang="en-GB" sz="2400" spc="-5" dirty="0">
                <a:latin typeface="Gill Sans MT" panose="020B0502020104020203" pitchFamily="34" charset="0"/>
                <a:ea typeface="Arial" panose="020B0604020202020204" pitchFamily="34" charset="0"/>
              </a:rPr>
              <a:t>harm</a:t>
            </a:r>
            <a:r>
              <a:rPr lang="en-GB" sz="2400" spc="-5" dirty="0" smtClean="0">
                <a:latin typeface="Gill Sans MT" panose="020B0502020104020203" pitchFamily="34" charset="0"/>
                <a:ea typeface="Arial" panose="020B0604020202020204" pitchFamily="34" charset="0"/>
              </a:rPr>
              <a:t>.</a:t>
            </a:r>
          </a:p>
          <a:p>
            <a:pPr>
              <a:lnSpc>
                <a:spcPct val="110000"/>
              </a:lnSpc>
              <a:spcBef>
                <a:spcPts val="1200"/>
              </a:spcBef>
            </a:pPr>
            <a:endParaRPr lang="en-GB" sz="2400" dirty="0" smtClean="0">
              <a:latin typeface="Gill Sans MT" panose="020B0502020104020203"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197952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87680" y="927462"/>
            <a:ext cx="10866120" cy="60358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marR="0" lvl="0" indent="0" algn="ctr" defTabSz="457200" rtl="0" eaLnBrk="1" fontAlgn="auto" latinLnBrk="0" hangingPunct="1">
              <a:lnSpc>
                <a:spcPct val="110000"/>
              </a:lnSpc>
              <a:spcBef>
                <a:spcPts val="1200"/>
              </a:spcBef>
              <a:spcAft>
                <a:spcPts val="0"/>
              </a:spcAft>
              <a:buClrTx/>
              <a:buSzPct val="80000"/>
              <a:buFont typeface="Wingdings 3" charset="2"/>
              <a:buNone/>
              <a:tabLst/>
              <a:defRPr/>
            </a:pPr>
            <a:r>
              <a:rPr kumimoji="0" lang="en-GB" sz="3200" b="1" i="0" u="none" strike="noStrike" kern="1200" cap="none" spc="0" normalizeH="0" baseline="0" noProof="0" dirty="0" smtClean="0">
                <a:ln>
                  <a:noFill/>
                </a:ln>
                <a:solidFill>
                  <a:schemeClr val="tx1"/>
                </a:solidFill>
                <a:effectLst/>
                <a:uLnTx/>
                <a:uFillTx/>
                <a:latin typeface="Gill Sans MT" panose="020B0502020104020203" pitchFamily="34" charset="0"/>
              </a:rPr>
              <a:t>Consent</a:t>
            </a:r>
            <a:r>
              <a:rPr kumimoji="0" lang="en-GB" sz="3200" b="0" i="0" u="none" strike="noStrike" kern="1200" cap="none" spc="0" normalizeH="0" baseline="0" noProof="0" dirty="0" smtClean="0">
                <a:ln>
                  <a:noFill/>
                </a:ln>
                <a:solidFill>
                  <a:schemeClr val="tx1"/>
                </a:solidFill>
                <a:effectLst/>
                <a:uLnTx/>
                <a:uFillTx/>
                <a:latin typeface="Gill Sans MT" panose="020B0502020104020203" pitchFamily="34" charset="0"/>
              </a:rPr>
              <a:t> should always be sought unless doing so will put the child at risk or it cannot be reasonably expected</a:t>
            </a:r>
          </a:p>
          <a:p>
            <a:pPr marL="342900" marR="0" lvl="0" indent="-342900" algn="l" defTabSz="457200" rtl="0" eaLnBrk="1" fontAlgn="auto" latinLnBrk="0" hangingPunct="1">
              <a:lnSpc>
                <a:spcPct val="110000"/>
              </a:lnSpc>
              <a:spcBef>
                <a:spcPts val="1200"/>
              </a:spcBef>
              <a:spcAft>
                <a:spcPts val="0"/>
              </a:spcAft>
              <a:buClrTx/>
              <a:buSzPct val="80000"/>
              <a:buFont typeface="Arial" panose="020B0604020202020204"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Gill Sans MT" panose="020B0502020104020203" pitchFamily="34" charset="0"/>
              <a:ea typeface="Times New Roman" panose="02020603050405020304" pitchFamily="18" charset="0"/>
            </a:endParaRPr>
          </a:p>
          <a:p>
            <a:pPr marL="342900" marR="0" lvl="0" indent="-342900" algn="l" defTabSz="457200" rtl="0" eaLnBrk="1" fontAlgn="auto" latinLnBrk="0" hangingPunct="1">
              <a:lnSpc>
                <a:spcPct val="110000"/>
              </a:lnSpc>
              <a:spcBef>
                <a:spcPts val="1200"/>
              </a:spcBef>
              <a:spcAft>
                <a:spcPts val="0"/>
              </a:spcAft>
              <a:buClrTx/>
              <a:buSzPct val="80000"/>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panose="020B0502020104020203" pitchFamily="34" charset="0"/>
                <a:ea typeface="Times New Roman" panose="02020603050405020304" pitchFamily="18" charset="0"/>
              </a:rPr>
              <a:t>If consent </a:t>
            </a:r>
            <a:r>
              <a:rPr lang="en-US" sz="2000" dirty="0" err="1" smtClean="0">
                <a:solidFill>
                  <a:schemeClr val="tx1"/>
                </a:solidFill>
                <a:latin typeface="Gill Sans MT" panose="020B0502020104020203" pitchFamily="34" charset="0"/>
                <a:ea typeface="Times New Roman" panose="02020603050405020304" pitchFamily="18" charset="0"/>
              </a:rPr>
              <a:t>i</a:t>
            </a:r>
            <a:r>
              <a:rPr kumimoji="0" lang="en-US" sz="2000" b="0" i="0" u="none" strike="noStrike" kern="1200" cap="none" spc="0" normalizeH="0" baseline="0" noProof="0" dirty="0" smtClean="0">
                <a:ln>
                  <a:noFill/>
                </a:ln>
                <a:solidFill>
                  <a:schemeClr val="tx1"/>
                </a:solidFill>
                <a:effectLst/>
                <a:uLnTx/>
                <a:uFillTx/>
                <a:latin typeface="Gill Sans MT" panose="020B0502020104020203" pitchFamily="34" charset="0"/>
                <a:ea typeface="Times New Roman" panose="02020603050405020304" pitchFamily="18" charset="0"/>
              </a:rPr>
              <a:t>s not sought, clearly indicate the reasons in the MARF referral form</a:t>
            </a:r>
          </a:p>
          <a:p>
            <a:pPr marL="342900" marR="0" lvl="0" indent="-342900" algn="l" defTabSz="457200" rtl="0" eaLnBrk="1" fontAlgn="auto" latinLnBrk="0" hangingPunct="1">
              <a:lnSpc>
                <a:spcPct val="110000"/>
              </a:lnSpc>
              <a:spcBef>
                <a:spcPts val="1200"/>
              </a:spcBef>
              <a:spcAft>
                <a:spcPts val="0"/>
              </a:spcAft>
              <a:buClrTx/>
              <a:buSzPct val="80000"/>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panose="020B0502020104020203" pitchFamily="34" charset="0"/>
                <a:ea typeface="Times New Roman" panose="02020603050405020304" pitchFamily="18" charset="0"/>
              </a:rPr>
              <a:t>If the parent/</a:t>
            </a:r>
            <a:r>
              <a:rPr kumimoji="0" lang="en-US" sz="2000" b="0" i="0" u="none" strike="noStrike" kern="1200" cap="none" spc="0" normalizeH="0" baseline="0" noProof="0" dirty="0" err="1" smtClean="0">
                <a:ln>
                  <a:noFill/>
                </a:ln>
                <a:solidFill>
                  <a:schemeClr val="tx1"/>
                </a:solidFill>
                <a:effectLst/>
                <a:uLnTx/>
                <a:uFillTx/>
                <a:latin typeface="Gill Sans MT" panose="020B0502020104020203" pitchFamily="34" charset="0"/>
                <a:ea typeface="Times New Roman" panose="02020603050405020304" pitchFamily="18" charset="0"/>
              </a:rPr>
              <a:t>carer</a:t>
            </a:r>
            <a:r>
              <a:rPr kumimoji="0" lang="en-US" sz="2000" b="0" i="0" u="none" strike="noStrike" kern="1200" cap="none" spc="0" normalizeH="0" baseline="0" noProof="0" dirty="0" smtClean="0">
                <a:ln>
                  <a:noFill/>
                </a:ln>
                <a:solidFill>
                  <a:schemeClr val="tx1"/>
                </a:solidFill>
                <a:effectLst/>
                <a:uLnTx/>
                <a:uFillTx/>
                <a:latin typeface="Gill Sans MT" panose="020B0502020104020203" pitchFamily="34" charset="0"/>
                <a:ea typeface="Times New Roman" panose="02020603050405020304" pitchFamily="18" charset="0"/>
              </a:rPr>
              <a:t> does not agree to the information being shared, clearly indicate this on the MARF referral form,</a:t>
            </a:r>
            <a:r>
              <a:rPr kumimoji="0" lang="en-US" sz="2000" b="0" i="0" u="none" strike="noStrike" kern="1200" cap="none" spc="0" normalizeH="0" noProof="0" dirty="0" smtClean="0">
                <a:ln>
                  <a:noFill/>
                </a:ln>
                <a:solidFill>
                  <a:schemeClr val="tx1"/>
                </a:solidFill>
                <a:effectLst/>
                <a:uLnTx/>
                <a:uFillTx/>
                <a:latin typeface="Gill Sans MT" panose="020B0502020104020203" pitchFamily="34" charset="0"/>
                <a:ea typeface="Times New Roman" panose="02020603050405020304" pitchFamily="18" charset="0"/>
              </a:rPr>
              <a:t> and reason for sharing the information anyway</a:t>
            </a:r>
            <a:endParaRPr kumimoji="0" lang="en-US" sz="2000" b="0" i="0" u="none" strike="noStrike" kern="1200" cap="none" spc="0" normalizeH="0" baseline="0" noProof="0" dirty="0" smtClean="0">
              <a:ln>
                <a:noFill/>
              </a:ln>
              <a:solidFill>
                <a:schemeClr val="tx1"/>
              </a:solidFill>
              <a:effectLst/>
              <a:uLnTx/>
              <a:uFillTx/>
              <a:latin typeface="Gill Sans MT" panose="020B0502020104020203" pitchFamily="34" charset="0"/>
              <a:ea typeface="Times New Roman" panose="02020603050405020304" pitchFamily="18" charset="0"/>
            </a:endParaRPr>
          </a:p>
          <a:p>
            <a:pPr marL="342900" marR="0" lvl="0" indent="-342900" algn="l" defTabSz="457200" rtl="0" eaLnBrk="1" fontAlgn="auto" latinLnBrk="0" hangingPunct="1">
              <a:lnSpc>
                <a:spcPct val="110000"/>
              </a:lnSpc>
              <a:spcBef>
                <a:spcPts val="1200"/>
              </a:spcBef>
              <a:spcAft>
                <a:spcPts val="0"/>
              </a:spcAft>
              <a:buClrTx/>
              <a:buSzPct val="80000"/>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panose="020B0502020104020203" pitchFamily="34" charset="0"/>
                <a:ea typeface="Times New Roman" panose="02020603050405020304" pitchFamily="18" charset="0"/>
              </a:rPr>
              <a:t>Practitioners can still share information where the family does not consent, if there is a reason to do so to safeguard the child</a:t>
            </a:r>
          </a:p>
          <a:p>
            <a:pPr marL="342900" marR="0" lvl="0" indent="-342900" algn="l" defTabSz="457200" rtl="0" eaLnBrk="1" fontAlgn="auto" latinLnBrk="0" hangingPunct="1">
              <a:lnSpc>
                <a:spcPct val="110000"/>
              </a:lnSpc>
              <a:spcBef>
                <a:spcPts val="1200"/>
              </a:spcBef>
              <a:spcAft>
                <a:spcPts val="0"/>
              </a:spcAft>
              <a:buClrTx/>
              <a:buSzPct val="80000"/>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panose="020B0502020104020203" pitchFamily="34" charset="0"/>
              </a:rPr>
              <a:t>Gaining consent can help information sharing and ultimately lead to a better decision for the child, and an open and transparent relationship with the family</a:t>
            </a:r>
          </a:p>
          <a:p>
            <a:pPr marL="0" lvl="0" indent="0" algn="ctr">
              <a:lnSpc>
                <a:spcPct val="110000"/>
              </a:lnSpc>
              <a:spcBef>
                <a:spcPts val="1200"/>
              </a:spcBef>
              <a:buClrTx/>
              <a:buNone/>
            </a:pPr>
            <a:r>
              <a:rPr lang="en-GB" sz="2000" b="1" dirty="0" smtClean="0">
                <a:solidFill>
                  <a:schemeClr val="tx1"/>
                </a:solidFill>
                <a:latin typeface="Gill Sans MT" panose="020B0502020104020203" pitchFamily="34" charset="0"/>
                <a:cs typeface="Arial" panose="020B0604020202020204" pitchFamily="34" charset="0"/>
              </a:rPr>
              <a:t>“With </a:t>
            </a:r>
            <a:r>
              <a:rPr lang="en-GB" sz="2000" b="1" dirty="0">
                <a:solidFill>
                  <a:schemeClr val="tx1"/>
                </a:solidFill>
                <a:latin typeface="Gill Sans MT" panose="020B0502020104020203" pitchFamily="34" charset="0"/>
                <a:cs typeface="Arial" panose="020B0604020202020204" pitchFamily="34" charset="0"/>
              </a:rPr>
              <a:t>regard to consent, legislation is clear that sharing information without consent for the purposes of safeguarding is </a:t>
            </a:r>
            <a:r>
              <a:rPr lang="en-GB" sz="2000" b="1" dirty="0" smtClean="0">
                <a:solidFill>
                  <a:schemeClr val="tx1"/>
                </a:solidFill>
                <a:latin typeface="Gill Sans MT" panose="020B0502020104020203" pitchFamily="34" charset="0"/>
                <a:cs typeface="Arial" panose="020B0604020202020204" pitchFamily="34" charset="0"/>
              </a:rPr>
              <a:t>permitted” – National panel</a:t>
            </a:r>
            <a:endParaRPr lang="en-US" sz="2000" b="1" dirty="0">
              <a:solidFill>
                <a:schemeClr val="tx1"/>
              </a:solidFill>
              <a:latin typeface="Gill Sans MT" panose="020B0502020104020203" pitchFamily="34" charset="0"/>
              <a:cs typeface="Arial" panose="020B0604020202020204" pitchFamily="34" charset="0"/>
            </a:endParaRPr>
          </a:p>
          <a:p>
            <a:pPr marL="0" marR="0" lvl="0" indent="0" algn="l" defTabSz="457200" rtl="0" eaLnBrk="1" fontAlgn="auto" latinLnBrk="0" hangingPunct="1">
              <a:lnSpc>
                <a:spcPct val="110000"/>
              </a:lnSpc>
              <a:spcBef>
                <a:spcPts val="1200"/>
              </a:spcBef>
              <a:spcAft>
                <a:spcPts val="0"/>
              </a:spcAft>
              <a:buClrTx/>
              <a:buSzPct val="80000"/>
              <a:buNone/>
              <a:tabLst/>
              <a:defRPr/>
            </a:pPr>
            <a:endParaRPr kumimoji="0" lang="en-GB" sz="2000" b="0" i="0" u="none" strike="noStrike" kern="1200" cap="none" spc="0" normalizeH="0" baseline="0" noProof="0" dirty="0" smtClean="0">
              <a:ln>
                <a:noFill/>
              </a:ln>
              <a:solidFill>
                <a:schemeClr val="tx1"/>
              </a:solidFill>
              <a:effectLst/>
              <a:uLnTx/>
              <a:uFillTx/>
              <a:latin typeface="Gill Sans MT" panose="020B0502020104020203"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3336982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10000"/>
              </a:lnSpc>
              <a:spcBef>
                <a:spcPts val="1200"/>
              </a:spcBef>
            </a:pPr>
            <a:r>
              <a:rPr lang="en-GB" dirty="0" smtClean="0">
                <a:latin typeface="Gill Sans MT" panose="020B0502020104020203" pitchFamily="34" charset="0"/>
              </a:rPr>
              <a:t>Strategy discussions</a:t>
            </a:r>
            <a:endParaRPr lang="en-GB" dirty="0">
              <a:latin typeface="Gill Sans MT" panose="020B0502020104020203" pitchFamily="34" charset="0"/>
            </a:endParaRPr>
          </a:p>
        </p:txBody>
      </p:sp>
      <p:sp>
        <p:nvSpPr>
          <p:cNvPr id="3" name="Content Placeholder 2"/>
          <p:cNvSpPr>
            <a:spLocks noGrp="1"/>
          </p:cNvSpPr>
          <p:nvPr>
            <p:ph idx="1"/>
          </p:nvPr>
        </p:nvSpPr>
        <p:spPr>
          <a:xfrm>
            <a:off x="538843" y="1930128"/>
            <a:ext cx="11114314" cy="4351338"/>
          </a:xfrm>
        </p:spPr>
        <p:txBody>
          <a:bodyPr>
            <a:noAutofit/>
          </a:bodyPr>
          <a:lstStyle/>
          <a:p>
            <a:pPr>
              <a:lnSpc>
                <a:spcPct val="110000"/>
              </a:lnSpc>
              <a:spcBef>
                <a:spcPts val="1200"/>
              </a:spcBef>
            </a:pPr>
            <a:r>
              <a:rPr lang="en-GB" sz="2400" dirty="0" smtClean="0">
                <a:latin typeface="Gill Sans MT" panose="020B0502020104020203" pitchFamily="34" charset="0"/>
              </a:rPr>
              <a:t>Multi-agency discussion to share information and agree course of action</a:t>
            </a:r>
            <a:endParaRPr lang="en-GB" sz="2400" dirty="0">
              <a:latin typeface="Gill Sans MT" panose="020B0502020104020203" pitchFamily="34" charset="0"/>
            </a:endParaRPr>
          </a:p>
          <a:p>
            <a:pPr>
              <a:lnSpc>
                <a:spcPct val="110000"/>
              </a:lnSpc>
              <a:spcBef>
                <a:spcPts val="1200"/>
              </a:spcBef>
            </a:pPr>
            <a:r>
              <a:rPr lang="en-GB" sz="2400" dirty="0" smtClean="0">
                <a:latin typeface="Gill Sans MT" panose="020B0502020104020203" pitchFamily="34" charset="0"/>
              </a:rPr>
              <a:t>Convened when there is reasonable cause to suspect that a child is suffering, or likely to suffer, significant harm.</a:t>
            </a:r>
          </a:p>
          <a:p>
            <a:pPr>
              <a:lnSpc>
                <a:spcPct val="110000"/>
              </a:lnSpc>
              <a:spcBef>
                <a:spcPts val="1200"/>
              </a:spcBef>
            </a:pPr>
            <a:r>
              <a:rPr lang="en-GB" sz="2400" dirty="0" smtClean="0">
                <a:latin typeface="Gill Sans MT" panose="020B0502020104020203" pitchFamily="34" charset="0"/>
              </a:rPr>
              <a:t>In </a:t>
            </a:r>
            <a:r>
              <a:rPr lang="en-GB" sz="2400" dirty="0">
                <a:latin typeface="Gill Sans MT" panose="020B0502020104020203" pitchFamily="34" charset="0"/>
              </a:rPr>
              <a:t>both </a:t>
            </a:r>
            <a:r>
              <a:rPr lang="en-GB" sz="2400" dirty="0" smtClean="0">
                <a:latin typeface="Gill Sans MT" panose="020B0502020104020203" pitchFamily="34" charset="0"/>
              </a:rPr>
              <a:t>Arthur and Star’s cases, opportunities were missed </a:t>
            </a:r>
            <a:r>
              <a:rPr lang="en-GB" sz="2400" dirty="0">
                <a:latin typeface="Gill Sans MT" panose="020B0502020104020203" pitchFamily="34" charset="0"/>
              </a:rPr>
              <a:t>when Strategy Meetings were not </a:t>
            </a:r>
            <a:r>
              <a:rPr lang="en-GB" sz="2400" dirty="0" smtClean="0">
                <a:latin typeface="Gill Sans MT" panose="020B0502020104020203" pitchFamily="34" charset="0"/>
              </a:rPr>
              <a:t>held.</a:t>
            </a:r>
            <a:endParaRPr lang="en-GB" sz="2400" dirty="0">
              <a:latin typeface="Gill Sans MT" panose="020B0502020104020203" pitchFamily="34" charset="0"/>
            </a:endParaRPr>
          </a:p>
          <a:p>
            <a:pPr>
              <a:lnSpc>
                <a:spcPct val="110000"/>
              </a:lnSpc>
              <a:spcBef>
                <a:spcPts val="1200"/>
              </a:spcBef>
            </a:pPr>
            <a:r>
              <a:rPr lang="en-GB" sz="2400" dirty="0" smtClean="0">
                <a:latin typeface="Gill Sans MT" panose="020B0502020104020203" pitchFamily="34" charset="0"/>
              </a:rPr>
              <a:t>Local case reviews in Herefordshire also found that Strategy discussions were not consistently being held when they should have been. </a:t>
            </a:r>
            <a:r>
              <a:rPr lang="en-GB" sz="2000" dirty="0" smtClean="0">
                <a:latin typeface="Gill Sans MT" panose="020B0502020104020203" pitchFamily="34" charset="0"/>
              </a:rPr>
              <a:t>(Thematic Review: Peer on Peer Abuse)</a:t>
            </a:r>
            <a:endParaRPr lang="en-GB" sz="2000" dirty="0">
              <a:latin typeface="Gill Sans MT" panose="020B0502020104020203" pitchFamily="34" charset="0"/>
            </a:endParaRPr>
          </a:p>
          <a:p>
            <a:pPr>
              <a:lnSpc>
                <a:spcPct val="110000"/>
              </a:lnSpc>
              <a:spcBef>
                <a:spcPts val="1200"/>
              </a:spcBef>
            </a:pPr>
            <a:r>
              <a:rPr lang="en-GB" sz="2400" dirty="0" smtClean="0">
                <a:latin typeface="Gill Sans MT" panose="020B0502020104020203" pitchFamily="34" charset="0"/>
              </a:rPr>
              <a:t>More information about Strategy discussions is available on the West Midlands Child Protection Procedures site, in section </a:t>
            </a:r>
            <a:r>
              <a:rPr lang="en-GB" sz="2400" dirty="0" smtClean="0">
                <a:latin typeface="Gill Sans MT" panose="020B0502020104020203" pitchFamily="34" charset="0"/>
                <a:hlinkClick r:id="rId3"/>
              </a:rPr>
              <a:t>1.8 </a:t>
            </a:r>
            <a:r>
              <a:rPr lang="en-GB" sz="2400" dirty="0">
                <a:latin typeface="Gill Sans MT" panose="020B0502020104020203" pitchFamily="34" charset="0"/>
                <a:hlinkClick r:id="rId3"/>
              </a:rPr>
              <a:t>Strategy meeting/discussion | West Midlands Safeguarding Children Group (procedures.org.uk)</a:t>
            </a:r>
            <a:endParaRPr lang="en-GB" sz="2400" dirty="0">
              <a:latin typeface="Gill Sans MT" panose="020B0502020104020203"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345086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10000"/>
              </a:lnSpc>
              <a:spcBef>
                <a:spcPts val="1200"/>
              </a:spcBef>
            </a:pPr>
            <a:r>
              <a:rPr lang="en-GB" dirty="0" smtClean="0">
                <a:latin typeface="Gill Sans MT" panose="020B0502020104020203" pitchFamily="34" charset="0"/>
              </a:rPr>
              <a:t>Stepping-down</a:t>
            </a:r>
            <a:endParaRPr lang="en-GB" dirty="0">
              <a:latin typeface="Gill Sans MT" panose="020B0502020104020203" pitchFamily="34" charset="0"/>
            </a:endParaRPr>
          </a:p>
        </p:txBody>
      </p:sp>
      <p:sp>
        <p:nvSpPr>
          <p:cNvPr id="3" name="Content Placeholder 2"/>
          <p:cNvSpPr>
            <a:spLocks noGrp="1"/>
          </p:cNvSpPr>
          <p:nvPr>
            <p:ph idx="1"/>
          </p:nvPr>
        </p:nvSpPr>
        <p:spPr>
          <a:xfrm>
            <a:off x="838200" y="1825625"/>
            <a:ext cx="10515600" cy="4810306"/>
          </a:xfrm>
        </p:spPr>
        <p:txBody>
          <a:bodyPr>
            <a:normAutofit/>
          </a:bodyPr>
          <a:lstStyle/>
          <a:p>
            <a:pPr marL="0" lvl="0" indent="0" algn="ctr" defTabSz="457200">
              <a:lnSpc>
                <a:spcPct val="110000"/>
              </a:lnSpc>
              <a:spcBef>
                <a:spcPts val="1200"/>
              </a:spcBef>
              <a:buNone/>
            </a:pPr>
            <a:r>
              <a:rPr lang="en-GB" sz="2400" dirty="0" smtClean="0">
                <a:solidFill>
                  <a:prstClr val="black"/>
                </a:solidFill>
                <a:latin typeface="Gill Sans MT" panose="020B0502020104020203" pitchFamily="34" charset="0"/>
              </a:rPr>
              <a:t>“</a:t>
            </a:r>
            <a:r>
              <a:rPr lang="en-GB" sz="2400" dirty="0">
                <a:solidFill>
                  <a:prstClr val="black"/>
                </a:solidFill>
                <a:latin typeface="Gill Sans MT" panose="020B0502020104020203" pitchFamily="34" charset="0"/>
              </a:rPr>
              <a:t>Where a plan is stepped down to Early Help or where a parent/carer refuses the support of Early Help consideration must be given as to whether this will adversely impact the child’s safety, health and/or development and, therefore, meet the threshold for Statutory Assessment</a:t>
            </a:r>
            <a:r>
              <a:rPr lang="en-GB" sz="2400" dirty="0" smtClean="0">
                <a:solidFill>
                  <a:prstClr val="black"/>
                </a:solidFill>
                <a:latin typeface="Gill Sans MT" panose="020B0502020104020203" pitchFamily="34" charset="0"/>
              </a:rPr>
              <a:t>.” (SCR Matthew – Herefordshire)</a:t>
            </a:r>
          </a:p>
          <a:p>
            <a:pPr marL="0" lvl="0" indent="0" algn="ctr" defTabSz="457200">
              <a:lnSpc>
                <a:spcPct val="110000"/>
              </a:lnSpc>
              <a:spcBef>
                <a:spcPts val="1200"/>
              </a:spcBef>
              <a:buNone/>
            </a:pPr>
            <a:endParaRPr lang="en-GB" sz="2400" dirty="0">
              <a:solidFill>
                <a:prstClr val="black"/>
              </a:solidFill>
              <a:latin typeface="Gill Sans MT" panose="020B0502020104020203" pitchFamily="34" charset="0"/>
            </a:endParaRPr>
          </a:p>
          <a:p>
            <a:pPr lvl="0" defTabSz="457200">
              <a:lnSpc>
                <a:spcPct val="110000"/>
              </a:lnSpc>
              <a:spcBef>
                <a:spcPts val="1200"/>
              </a:spcBef>
            </a:pPr>
            <a:r>
              <a:rPr lang="en-GB" sz="2400" dirty="0">
                <a:solidFill>
                  <a:prstClr val="black"/>
                </a:solidFill>
                <a:latin typeface="Gill Sans MT" panose="020B0502020104020203" pitchFamily="34" charset="0"/>
              </a:rPr>
              <a:t>Continued information sharing will help to determine the needs where there are concerns, even if there is no plan in </a:t>
            </a:r>
            <a:r>
              <a:rPr lang="en-GB" sz="2400" dirty="0" smtClean="0">
                <a:solidFill>
                  <a:prstClr val="black"/>
                </a:solidFill>
                <a:latin typeface="Gill Sans MT" panose="020B0502020104020203" pitchFamily="34" charset="0"/>
              </a:rPr>
              <a:t>place</a:t>
            </a:r>
            <a:endParaRPr lang="en-GB" sz="2400" dirty="0">
              <a:solidFill>
                <a:prstClr val="black"/>
              </a:solidFill>
              <a:latin typeface="Gill Sans MT" panose="020B0502020104020203" pitchFamily="34" charset="0"/>
            </a:endParaRPr>
          </a:p>
          <a:p>
            <a:pPr lvl="0" defTabSz="457200">
              <a:lnSpc>
                <a:spcPct val="110000"/>
              </a:lnSpc>
              <a:spcBef>
                <a:spcPts val="1200"/>
              </a:spcBef>
            </a:pPr>
            <a:r>
              <a:rPr lang="en-GB" sz="2400" dirty="0">
                <a:solidFill>
                  <a:prstClr val="black"/>
                </a:solidFill>
                <a:latin typeface="Gill Sans MT" panose="020B0502020104020203" pitchFamily="34" charset="0"/>
              </a:rPr>
              <a:t>To understand if the case </a:t>
            </a:r>
            <a:r>
              <a:rPr lang="en-GB" sz="2400" dirty="0" smtClean="0">
                <a:solidFill>
                  <a:prstClr val="black"/>
                </a:solidFill>
                <a:latin typeface="Gill Sans MT" panose="020B0502020104020203" pitchFamily="34" charset="0"/>
              </a:rPr>
              <a:t>meetings </a:t>
            </a:r>
            <a:r>
              <a:rPr lang="en-GB" sz="2400" dirty="0">
                <a:solidFill>
                  <a:prstClr val="black"/>
                </a:solidFill>
                <a:latin typeface="Gill Sans MT" panose="020B0502020104020203" pitchFamily="34" charset="0"/>
              </a:rPr>
              <a:t>the threshold for a Statutory Assessment (Level 4), refer to the Right Help, Right Time Levels of Need </a:t>
            </a:r>
            <a:r>
              <a:rPr lang="en-GB" sz="2400" dirty="0" smtClean="0">
                <a:solidFill>
                  <a:prstClr val="black"/>
                </a:solidFill>
                <a:latin typeface="Gill Sans MT" panose="020B0502020104020203" pitchFamily="34" charset="0"/>
              </a:rPr>
              <a:t>Framework</a:t>
            </a:r>
            <a:endParaRPr lang="en-GB" dirty="0">
              <a:latin typeface="Gill Sans MT" panose="020B0502020104020203" pitchFamily="34" charset="0"/>
              <a:ea typeface="Times New Roman" panose="02020603050405020304" pitchFamily="18" charset="0"/>
            </a:endParaRPr>
          </a:p>
          <a:p>
            <a:pPr>
              <a:lnSpc>
                <a:spcPct val="110000"/>
              </a:lnSpc>
              <a:spcBef>
                <a:spcPts val="1200"/>
              </a:spcBef>
            </a:pPr>
            <a:endParaRPr lang="en-GB"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010746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17074"/>
            <a:ext cx="10515600" cy="4140925"/>
          </a:xfrm>
        </p:spPr>
        <p:txBody>
          <a:bodyPr>
            <a:noAutofit/>
          </a:bodyPr>
          <a:lstStyle/>
          <a:p>
            <a:pPr>
              <a:lnSpc>
                <a:spcPct val="110000"/>
              </a:lnSpc>
              <a:spcBef>
                <a:spcPts val="1200"/>
              </a:spcBef>
            </a:pPr>
            <a:r>
              <a:rPr lang="en-GB" sz="2400" dirty="0" smtClean="0">
                <a:latin typeface="Gill Sans MT" panose="020B0502020104020203" pitchFamily="34" charset="0"/>
              </a:rPr>
              <a:t>A persistent finding in child case reviews – that children were not spoken to enough</a:t>
            </a:r>
            <a:endParaRPr lang="en-GB" sz="2400" dirty="0">
              <a:latin typeface="Gill Sans MT" panose="020B0502020104020203" pitchFamily="34" charset="0"/>
            </a:endParaRPr>
          </a:p>
          <a:p>
            <a:pPr>
              <a:lnSpc>
                <a:spcPct val="110000"/>
              </a:lnSpc>
              <a:spcBef>
                <a:spcPts val="1200"/>
              </a:spcBef>
            </a:pPr>
            <a:r>
              <a:rPr lang="en-GB" sz="2400" dirty="0" smtClean="0">
                <a:latin typeface="Gill Sans MT" panose="020B0502020104020203" pitchFamily="34" charset="0"/>
              </a:rPr>
              <a:t>Lack of confidence and time</a:t>
            </a:r>
            <a:endParaRPr lang="en-GB" sz="2400" dirty="0">
              <a:latin typeface="Gill Sans MT" panose="020B0502020104020203" pitchFamily="34" charset="0"/>
            </a:endParaRPr>
          </a:p>
          <a:p>
            <a:pPr>
              <a:lnSpc>
                <a:spcPct val="110000"/>
              </a:lnSpc>
              <a:spcBef>
                <a:spcPts val="1200"/>
              </a:spcBef>
            </a:pPr>
            <a:r>
              <a:rPr lang="en-GB" sz="2400" dirty="0">
                <a:latin typeface="Gill Sans MT" panose="020B0502020104020203" pitchFamily="34" charset="0"/>
              </a:rPr>
              <a:t>Continuously ask: </a:t>
            </a:r>
          </a:p>
          <a:p>
            <a:pPr marL="0" indent="0">
              <a:lnSpc>
                <a:spcPct val="110000"/>
              </a:lnSpc>
              <a:spcBef>
                <a:spcPts val="1200"/>
              </a:spcBef>
              <a:buNone/>
            </a:pPr>
            <a:r>
              <a:rPr lang="en-GB" sz="2400" dirty="0">
                <a:latin typeface="Gill Sans MT" panose="020B0502020104020203" pitchFamily="34" charset="0"/>
              </a:rPr>
              <a:t>“What difference is this making in the life of the child?”</a:t>
            </a:r>
          </a:p>
          <a:p>
            <a:pPr marL="0" indent="0">
              <a:lnSpc>
                <a:spcPct val="110000"/>
              </a:lnSpc>
              <a:spcBef>
                <a:spcPts val="1200"/>
              </a:spcBef>
              <a:buNone/>
            </a:pPr>
            <a:r>
              <a:rPr lang="en-GB" sz="2400" dirty="0">
                <a:latin typeface="Gill Sans MT" panose="020B0502020104020203" pitchFamily="34" charset="0"/>
              </a:rPr>
              <a:t>“What is this child’s life like, everyday / What is their lived experience</a:t>
            </a:r>
            <a:r>
              <a:rPr lang="en-GB" sz="2400" dirty="0" smtClean="0">
                <a:latin typeface="Gill Sans MT" panose="020B0502020104020203" pitchFamily="34" charset="0"/>
              </a:rPr>
              <a:t>?”</a:t>
            </a:r>
            <a:endParaRPr lang="en-GB" sz="2400" dirty="0">
              <a:latin typeface="Gill Sans MT" panose="020B0502020104020203" pitchFamily="34" charset="0"/>
            </a:endParaRPr>
          </a:p>
          <a:p>
            <a:pPr marL="0" indent="0">
              <a:lnSpc>
                <a:spcPct val="110000"/>
              </a:lnSpc>
              <a:spcBef>
                <a:spcPts val="1200"/>
              </a:spcBef>
              <a:buNone/>
            </a:pPr>
            <a:endParaRPr lang="en-GB" sz="2400" dirty="0" smtClean="0">
              <a:latin typeface="Gill Sans MT" panose="020B0502020104020203" pitchFamily="34" charset="0"/>
            </a:endParaRPr>
          </a:p>
          <a:p>
            <a:pPr marL="0" indent="0">
              <a:lnSpc>
                <a:spcPct val="110000"/>
              </a:lnSpc>
              <a:spcBef>
                <a:spcPts val="1200"/>
              </a:spcBef>
              <a:buNone/>
            </a:pPr>
            <a:endParaRPr lang="en-GB" sz="2400" dirty="0" smtClean="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grpSp>
        <p:nvGrpSpPr>
          <p:cNvPr id="5" name="Group 4"/>
          <p:cNvGrpSpPr/>
          <p:nvPr/>
        </p:nvGrpSpPr>
        <p:grpSpPr>
          <a:xfrm>
            <a:off x="117566" y="143691"/>
            <a:ext cx="9522823" cy="2338252"/>
            <a:chOff x="117566" y="143691"/>
            <a:chExt cx="9659089" cy="1841863"/>
          </a:xfrm>
        </p:grpSpPr>
        <p:sp>
          <p:nvSpPr>
            <p:cNvPr id="6" name="Rounded Rectangle 5"/>
            <p:cNvSpPr/>
            <p:nvPr/>
          </p:nvSpPr>
          <p:spPr>
            <a:xfrm>
              <a:off x="117566" y="143691"/>
              <a:ext cx="9659089" cy="18418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7" name="Rounded Rectangle 6"/>
            <p:cNvSpPr/>
            <p:nvPr/>
          </p:nvSpPr>
          <p:spPr>
            <a:xfrm>
              <a:off x="117566" y="143691"/>
              <a:ext cx="504009" cy="18418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838200" y="652508"/>
            <a:ext cx="8802189" cy="1325563"/>
          </a:xfrm>
        </p:spPr>
        <p:txBody>
          <a:bodyPr>
            <a:noAutofit/>
          </a:bodyPr>
          <a:lstStyle/>
          <a:p>
            <a:r>
              <a:rPr lang="en-GB" sz="3600" dirty="0">
                <a:solidFill>
                  <a:prstClr val="black"/>
                </a:solidFill>
                <a:latin typeface="Gill Sans MT" panose="020B0502020104020203" pitchFamily="34" charset="0"/>
              </a:rPr>
              <a:t>National review finding:</a:t>
            </a:r>
            <a:br>
              <a:rPr lang="en-GB" sz="3600" dirty="0">
                <a:solidFill>
                  <a:prstClr val="black"/>
                </a:solidFill>
                <a:latin typeface="Gill Sans MT" panose="020B0502020104020203" pitchFamily="34" charset="0"/>
              </a:rPr>
            </a:br>
            <a:r>
              <a:rPr lang="en-GB" sz="3600" b="1" dirty="0">
                <a:solidFill>
                  <a:prstClr val="black"/>
                </a:solidFill>
                <a:latin typeface="Gill Sans MT" panose="020B0502020104020203" pitchFamily="34" charset="0"/>
              </a:rPr>
              <a:t>Understanding what the child’s daily life is like, where this might not be </a:t>
            </a:r>
            <a:r>
              <a:rPr lang="en-GB" sz="3600" b="1" dirty="0" smtClean="0">
                <a:solidFill>
                  <a:prstClr val="black"/>
                </a:solidFill>
                <a:latin typeface="Gill Sans MT" panose="020B0502020104020203" pitchFamily="34" charset="0"/>
              </a:rPr>
              <a:t>straightforward</a:t>
            </a:r>
            <a:endParaRPr lang="en-GB" sz="3600" b="1" dirty="0">
              <a:solidFill>
                <a:prstClr val="black"/>
              </a:solidFill>
              <a:latin typeface="Gill Sans MT" panose="020B0502020104020203" pitchFamily="34" charset="0"/>
            </a:endParaRPr>
          </a:p>
        </p:txBody>
      </p:sp>
    </p:spTree>
    <p:extLst>
      <p:ext uri="{BB962C8B-B14F-4D97-AF65-F5344CB8AC3E}">
        <p14:creationId xmlns:p14="http://schemas.microsoft.com/office/powerpoint/2010/main" val="221505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2527" y="4170714"/>
            <a:ext cx="3590025" cy="875420"/>
          </a:xfrm>
          <a:prstGeom prst="rect">
            <a:avLst/>
          </a:prstGeom>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791" y="260246"/>
            <a:ext cx="4561611" cy="6499369"/>
          </a:xfrm>
          <a:prstGeom prst="rect">
            <a:avLst/>
          </a:prstGeom>
        </p:spPr>
      </p:pic>
      <p:sp>
        <p:nvSpPr>
          <p:cNvPr id="7" name="TextBox 6"/>
          <p:cNvSpPr txBox="1"/>
          <p:nvPr/>
        </p:nvSpPr>
        <p:spPr>
          <a:xfrm>
            <a:off x="833377" y="567160"/>
            <a:ext cx="3669175" cy="2677656"/>
          </a:xfrm>
          <a:prstGeom prst="rect">
            <a:avLst/>
          </a:prstGeom>
          <a:solidFill>
            <a:sysClr val="window" lastClr="FFFFFF"/>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2400" b="1" i="0" strike="noStrike" kern="0" cap="none" spc="0" normalizeH="0" baseline="0" noProof="0" dirty="0" smtClean="0">
                <a:ln>
                  <a:noFill/>
                </a:ln>
                <a:solidFill>
                  <a:prstClr val="black"/>
                </a:solidFill>
                <a:effectLst/>
                <a:uLnTx/>
                <a:uFillTx/>
                <a:latin typeface="Gill Sans MT" panose="020B0502020104020203" pitchFamily="34" charset="0"/>
              </a:rPr>
              <a:t>Launched May 2022</a:t>
            </a:r>
            <a:endParaRPr kumimoji="0" lang="en-GB" sz="2400" b="1" i="0" strike="noStrike" kern="0" cap="none" spc="0" normalizeH="0" baseline="0" noProof="0" dirty="0" smtClean="0">
              <a:ln>
                <a:noFill/>
              </a:ln>
              <a:solidFill>
                <a:prstClr val="black"/>
              </a:solidFill>
              <a:effectLst/>
              <a:uLnTx/>
              <a:uFillTx/>
              <a:latin typeface="Gill Sans MT" panose="020B0502020104020203" pitchFamily="34" charset="0"/>
              <a:hlinkClick r:id="rId5"/>
            </a:endParaRPr>
          </a:p>
          <a:p>
            <a:pPr marL="0" marR="0" lvl="0" indent="0" algn="ctr" defTabSz="457200" eaLnBrk="1" fontAlgn="auto" latinLnBrk="0" hangingPunct="1">
              <a:lnSpc>
                <a:spcPct val="100000"/>
              </a:lnSpc>
              <a:spcBef>
                <a:spcPts val="0"/>
              </a:spcBef>
              <a:spcAft>
                <a:spcPts val="0"/>
              </a:spcAft>
              <a:buClrTx/>
              <a:buSzTx/>
              <a:buFontTx/>
              <a:buNone/>
              <a:tabLst/>
              <a:defRPr/>
            </a:pPr>
            <a:endParaRPr lang="en-GB" sz="2400" kern="0" dirty="0">
              <a:solidFill>
                <a:prstClr val="black"/>
              </a:solidFill>
              <a:hlinkClick r:id="rId5"/>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prstClr val="black"/>
                </a:solidFill>
                <a:effectLst/>
                <a:uLnTx/>
                <a:uFillTx/>
                <a:hlinkClick r:id="rId5"/>
              </a:rPr>
              <a:t>Voice of the Child Participation Toolkit - Herefordshire Safeguarding (herefordshiresafeguardingboards.org.uk)</a:t>
            </a:r>
            <a:endParaRPr kumimoji="0" lang="en-GB" sz="2400" b="0" i="0" u="none" strike="noStrike" kern="0" cap="none" spc="0" normalizeH="0" baseline="0" noProof="0" dirty="0" smtClean="0">
              <a:ln>
                <a:noFill/>
              </a:ln>
              <a:solidFill>
                <a:prstClr val="black"/>
              </a:solidFill>
              <a:effectLst/>
              <a:uLnTx/>
              <a:uFillTx/>
            </a:endParaRPr>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697975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17566" y="143691"/>
            <a:ext cx="9659089" cy="1841863"/>
            <a:chOff x="117566" y="143691"/>
            <a:chExt cx="9659089" cy="1841863"/>
          </a:xfrm>
        </p:grpSpPr>
        <p:sp>
          <p:nvSpPr>
            <p:cNvPr id="7" name="Rounded Rectangle 6"/>
            <p:cNvSpPr/>
            <p:nvPr/>
          </p:nvSpPr>
          <p:spPr>
            <a:xfrm>
              <a:off x="117566" y="143691"/>
              <a:ext cx="9659089" cy="18418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8" name="Rounded Rectangle 7"/>
            <p:cNvSpPr/>
            <p:nvPr/>
          </p:nvSpPr>
          <p:spPr>
            <a:xfrm>
              <a:off x="117566" y="143691"/>
              <a:ext cx="504009" cy="18418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sp>
        <p:nvSpPr>
          <p:cNvPr id="3" name="Content Placeholder 2"/>
          <p:cNvSpPr>
            <a:spLocks noGrp="1"/>
          </p:cNvSpPr>
          <p:nvPr>
            <p:ph idx="1"/>
          </p:nvPr>
        </p:nvSpPr>
        <p:spPr>
          <a:xfrm>
            <a:off x="621575" y="2341690"/>
            <a:ext cx="10515600" cy="4351338"/>
          </a:xfrm>
        </p:spPr>
        <p:txBody>
          <a:bodyPr>
            <a:normAutofit/>
          </a:bodyPr>
          <a:lstStyle/>
          <a:p>
            <a:pPr marL="0" indent="0">
              <a:lnSpc>
                <a:spcPct val="110000"/>
              </a:lnSpc>
              <a:spcBef>
                <a:spcPts val="0"/>
              </a:spcBef>
              <a:buNone/>
            </a:pPr>
            <a:r>
              <a:rPr lang="en-GB" dirty="0" smtClean="0">
                <a:latin typeface="Gill Sans MT" panose="020B0502020104020203" pitchFamily="34" charset="0"/>
              </a:rPr>
              <a:t>A significant gap in understanding what daily life was like for Arthur and Star was the failure to speak with wider family members.</a:t>
            </a:r>
          </a:p>
          <a:p>
            <a:pPr marL="0" indent="0">
              <a:lnSpc>
                <a:spcPct val="110000"/>
              </a:lnSpc>
              <a:spcBef>
                <a:spcPts val="0"/>
              </a:spcBef>
              <a:buNone/>
            </a:pPr>
            <a:endParaRPr lang="en-GB" dirty="0" smtClean="0">
              <a:latin typeface="Gill Sans MT" panose="020B0502020104020203" pitchFamily="34" charset="0"/>
            </a:endParaRPr>
          </a:p>
          <a:p>
            <a:pPr marL="0" indent="0">
              <a:lnSpc>
                <a:spcPct val="110000"/>
              </a:lnSpc>
              <a:spcBef>
                <a:spcPts val="0"/>
              </a:spcBef>
              <a:buNone/>
            </a:pPr>
            <a:r>
              <a:rPr lang="en-GB" dirty="0" smtClean="0">
                <a:latin typeface="Gill Sans MT" panose="020B0502020104020203" pitchFamily="34" charset="0"/>
              </a:rPr>
              <a:t>“There needs to be greater consistency in speaking to and listening to the views of family/friends, recognising that they may be able to provide important insights into what the child is experiencing.” – National panel</a:t>
            </a:r>
          </a:p>
          <a:p>
            <a:pPr marL="0" indent="0">
              <a:lnSpc>
                <a:spcPct val="110000"/>
              </a:lnSpc>
              <a:spcBef>
                <a:spcPts val="0"/>
              </a:spcBef>
              <a:buNone/>
            </a:pPr>
            <a:endParaRPr lang="en-GB" dirty="0" smtClean="0">
              <a:latin typeface="Gill Sans MT" panose="020B0502020104020203" pitchFamily="34" charset="0"/>
            </a:endParaRPr>
          </a:p>
          <a:p>
            <a:pPr marL="0" indent="0">
              <a:lnSpc>
                <a:spcPct val="110000"/>
              </a:lnSpc>
              <a:spcBef>
                <a:spcPts val="0"/>
              </a:spcBef>
              <a:buNone/>
            </a:pPr>
            <a:r>
              <a:rPr lang="en-GB" dirty="0">
                <a:latin typeface="Gill Sans MT" panose="020B0502020104020203" pitchFamily="34" charset="0"/>
              </a:rPr>
              <a:t>B</a:t>
            </a:r>
            <a:r>
              <a:rPr lang="en-GB" dirty="0" smtClean="0">
                <a:latin typeface="Gill Sans MT" panose="020B0502020104020203" pitchFamily="34" charset="0"/>
              </a:rPr>
              <a:t>e aware of language – “malicious referral”</a:t>
            </a:r>
            <a:endParaRPr lang="en-GB" dirty="0">
              <a:latin typeface="Gill Sans MT" panose="020B0502020104020203" pitchFamily="34" charset="0"/>
            </a:endParaRPr>
          </a:p>
        </p:txBody>
      </p:sp>
      <p:sp>
        <p:nvSpPr>
          <p:cNvPr id="4" name="Title 1"/>
          <p:cNvSpPr txBox="1">
            <a:spLocks/>
          </p:cNvSpPr>
          <p:nvPr/>
        </p:nvSpPr>
        <p:spPr>
          <a:xfrm>
            <a:off x="990600" y="248195"/>
            <a:ext cx="8597537" cy="169939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smtClean="0">
                <a:latin typeface="Gill Sans MT" panose="020B0502020104020203" pitchFamily="34" charset="0"/>
              </a:rPr>
              <a:t>National review finding:</a:t>
            </a:r>
            <a:br>
              <a:rPr lang="en-GB" sz="3200" dirty="0" smtClean="0">
                <a:latin typeface="Gill Sans MT" panose="020B0502020104020203" pitchFamily="34" charset="0"/>
              </a:rPr>
            </a:br>
            <a:r>
              <a:rPr lang="en-GB" sz="3200" b="1" dirty="0">
                <a:latin typeface="Gill Sans MT" panose="020B0502020104020203" pitchFamily="34" charset="0"/>
              </a:rPr>
              <a:t>Listening to the views of the wider family and those who know the child well</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3246963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17566" y="143691"/>
            <a:ext cx="9659089" cy="1841863"/>
            <a:chOff x="117566" y="143691"/>
            <a:chExt cx="9659089" cy="1841863"/>
          </a:xfrm>
        </p:grpSpPr>
        <p:sp>
          <p:nvSpPr>
            <p:cNvPr id="7" name="Rounded Rectangle 6"/>
            <p:cNvSpPr/>
            <p:nvPr/>
          </p:nvSpPr>
          <p:spPr>
            <a:xfrm>
              <a:off x="117566" y="143691"/>
              <a:ext cx="9659089" cy="18418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8" name="Rounded Rectangle 7"/>
            <p:cNvSpPr/>
            <p:nvPr/>
          </p:nvSpPr>
          <p:spPr>
            <a:xfrm>
              <a:off x="117566" y="143691"/>
              <a:ext cx="504009" cy="18418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sp>
        <p:nvSpPr>
          <p:cNvPr id="3" name="Content Placeholder 2"/>
          <p:cNvSpPr>
            <a:spLocks noGrp="1"/>
          </p:cNvSpPr>
          <p:nvPr>
            <p:ph idx="1"/>
          </p:nvPr>
        </p:nvSpPr>
        <p:spPr>
          <a:xfrm>
            <a:off x="720634" y="2128020"/>
            <a:ext cx="10748554" cy="4351338"/>
          </a:xfrm>
        </p:spPr>
        <p:txBody>
          <a:bodyPr>
            <a:normAutofit lnSpcReduction="10000"/>
          </a:bodyPr>
          <a:lstStyle/>
          <a:p>
            <a:pPr marL="0" indent="0">
              <a:buNone/>
            </a:pPr>
            <a:endParaRPr lang="en-GB" dirty="0" smtClean="0">
              <a:latin typeface="Gill Sans MT" panose="020B0502020104020203" pitchFamily="34" charset="0"/>
            </a:endParaRPr>
          </a:p>
          <a:p>
            <a:pPr marL="0" indent="0">
              <a:buNone/>
            </a:pPr>
            <a:r>
              <a:rPr lang="en-GB" dirty="0" smtClean="0">
                <a:latin typeface="Gill Sans MT" panose="020B0502020104020203" pitchFamily="34" charset="0"/>
              </a:rPr>
              <a:t>“Practitioners need to have the </a:t>
            </a:r>
            <a:r>
              <a:rPr lang="en-GB" b="1" dirty="0" smtClean="0">
                <a:latin typeface="Gill Sans MT" panose="020B0502020104020203" pitchFamily="34" charset="0"/>
              </a:rPr>
              <a:t>right skills and expertise </a:t>
            </a:r>
            <a:r>
              <a:rPr lang="en-GB" dirty="0" smtClean="0">
                <a:latin typeface="Gill Sans MT" panose="020B0502020104020203" pitchFamily="34" charset="0"/>
              </a:rPr>
              <a:t>to develop a trusting and respectful relationship with the child, ask the right questions, and to critically reflect on what the child is saying or expressing through their words, actions or behaviours.”</a:t>
            </a:r>
          </a:p>
          <a:p>
            <a:pPr marL="0" indent="0">
              <a:buNone/>
            </a:pPr>
            <a:endParaRPr lang="en-GB" dirty="0">
              <a:latin typeface="Gill Sans MT" panose="020B0502020104020203" pitchFamily="34" charset="0"/>
            </a:endParaRPr>
          </a:p>
          <a:p>
            <a:pPr marL="0" indent="0">
              <a:buNone/>
            </a:pPr>
            <a:r>
              <a:rPr lang="en-GB" dirty="0" smtClean="0">
                <a:latin typeface="Gill Sans MT" panose="020B0502020104020203" pitchFamily="34" charset="0"/>
              </a:rPr>
              <a:t>“Most importantly, practitioners need to be given the </a:t>
            </a:r>
            <a:r>
              <a:rPr lang="en-GB" b="1" dirty="0" smtClean="0">
                <a:latin typeface="Gill Sans MT" panose="020B0502020104020203" pitchFamily="34" charset="0"/>
              </a:rPr>
              <a:t>space and time </a:t>
            </a:r>
            <a:r>
              <a:rPr lang="en-GB" dirty="0" smtClean="0">
                <a:latin typeface="Gill Sans MT" panose="020B0502020104020203" pitchFamily="34" charset="0"/>
              </a:rPr>
              <a:t>to do quality work with the child and to critically reflect on the child’s experiences”</a:t>
            </a:r>
          </a:p>
          <a:p>
            <a:pPr marL="0" indent="0" algn="r">
              <a:buNone/>
            </a:pPr>
            <a:r>
              <a:rPr lang="en-GB" dirty="0">
                <a:latin typeface="Gill Sans MT" panose="020B0502020104020203" pitchFamily="34" charset="0"/>
              </a:rPr>
              <a:t>– National </a:t>
            </a:r>
            <a:r>
              <a:rPr lang="en-GB" dirty="0" smtClean="0">
                <a:latin typeface="Gill Sans MT" panose="020B0502020104020203" pitchFamily="34" charset="0"/>
              </a:rPr>
              <a:t>Panel</a:t>
            </a:r>
            <a:endParaRPr lang="en-GB" dirty="0">
              <a:latin typeface="Gill Sans MT" panose="020B0502020104020203" pitchFamily="34" charset="0"/>
            </a:endParaRPr>
          </a:p>
        </p:txBody>
      </p:sp>
      <p:sp>
        <p:nvSpPr>
          <p:cNvPr id="4" name="Title 1"/>
          <p:cNvSpPr txBox="1">
            <a:spLocks/>
          </p:cNvSpPr>
          <p:nvPr/>
        </p:nvSpPr>
        <p:spPr>
          <a:xfrm>
            <a:off x="990600" y="286157"/>
            <a:ext cx="9002680" cy="169939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prstClr val="black"/>
                </a:solidFill>
                <a:effectLst/>
                <a:uLnTx/>
                <a:uFillTx/>
                <a:latin typeface="Gill Sans MT" panose="020B0502020104020203" pitchFamily="34" charset="0"/>
              </a:rPr>
              <a:t>National review finding:</a:t>
            </a:r>
            <a:br>
              <a:rPr kumimoji="0" lang="en-GB" sz="3200" b="0" i="0" u="none" strike="noStrike" kern="1200" cap="none" spc="0" normalizeH="0" baseline="0" noProof="0" dirty="0" smtClean="0">
                <a:ln>
                  <a:noFill/>
                </a:ln>
                <a:solidFill>
                  <a:prstClr val="black"/>
                </a:solidFill>
                <a:effectLst/>
                <a:uLnTx/>
                <a:uFillTx/>
                <a:latin typeface="Gill Sans MT" panose="020B0502020104020203" pitchFamily="34" charset="0"/>
              </a:rPr>
            </a:br>
            <a:r>
              <a:rPr kumimoji="0" lang="en-GB" sz="3200" b="1" i="0" u="none" strike="noStrike" kern="1200" cap="none" spc="0" normalizeH="0" baseline="0" noProof="0" dirty="0" smtClean="0">
                <a:ln>
                  <a:noFill/>
                </a:ln>
                <a:solidFill>
                  <a:prstClr val="black"/>
                </a:solidFill>
                <a:effectLst/>
                <a:uLnTx/>
                <a:uFillTx/>
                <a:latin typeface="Gill Sans MT" panose="020B0502020104020203" pitchFamily="34" charset="0"/>
              </a:rPr>
              <a:t>Specialist skills and expertise for undertaking child protection investigations</a:t>
            </a:r>
            <a:endParaRPr kumimoji="0" lang="en-GB" sz="3200" b="1" i="0" u="none" strike="noStrike" kern="1200" cap="none" spc="0" normalizeH="0" baseline="0" noProof="0" dirty="0">
              <a:ln>
                <a:noFill/>
              </a:ln>
              <a:solidFill>
                <a:prstClr val="black"/>
              </a:solidFill>
              <a:effectLst/>
              <a:uLnTx/>
              <a:uFillTx/>
              <a:latin typeface="Gill Sans MT" panose="020B0502020104020203"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254673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17566" y="143691"/>
            <a:ext cx="9659089" cy="1841863"/>
            <a:chOff x="117566" y="143691"/>
            <a:chExt cx="9659089" cy="1841863"/>
          </a:xfrm>
        </p:grpSpPr>
        <p:sp>
          <p:nvSpPr>
            <p:cNvPr id="7" name="Rounded Rectangle 6"/>
            <p:cNvSpPr/>
            <p:nvPr/>
          </p:nvSpPr>
          <p:spPr>
            <a:xfrm>
              <a:off x="117566" y="143691"/>
              <a:ext cx="9659089" cy="18418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8" name="Rounded Rectangle 7"/>
            <p:cNvSpPr/>
            <p:nvPr/>
          </p:nvSpPr>
          <p:spPr>
            <a:xfrm>
              <a:off x="117566" y="143691"/>
              <a:ext cx="504009" cy="18418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sp>
        <p:nvSpPr>
          <p:cNvPr id="3" name="Content Placeholder 2"/>
          <p:cNvSpPr>
            <a:spLocks noGrp="1"/>
          </p:cNvSpPr>
          <p:nvPr>
            <p:ph idx="1"/>
          </p:nvPr>
        </p:nvSpPr>
        <p:spPr>
          <a:xfrm>
            <a:off x="838200" y="2356837"/>
            <a:ext cx="10515600" cy="4501163"/>
          </a:xfrm>
        </p:spPr>
        <p:txBody>
          <a:bodyPr>
            <a:normAutofit fontScale="92500" lnSpcReduction="10000"/>
          </a:bodyPr>
          <a:lstStyle/>
          <a:p>
            <a:pPr marL="0" indent="0" algn="ctr">
              <a:buNone/>
            </a:pPr>
            <a:r>
              <a:rPr lang="en-GB" dirty="0" smtClean="0">
                <a:latin typeface="Gill Sans MT" panose="020B0502020104020203" pitchFamily="34" charset="0"/>
              </a:rPr>
              <a:t>“Skills of practitioners in establishing authentic ‘support and challenge’ relationships was key to having a timely response to changing risk. Developing those skills amongst the child protection workforce is therefore essential.” – National panel</a:t>
            </a:r>
          </a:p>
          <a:p>
            <a:endParaRPr lang="en-GB" dirty="0">
              <a:latin typeface="Gill Sans MT" panose="020B0502020104020203" pitchFamily="34" charset="0"/>
            </a:endParaRPr>
          </a:p>
          <a:p>
            <a:pPr marL="0" lvl="0" indent="0">
              <a:buNone/>
              <a:defRPr/>
            </a:pPr>
            <a:r>
              <a:rPr lang="en-GB" sz="2400" dirty="0">
                <a:solidFill>
                  <a:prstClr val="black"/>
                </a:solidFill>
                <a:latin typeface="Gill Sans MT" panose="020B0502020104020203" pitchFamily="34" charset="0"/>
              </a:rPr>
              <a:t>Skills needed:</a:t>
            </a:r>
          </a:p>
          <a:p>
            <a:pPr lvl="0">
              <a:defRPr/>
            </a:pPr>
            <a:r>
              <a:rPr lang="en-GB" sz="2400" b="1" dirty="0">
                <a:solidFill>
                  <a:prstClr val="black"/>
                </a:solidFill>
                <a:latin typeface="Gill Sans MT" panose="020B0502020104020203" pitchFamily="34" charset="0"/>
              </a:rPr>
              <a:t>Building </a:t>
            </a:r>
            <a:r>
              <a:rPr lang="en-GB" sz="2400" b="1" dirty="0" smtClean="0">
                <a:solidFill>
                  <a:prstClr val="black"/>
                </a:solidFill>
                <a:latin typeface="Gill Sans MT" panose="020B0502020104020203" pitchFamily="34" charset="0"/>
              </a:rPr>
              <a:t>relationships</a:t>
            </a:r>
            <a:r>
              <a:rPr lang="en-GB" sz="2400" dirty="0" smtClean="0">
                <a:solidFill>
                  <a:prstClr val="black"/>
                </a:solidFill>
                <a:latin typeface="Gill Sans MT" panose="020B0502020104020203" pitchFamily="34" charset="0"/>
              </a:rPr>
              <a:t>: </a:t>
            </a:r>
            <a:r>
              <a:rPr lang="en-GB" sz="2400" dirty="0">
                <a:solidFill>
                  <a:prstClr val="black"/>
                </a:solidFill>
                <a:latin typeface="Gill Sans MT" panose="020B0502020104020203" pitchFamily="34" charset="0"/>
              </a:rPr>
              <a:t>trust and cooperation with families who can be – or appear to be – reluctant to engage with them</a:t>
            </a:r>
          </a:p>
          <a:p>
            <a:pPr lvl="0">
              <a:defRPr/>
            </a:pPr>
            <a:r>
              <a:rPr lang="en-GB" sz="2400" dirty="0" smtClean="0">
                <a:solidFill>
                  <a:prstClr val="black"/>
                </a:solidFill>
                <a:latin typeface="Gill Sans MT" panose="020B0502020104020203" pitchFamily="34" charset="0"/>
              </a:rPr>
              <a:t>Balance </a:t>
            </a:r>
            <a:r>
              <a:rPr lang="en-GB" sz="2400" b="1" dirty="0">
                <a:solidFill>
                  <a:prstClr val="black"/>
                </a:solidFill>
                <a:latin typeface="Gill Sans MT" panose="020B0502020104020203" pitchFamily="34" charset="0"/>
              </a:rPr>
              <a:t>cooperation with being authoritative </a:t>
            </a:r>
            <a:r>
              <a:rPr lang="en-GB" sz="2400" dirty="0">
                <a:solidFill>
                  <a:prstClr val="black"/>
                </a:solidFill>
                <a:latin typeface="Gill Sans MT" panose="020B0502020104020203" pitchFamily="34" charset="0"/>
              </a:rPr>
              <a:t>and challenging</a:t>
            </a:r>
          </a:p>
          <a:p>
            <a:pPr lvl="0">
              <a:defRPr/>
            </a:pPr>
            <a:r>
              <a:rPr lang="en-GB" sz="2400" b="1" dirty="0">
                <a:solidFill>
                  <a:prstClr val="black"/>
                </a:solidFill>
                <a:latin typeface="Gill Sans MT" panose="020B0502020104020203" pitchFamily="34" charset="0"/>
              </a:rPr>
              <a:t>Analyse engagement </a:t>
            </a:r>
            <a:r>
              <a:rPr lang="en-GB" sz="2400" dirty="0">
                <a:solidFill>
                  <a:prstClr val="black"/>
                </a:solidFill>
                <a:latin typeface="Gill Sans MT" panose="020B0502020104020203" pitchFamily="34" charset="0"/>
              </a:rPr>
              <a:t>of families critically</a:t>
            </a:r>
          </a:p>
          <a:p>
            <a:pPr lvl="0">
              <a:defRPr/>
            </a:pPr>
            <a:r>
              <a:rPr lang="en-GB" sz="2400" dirty="0">
                <a:solidFill>
                  <a:prstClr val="black"/>
                </a:solidFill>
                <a:latin typeface="Gill Sans MT" panose="020B0502020104020203" pitchFamily="34" charset="0"/>
              </a:rPr>
              <a:t>Understand factors that may </a:t>
            </a:r>
            <a:r>
              <a:rPr lang="en-GB" sz="2400" b="1" dirty="0">
                <a:solidFill>
                  <a:prstClr val="black"/>
                </a:solidFill>
                <a:latin typeface="Gill Sans MT" panose="020B0502020104020203" pitchFamily="34" charset="0"/>
              </a:rPr>
              <a:t>impact on engagement </a:t>
            </a:r>
            <a:r>
              <a:rPr lang="en-GB" sz="2400" dirty="0">
                <a:solidFill>
                  <a:prstClr val="black"/>
                </a:solidFill>
                <a:latin typeface="Gill Sans MT" panose="020B0502020104020203" pitchFamily="34" charset="0"/>
              </a:rPr>
              <a:t>– e.g. </a:t>
            </a:r>
            <a:r>
              <a:rPr lang="en-GB" sz="2400" dirty="0" smtClean="0">
                <a:solidFill>
                  <a:prstClr val="black"/>
                </a:solidFill>
                <a:latin typeface="Gill Sans MT" panose="020B0502020104020203" pitchFamily="34" charset="0"/>
              </a:rPr>
              <a:t>domestic </a:t>
            </a:r>
            <a:r>
              <a:rPr lang="en-GB" sz="2400" dirty="0">
                <a:solidFill>
                  <a:prstClr val="black"/>
                </a:solidFill>
                <a:latin typeface="Gill Sans MT" panose="020B0502020104020203" pitchFamily="34" charset="0"/>
              </a:rPr>
              <a:t>abuse, coercive controlling behaviour</a:t>
            </a:r>
          </a:p>
          <a:p>
            <a:endParaRPr lang="en-GB" dirty="0">
              <a:latin typeface="Gill Sans MT" panose="020B0502020104020203" pitchFamily="34" charset="0"/>
            </a:endParaRPr>
          </a:p>
        </p:txBody>
      </p:sp>
      <p:sp>
        <p:nvSpPr>
          <p:cNvPr id="4" name="Title 1"/>
          <p:cNvSpPr txBox="1">
            <a:spLocks noGrp="1"/>
          </p:cNvSpPr>
          <p:nvPr>
            <p:ph type="title"/>
          </p:nvPr>
        </p:nvSpPr>
        <p:spPr>
          <a:xfrm>
            <a:off x="838200" y="430438"/>
            <a:ext cx="893845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smtClean="0">
                <a:latin typeface="Gill Sans MT" panose="020B0502020104020203" pitchFamily="34" charset="0"/>
              </a:rPr>
              <a:t>National review finding:</a:t>
            </a:r>
            <a:br>
              <a:rPr lang="en-GB" sz="3200" dirty="0" smtClean="0">
                <a:latin typeface="Gill Sans MT" panose="020B0502020104020203" pitchFamily="34" charset="0"/>
              </a:rPr>
            </a:br>
            <a:r>
              <a:rPr lang="en-GB" sz="3200" b="1" dirty="0">
                <a:latin typeface="Gill Sans MT" panose="020B0502020104020203" pitchFamily="34" charset="0"/>
              </a:rPr>
              <a:t>Specialist skills and expertise for working with families whose engagement is reluctant or sporadic</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76818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Disguised compliance</a:t>
            </a:r>
            <a:endParaRPr lang="en-GB" dirty="0">
              <a:latin typeface="Gill Sans MT" panose="020B0502020104020203" pitchFamily="34" charset="0"/>
            </a:endParaRPr>
          </a:p>
        </p:txBody>
      </p:sp>
      <p:sp>
        <p:nvSpPr>
          <p:cNvPr id="3" name="Content Placeholder 2"/>
          <p:cNvSpPr>
            <a:spLocks noGrp="1"/>
          </p:cNvSpPr>
          <p:nvPr>
            <p:ph idx="1"/>
          </p:nvPr>
        </p:nvSpPr>
        <p:spPr>
          <a:xfrm>
            <a:off x="838200" y="1825624"/>
            <a:ext cx="10515600" cy="4906645"/>
          </a:xfrm>
        </p:spPr>
        <p:txBody>
          <a:bodyPr>
            <a:normAutofit lnSpcReduction="10000"/>
          </a:bodyPr>
          <a:lstStyle/>
          <a:p>
            <a:pPr marL="0" lvl="0" indent="0">
              <a:buNone/>
            </a:pPr>
            <a:r>
              <a:rPr lang="en-GB" sz="2400" b="1" dirty="0">
                <a:latin typeface="Gill Sans MT" panose="020B0502020104020203" pitchFamily="34" charset="0"/>
              </a:rPr>
              <a:t>Disguised compliance</a:t>
            </a:r>
            <a:r>
              <a:rPr lang="en-GB" sz="2400" dirty="0">
                <a:latin typeface="Gill Sans MT" panose="020B0502020104020203" pitchFamily="34" charset="0"/>
              </a:rPr>
              <a:t> involves p</a:t>
            </a:r>
            <a:r>
              <a:rPr lang="en-GB" sz="2400" dirty="0">
                <a:solidFill>
                  <a:srgbClr val="222222"/>
                </a:solidFill>
                <a:latin typeface="Gill Sans MT" panose="020B0502020104020203" pitchFamily="34" charset="0"/>
              </a:rPr>
              <a:t>arents or carers giving the appearance of co-operating with agencies to avoid raising suspicions and allay concerns.</a:t>
            </a:r>
          </a:p>
          <a:p>
            <a:pPr marL="0" lvl="0" indent="0">
              <a:buNone/>
            </a:pPr>
            <a:r>
              <a:rPr lang="en-GB" sz="2400" dirty="0" smtClean="0">
                <a:solidFill>
                  <a:srgbClr val="222222"/>
                </a:solidFill>
                <a:latin typeface="Gill Sans MT" panose="020B0502020104020203" pitchFamily="34" charset="0"/>
              </a:rPr>
              <a:t>Difficult </a:t>
            </a:r>
            <a:r>
              <a:rPr lang="en-GB" sz="2400" dirty="0">
                <a:solidFill>
                  <a:srgbClr val="222222"/>
                </a:solidFill>
                <a:latin typeface="Gill Sans MT" panose="020B0502020104020203" pitchFamily="34" charset="0"/>
              </a:rPr>
              <a:t>to identify </a:t>
            </a:r>
            <a:r>
              <a:rPr lang="en-GB" sz="2400" dirty="0" smtClean="0">
                <a:solidFill>
                  <a:srgbClr val="222222"/>
                </a:solidFill>
                <a:latin typeface="Gill Sans MT" panose="020B0502020104020203" pitchFamily="34" charset="0"/>
              </a:rPr>
              <a:t>– difference between </a:t>
            </a:r>
            <a:r>
              <a:rPr lang="en-GB" sz="2400" dirty="0">
                <a:solidFill>
                  <a:srgbClr val="222222"/>
                </a:solidFill>
                <a:latin typeface="Gill Sans MT" panose="020B0502020104020203" pitchFamily="34" charset="0"/>
              </a:rPr>
              <a:t>what the parents are saying, and the practitioner’s observations and what has </a:t>
            </a:r>
            <a:r>
              <a:rPr lang="en-GB" sz="2400" dirty="0" smtClean="0">
                <a:solidFill>
                  <a:srgbClr val="222222"/>
                </a:solidFill>
                <a:latin typeface="Gill Sans MT" panose="020B0502020104020203" pitchFamily="34" charset="0"/>
              </a:rPr>
              <a:t>changed</a:t>
            </a:r>
          </a:p>
          <a:p>
            <a:pPr lvl="0"/>
            <a:endParaRPr lang="en-GB" sz="2400" dirty="0" smtClean="0">
              <a:solidFill>
                <a:srgbClr val="222222"/>
              </a:solidFill>
              <a:latin typeface="Gill Sans MT" panose="020B0502020104020203" pitchFamily="34" charset="0"/>
            </a:endParaRPr>
          </a:p>
          <a:p>
            <a:pPr marL="0" lvl="0" indent="0">
              <a:buNone/>
            </a:pPr>
            <a:r>
              <a:rPr lang="en-GB" sz="2400" b="1" dirty="0" smtClean="0">
                <a:solidFill>
                  <a:srgbClr val="222222"/>
                </a:solidFill>
                <a:latin typeface="Gill Sans MT" panose="020B0502020104020203" pitchFamily="34" charset="0"/>
              </a:rPr>
              <a:t>The </a:t>
            </a:r>
            <a:r>
              <a:rPr lang="en-GB" sz="2400" b="1" dirty="0">
                <a:solidFill>
                  <a:srgbClr val="222222"/>
                </a:solidFill>
                <a:latin typeface="Gill Sans MT" panose="020B0502020104020203" pitchFamily="34" charset="0"/>
              </a:rPr>
              <a:t>following principles will help identify and address disguised compliance more effectively:</a:t>
            </a:r>
          </a:p>
          <a:p>
            <a:pPr lvl="1">
              <a:spcBef>
                <a:spcPts val="1000"/>
              </a:spcBef>
            </a:pPr>
            <a:r>
              <a:rPr lang="en-GB" b="1" dirty="0">
                <a:solidFill>
                  <a:srgbClr val="222222"/>
                </a:solidFill>
                <a:latin typeface="Gill Sans MT" panose="020B0502020104020203" pitchFamily="34" charset="0"/>
              </a:rPr>
              <a:t>Focus on</a:t>
            </a:r>
            <a:r>
              <a:rPr lang="en-GB" dirty="0">
                <a:solidFill>
                  <a:srgbClr val="222222"/>
                </a:solidFill>
                <a:latin typeface="Gill Sans MT" panose="020B0502020104020203" pitchFamily="34" charset="0"/>
              </a:rPr>
              <a:t> the needs, voice and ‘lived experience’ of the child, young person</a:t>
            </a:r>
          </a:p>
          <a:p>
            <a:pPr lvl="1">
              <a:spcBef>
                <a:spcPts val="1000"/>
              </a:spcBef>
            </a:pPr>
            <a:r>
              <a:rPr lang="en-GB" dirty="0">
                <a:solidFill>
                  <a:srgbClr val="222222"/>
                </a:solidFill>
                <a:latin typeface="Gill Sans MT" panose="020B0502020104020203" pitchFamily="34" charset="0"/>
              </a:rPr>
              <a:t>Try to </a:t>
            </a:r>
            <a:r>
              <a:rPr lang="en-GB" b="1" dirty="0">
                <a:solidFill>
                  <a:srgbClr val="222222"/>
                </a:solidFill>
                <a:latin typeface="Gill Sans MT" panose="020B0502020104020203" pitchFamily="34" charset="0"/>
              </a:rPr>
              <a:t>build relationships </a:t>
            </a:r>
            <a:r>
              <a:rPr lang="en-GB" dirty="0" smtClean="0">
                <a:solidFill>
                  <a:srgbClr val="222222"/>
                </a:solidFill>
                <a:latin typeface="Gill Sans MT" panose="020B0502020104020203" pitchFamily="34" charset="0"/>
              </a:rPr>
              <a:t>– there is </a:t>
            </a:r>
            <a:r>
              <a:rPr lang="en-GB" dirty="0">
                <a:solidFill>
                  <a:srgbClr val="222222"/>
                </a:solidFill>
                <a:latin typeface="Gill Sans MT" panose="020B0502020104020203" pitchFamily="34" charset="0"/>
              </a:rPr>
              <a:t>some evidence that an empathetic approach by professionals may result in an increased level of trust and a more open family response leading to greater disclosure by adults and children</a:t>
            </a:r>
          </a:p>
          <a:p>
            <a:pPr lvl="1">
              <a:spcBef>
                <a:spcPts val="1000"/>
              </a:spcBef>
            </a:pPr>
            <a:r>
              <a:rPr lang="en-GB" dirty="0">
                <a:solidFill>
                  <a:srgbClr val="222222"/>
                </a:solidFill>
                <a:latin typeface="Gill Sans MT" panose="020B0502020104020203" pitchFamily="34" charset="0"/>
              </a:rPr>
              <a:t>Techniques like motivational interviewing, encouraging parents to identify their </a:t>
            </a:r>
            <a:r>
              <a:rPr lang="en-GB" b="1" dirty="0">
                <a:solidFill>
                  <a:srgbClr val="222222"/>
                </a:solidFill>
                <a:latin typeface="Gill Sans MT" panose="020B0502020104020203" pitchFamily="34" charset="0"/>
              </a:rPr>
              <a:t>own goals and </a:t>
            </a:r>
            <a:r>
              <a:rPr lang="en-GB" b="1" dirty="0" smtClean="0">
                <a:solidFill>
                  <a:srgbClr val="222222"/>
                </a:solidFill>
                <a:latin typeface="Gill Sans MT" panose="020B0502020104020203" pitchFamily="34" charset="0"/>
              </a:rPr>
              <a:t>solutions</a:t>
            </a:r>
            <a:endParaRPr lang="en-GB"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637804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10000"/>
              </a:lnSpc>
              <a:spcBef>
                <a:spcPts val="1200"/>
              </a:spcBef>
            </a:pPr>
            <a:r>
              <a:rPr lang="en-GB" dirty="0" smtClean="0">
                <a:latin typeface="Gill Sans MT" panose="020B0502020104020203" pitchFamily="34" charset="0"/>
              </a:rPr>
              <a:t>Today’s briefing</a:t>
            </a:r>
            <a:endParaRPr lang="en-GB" dirty="0">
              <a:latin typeface="Gill Sans MT" panose="020B0502020104020203" pitchFamily="34" charset="0"/>
            </a:endParaRPr>
          </a:p>
        </p:txBody>
      </p:sp>
      <p:sp>
        <p:nvSpPr>
          <p:cNvPr id="3" name="Content Placeholder 2"/>
          <p:cNvSpPr>
            <a:spLocks noGrp="1"/>
          </p:cNvSpPr>
          <p:nvPr>
            <p:ph idx="1"/>
          </p:nvPr>
        </p:nvSpPr>
        <p:spPr/>
        <p:txBody>
          <a:bodyPr/>
          <a:lstStyle/>
          <a:p>
            <a:pPr marL="446088" indent="-446088">
              <a:lnSpc>
                <a:spcPct val="110000"/>
              </a:lnSpc>
              <a:spcBef>
                <a:spcPts val="1200"/>
              </a:spcBef>
            </a:pPr>
            <a:r>
              <a:rPr lang="en-GB" dirty="0" smtClean="0">
                <a:latin typeface="Gill Sans MT" panose="020B0502020104020203" pitchFamily="34" charset="0"/>
              </a:rPr>
              <a:t>Summarise the findings of the national review</a:t>
            </a:r>
          </a:p>
          <a:p>
            <a:pPr marL="446088" indent="-446088">
              <a:lnSpc>
                <a:spcPct val="110000"/>
              </a:lnSpc>
              <a:spcBef>
                <a:spcPts val="1200"/>
              </a:spcBef>
            </a:pPr>
            <a:r>
              <a:rPr lang="en-GB" dirty="0" smtClean="0">
                <a:latin typeface="Gill Sans MT" panose="020B0502020104020203" pitchFamily="34" charset="0"/>
              </a:rPr>
              <a:t>Apply the learning to local practice and key messages for Herefordshire</a:t>
            </a:r>
          </a:p>
          <a:p>
            <a:pPr marL="446088" indent="-446088">
              <a:lnSpc>
                <a:spcPct val="110000"/>
              </a:lnSpc>
              <a:spcBef>
                <a:spcPts val="1200"/>
              </a:spcBef>
            </a:pPr>
            <a:r>
              <a:rPr lang="en-GB" dirty="0" smtClean="0">
                <a:latin typeface="Gill Sans MT" panose="020B0502020104020203" pitchFamily="34" charset="0"/>
              </a:rPr>
              <a:t>Equip you with guidance and resources to apply in your practice and share with teams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2551698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549" y="1020582"/>
            <a:ext cx="11386096" cy="1346010"/>
          </a:xfrm>
          <a:prstGeom prst="rect">
            <a:avLst/>
          </a:prstGeom>
        </p:spPr>
        <p:txBody>
          <a:bodyPr wrap="square">
            <a:spAutoFit/>
          </a:bodyPr>
          <a:lstStyle/>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0" cap="none" spc="0" normalizeH="0" baseline="0" noProof="0" dirty="0">
                <a:ln>
                  <a:noFill/>
                </a:ln>
                <a:solidFill>
                  <a:prstClr val="black"/>
                </a:solidFill>
                <a:effectLst/>
                <a:uLnTx/>
                <a:uFillTx/>
                <a:latin typeface="Gill Sans MT" panose="020B0502020104020203" pitchFamily="34" charset="0"/>
              </a:rPr>
              <a:t>The need for practitioners to practice “respectful uncertainty” </a:t>
            </a:r>
            <a:endParaRPr kumimoji="0" lang="en-GB" sz="2400" b="0" i="0" u="none" strike="noStrike" kern="0" cap="none" spc="0" normalizeH="0" baseline="0" noProof="0" dirty="0" smtClean="0">
              <a:ln>
                <a:noFill/>
              </a:ln>
              <a:solidFill>
                <a:prstClr val="black"/>
              </a:solidFill>
              <a:effectLst/>
              <a:uLnTx/>
              <a:uFillTx/>
              <a:latin typeface="Gill Sans MT" panose="020B0502020104020203" pitchFamily="34" charset="0"/>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0" cap="none" spc="0" normalizeH="0" baseline="0" noProof="0" dirty="0" smtClean="0">
                <a:ln>
                  <a:noFill/>
                </a:ln>
                <a:solidFill>
                  <a:prstClr val="black"/>
                </a:solidFill>
                <a:effectLst/>
                <a:uLnTx/>
                <a:uFillTx/>
                <a:latin typeface="Gill Sans MT" panose="020B0502020104020203" pitchFamily="34" charset="0"/>
              </a:rPr>
              <a:t>Applying </a:t>
            </a:r>
            <a:r>
              <a:rPr kumimoji="0" lang="en-GB" sz="2400" b="0" i="0" u="none" strike="noStrike" kern="0" cap="none" spc="0" normalizeH="0" baseline="0" noProof="0" dirty="0">
                <a:ln>
                  <a:noFill/>
                </a:ln>
                <a:solidFill>
                  <a:prstClr val="black"/>
                </a:solidFill>
                <a:effectLst/>
                <a:uLnTx/>
                <a:uFillTx/>
                <a:latin typeface="Gill Sans MT" panose="020B0502020104020203" pitchFamily="34" charset="0"/>
              </a:rPr>
              <a:t>critical evaluation to any information received, and maintaining an open </a:t>
            </a:r>
            <a:r>
              <a:rPr kumimoji="0" lang="en-GB" sz="2400" b="0" i="0" u="none" strike="noStrike" kern="0" cap="none" spc="0" normalizeH="0" baseline="0" noProof="0" dirty="0" smtClean="0">
                <a:ln>
                  <a:noFill/>
                </a:ln>
                <a:solidFill>
                  <a:prstClr val="black"/>
                </a:solidFill>
                <a:effectLst/>
                <a:uLnTx/>
                <a:uFillTx/>
                <a:latin typeface="Gill Sans MT" panose="020B0502020104020203" pitchFamily="34" charset="0"/>
              </a:rPr>
              <a:t>mind</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0" cap="none" spc="0" normalizeH="0" baseline="0" noProof="0" dirty="0" smtClean="0">
                <a:ln>
                  <a:noFill/>
                </a:ln>
                <a:solidFill>
                  <a:prstClr val="black"/>
                </a:solidFill>
                <a:effectLst/>
                <a:uLnTx/>
                <a:uFillTx/>
                <a:latin typeface="Gill Sans MT" panose="020B0502020104020203" pitchFamily="34" charset="0"/>
              </a:rPr>
              <a:t>Avoid tick-box exercises</a:t>
            </a:r>
            <a:endParaRPr kumimoji="0" lang="en-GB" sz="2400" b="0" i="0" u="none" strike="noStrike" kern="0" cap="none" spc="0" normalizeH="0" baseline="0" noProof="0" dirty="0">
              <a:ln>
                <a:noFill/>
              </a:ln>
              <a:solidFill>
                <a:prstClr val="black"/>
              </a:solidFill>
              <a:effectLst/>
              <a:uLnTx/>
              <a:uFillTx/>
              <a:latin typeface="Gill Sans MT" panose="020B0502020104020203" pitchFamily="34" charset="0"/>
            </a:endParaRP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6601" y="3256696"/>
            <a:ext cx="2829852" cy="2411718"/>
          </a:xfrm>
          <a:prstGeom prst="rect">
            <a:avLst/>
          </a:prstGeom>
        </p:spPr>
      </p:pic>
      <p:sp>
        <p:nvSpPr>
          <p:cNvPr id="5" name="Flowchart: Connector 4"/>
          <p:cNvSpPr/>
          <p:nvPr/>
        </p:nvSpPr>
        <p:spPr>
          <a:xfrm>
            <a:off x="2270721" y="3037616"/>
            <a:ext cx="2607987" cy="1784039"/>
          </a:xfrm>
          <a:prstGeom prst="flowChartConnector">
            <a:avLst/>
          </a:prstGeom>
          <a:solidFill>
            <a:schemeClr val="accent1">
              <a:lumMod val="40000"/>
              <a:lumOff val="60000"/>
            </a:schemeClr>
          </a:solidFill>
          <a:ln w="6350" cap="flat" cmpd="sng" algn="ctr">
            <a:solidFill>
              <a:srgbClr val="5B9BD5">
                <a:lumMod val="20000"/>
                <a:lumOff val="8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smtClean="0">
                <a:ln>
                  <a:noFill/>
                </a:ln>
                <a:solidFill>
                  <a:prstClr val="black"/>
                </a:solidFill>
                <a:effectLst/>
                <a:uLnTx/>
                <a:uFillTx/>
                <a:latin typeface="Candara" panose="020E0502030303020204" pitchFamily="34" charset="0"/>
              </a:rPr>
              <a:t>What information</a:t>
            </a:r>
            <a:r>
              <a:rPr kumimoji="0" lang="en-GB" sz="2000" b="1" i="0" u="none" strike="noStrike" kern="0" cap="none" spc="0" normalizeH="0" noProof="0" dirty="0" smtClean="0">
                <a:ln>
                  <a:noFill/>
                </a:ln>
                <a:solidFill>
                  <a:prstClr val="black"/>
                </a:solidFill>
                <a:effectLst/>
                <a:uLnTx/>
                <a:uFillTx/>
                <a:latin typeface="Candara" panose="020E0502030303020204" pitchFamily="34" charset="0"/>
              </a:rPr>
              <a:t> is missing?</a:t>
            </a:r>
            <a:endParaRPr kumimoji="0" lang="en-GB" sz="2000" b="1" i="0" u="none" strike="noStrike" kern="0" cap="none" spc="0" normalizeH="0" baseline="0" noProof="0" dirty="0">
              <a:ln>
                <a:noFill/>
              </a:ln>
              <a:solidFill>
                <a:prstClr val="black"/>
              </a:solidFill>
              <a:effectLst/>
              <a:uLnTx/>
              <a:uFillTx/>
              <a:latin typeface="Candara" panose="020E0502030303020204" pitchFamily="34" charset="0"/>
            </a:endParaRPr>
          </a:p>
        </p:txBody>
      </p:sp>
      <p:sp>
        <p:nvSpPr>
          <p:cNvPr id="6" name="Flowchart: Connector 5"/>
          <p:cNvSpPr/>
          <p:nvPr/>
        </p:nvSpPr>
        <p:spPr>
          <a:xfrm>
            <a:off x="4035862" y="4532970"/>
            <a:ext cx="2428800" cy="2177569"/>
          </a:xfrm>
          <a:prstGeom prst="flowChartConnector">
            <a:avLst/>
          </a:prstGeom>
          <a:solidFill>
            <a:srgbClr val="FFEBFF"/>
          </a:solidFill>
          <a:ln w="6350" cap="flat" cmpd="sng" algn="ctr">
            <a:solidFill>
              <a:srgbClr val="FFEB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latin typeface="Candara" panose="020E0502030303020204" pitchFamily="34" charset="0"/>
              </a:rPr>
              <a:t>Gut feeling/ intuition - Why do I feel this way?</a:t>
            </a:r>
          </a:p>
        </p:txBody>
      </p:sp>
      <p:sp>
        <p:nvSpPr>
          <p:cNvPr id="7" name="Flowchart: Connector 6"/>
          <p:cNvSpPr/>
          <p:nvPr/>
        </p:nvSpPr>
        <p:spPr>
          <a:xfrm>
            <a:off x="4565197" y="2098294"/>
            <a:ext cx="2299515" cy="1574876"/>
          </a:xfrm>
          <a:prstGeom prst="flowChartConnector">
            <a:avLst/>
          </a:prstGeom>
          <a:solidFill>
            <a:srgbClr val="ED7D31">
              <a:lumMod val="20000"/>
              <a:lumOff val="80000"/>
            </a:srgbClr>
          </a:solidFill>
          <a:ln w="6350" cap="flat" cmpd="sng" algn="ctr">
            <a:solidFill>
              <a:srgbClr val="ED7D31">
                <a:lumMod val="20000"/>
                <a:lumOff val="8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latin typeface="Candara" panose="020E0502030303020204" pitchFamily="34" charset="0"/>
              </a:rPr>
              <a:t>Why do I think this? What is the evidence?</a:t>
            </a:r>
          </a:p>
        </p:txBody>
      </p:sp>
      <p:sp>
        <p:nvSpPr>
          <p:cNvPr id="8" name="Flowchart: Connector 7"/>
          <p:cNvSpPr/>
          <p:nvPr/>
        </p:nvSpPr>
        <p:spPr>
          <a:xfrm>
            <a:off x="7562555" y="5135663"/>
            <a:ext cx="2299515" cy="1574876"/>
          </a:xfrm>
          <a:prstGeom prst="flowChartConnector">
            <a:avLst/>
          </a:prstGeom>
          <a:solidFill>
            <a:srgbClr val="70AD47">
              <a:lumMod val="20000"/>
              <a:lumOff val="80000"/>
            </a:srgbClr>
          </a:solidFill>
          <a:ln w="6350" cap="flat" cmpd="sng" algn="ctr">
            <a:solidFill>
              <a:srgbClr val="70AD47">
                <a:lumMod val="20000"/>
                <a:lumOff val="8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latin typeface="Candara" panose="020E0502030303020204" pitchFamily="34" charset="0"/>
              </a:rPr>
              <a:t>Think the unthinkable</a:t>
            </a:r>
          </a:p>
        </p:txBody>
      </p:sp>
      <p:sp>
        <p:nvSpPr>
          <p:cNvPr id="9" name="Flowchart: Connector 8"/>
          <p:cNvSpPr/>
          <p:nvPr/>
        </p:nvSpPr>
        <p:spPr>
          <a:xfrm>
            <a:off x="8936764" y="3657822"/>
            <a:ext cx="2299515" cy="1574876"/>
          </a:xfrm>
          <a:prstGeom prst="flowChartConnector">
            <a:avLst/>
          </a:prstGeom>
          <a:solidFill>
            <a:schemeClr val="bg2">
              <a:lumMod val="90000"/>
            </a:schemeClr>
          </a:solidFill>
          <a:ln w="6350" cap="flat" cmpd="sng" algn="ctr">
            <a:solidFill>
              <a:srgbClr val="A5A5A5">
                <a:lumMod val="20000"/>
                <a:lumOff val="8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latin typeface="Candara" panose="020E0502030303020204" pitchFamily="34" charset="0"/>
              </a:rPr>
              <a:t>What else could be happening?</a:t>
            </a:r>
          </a:p>
        </p:txBody>
      </p:sp>
      <p:sp>
        <p:nvSpPr>
          <p:cNvPr id="10" name="Flowchart: Connector 9"/>
          <p:cNvSpPr/>
          <p:nvPr/>
        </p:nvSpPr>
        <p:spPr>
          <a:xfrm>
            <a:off x="7787007" y="1988094"/>
            <a:ext cx="2299515" cy="1574876"/>
          </a:xfrm>
          <a:prstGeom prst="flowChartConnector">
            <a:avLst/>
          </a:prstGeom>
          <a:solidFill>
            <a:srgbClr val="FFC000">
              <a:lumMod val="20000"/>
              <a:lumOff val="80000"/>
            </a:srgbClr>
          </a:solidFill>
          <a:ln w="6350" cap="flat" cmpd="sng" algn="ctr">
            <a:solidFill>
              <a:srgbClr val="ED7D31">
                <a:lumMod val="20000"/>
                <a:lumOff val="8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latin typeface="Candara" panose="020E0502030303020204" pitchFamily="34" charset="0"/>
              </a:rPr>
              <a:t>So what? What is the impact?</a:t>
            </a:r>
          </a:p>
        </p:txBody>
      </p:sp>
      <p:sp>
        <p:nvSpPr>
          <p:cNvPr id="11" name="Title 1"/>
          <p:cNvSpPr txBox="1">
            <a:spLocks/>
          </p:cNvSpPr>
          <p:nvPr/>
        </p:nvSpPr>
        <p:spPr>
          <a:xfrm>
            <a:off x="312549" y="23233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prstClr val="black"/>
                </a:solidFill>
                <a:effectLst/>
                <a:uLnTx/>
                <a:uFillTx/>
                <a:latin typeface="Gill Sans MT" panose="020B0502020104020203" pitchFamily="34" charset="0"/>
              </a:rPr>
              <a:t>Professional curiosity</a:t>
            </a:r>
            <a:endParaRPr kumimoji="0" lang="en-GB" sz="4400" b="0" i="0" u="none" strike="noStrike" kern="1200" cap="none" spc="0" normalizeH="0" baseline="0" noProof="0" dirty="0">
              <a:ln>
                <a:noFill/>
              </a:ln>
              <a:solidFill>
                <a:prstClr val="black"/>
              </a:solidFill>
              <a:effectLst/>
              <a:uLnTx/>
              <a:uFillTx/>
              <a:latin typeface="Gill Sans MT" panose="020B0502020104020203"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3812878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New partners in a caring role</a:t>
            </a:r>
            <a:endParaRPr lang="en-GB" dirty="0">
              <a:latin typeface="Gill Sans MT" panose="020B0502020104020203" pitchFamily="34" charset="0"/>
            </a:endParaRPr>
          </a:p>
        </p:txBody>
      </p:sp>
      <p:sp>
        <p:nvSpPr>
          <p:cNvPr id="3" name="Content Placeholder 2"/>
          <p:cNvSpPr>
            <a:spLocks noGrp="1"/>
          </p:cNvSpPr>
          <p:nvPr>
            <p:ph idx="1"/>
          </p:nvPr>
        </p:nvSpPr>
        <p:spPr>
          <a:xfrm>
            <a:off x="594359" y="1572091"/>
            <a:ext cx="9516291" cy="5285909"/>
          </a:xfrm>
        </p:spPr>
        <p:txBody>
          <a:bodyPr>
            <a:normAutofit fontScale="70000" lnSpcReduction="20000"/>
          </a:bodyPr>
          <a:lstStyle/>
          <a:p>
            <a:pPr marL="0" indent="0">
              <a:buNone/>
            </a:pPr>
            <a:r>
              <a:rPr lang="en-GB" sz="3400" dirty="0" smtClean="0">
                <a:solidFill>
                  <a:srgbClr val="000000"/>
                </a:solidFill>
                <a:latin typeface="Gill Sans MT" panose="020B0502020104020203" pitchFamily="34" charset="0"/>
              </a:rPr>
              <a:t>Local </a:t>
            </a:r>
            <a:r>
              <a:rPr lang="en-GB" sz="3400" dirty="0">
                <a:solidFill>
                  <a:srgbClr val="000000"/>
                </a:solidFill>
                <a:latin typeface="Gill Sans MT" panose="020B0502020104020203" pitchFamily="34" charset="0"/>
              </a:rPr>
              <a:t>and national child practice learning reviews </a:t>
            </a:r>
            <a:r>
              <a:rPr lang="en-GB" sz="3400" dirty="0" smtClean="0">
                <a:solidFill>
                  <a:srgbClr val="000000"/>
                </a:solidFill>
                <a:latin typeface="Gill Sans MT" panose="020B0502020104020203" pitchFamily="34" charset="0"/>
              </a:rPr>
              <a:t>have </a:t>
            </a:r>
            <a:r>
              <a:rPr lang="en-GB" sz="3400" dirty="0">
                <a:solidFill>
                  <a:srgbClr val="000000"/>
                </a:solidFill>
                <a:latin typeface="Gill Sans MT" panose="020B0502020104020203" pitchFamily="34" charset="0"/>
              </a:rPr>
              <a:t>highlighted instances where new partners, when left in a caring role, have been unable to keep children safe, and in some circumstances have harmed the child/</a:t>
            </a:r>
            <a:r>
              <a:rPr lang="en-GB" sz="3400" dirty="0" err="1">
                <a:solidFill>
                  <a:srgbClr val="000000"/>
                </a:solidFill>
                <a:latin typeface="Gill Sans MT" panose="020B0502020104020203" pitchFamily="34" charset="0"/>
              </a:rPr>
              <a:t>ren</a:t>
            </a:r>
            <a:r>
              <a:rPr lang="en-GB" sz="3400" dirty="0">
                <a:solidFill>
                  <a:srgbClr val="000000"/>
                </a:solidFill>
                <a:latin typeface="Gill Sans MT" panose="020B0502020104020203" pitchFamily="34" charset="0"/>
              </a:rPr>
              <a:t>. </a:t>
            </a:r>
            <a:endParaRPr lang="en-GB" sz="3400" dirty="0" smtClean="0">
              <a:solidFill>
                <a:srgbClr val="000000"/>
              </a:solidFill>
              <a:latin typeface="Gill Sans MT" panose="020B0502020104020203" pitchFamily="34" charset="0"/>
            </a:endParaRPr>
          </a:p>
          <a:p>
            <a:pPr marL="0" indent="0">
              <a:buNone/>
            </a:pPr>
            <a:endParaRPr lang="en-GB" sz="2500" dirty="0" smtClean="0">
              <a:solidFill>
                <a:srgbClr val="000000"/>
              </a:solidFill>
              <a:latin typeface="Gill Sans MT" panose="020B0502020104020203" pitchFamily="34" charset="0"/>
            </a:endParaRPr>
          </a:p>
          <a:p>
            <a:pPr marL="0" indent="0">
              <a:buNone/>
            </a:pPr>
            <a:r>
              <a:rPr lang="en-GB" sz="2500" b="1" dirty="0" smtClean="0">
                <a:solidFill>
                  <a:srgbClr val="000000"/>
                </a:solidFill>
                <a:latin typeface="Gill Sans MT" panose="020B0502020104020203" pitchFamily="34" charset="0"/>
              </a:rPr>
              <a:t>How </a:t>
            </a:r>
            <a:r>
              <a:rPr lang="en-GB" sz="2500" b="1" dirty="0">
                <a:solidFill>
                  <a:srgbClr val="000000"/>
                </a:solidFill>
                <a:latin typeface="Gill Sans MT" panose="020B0502020104020203" pitchFamily="34" charset="0"/>
              </a:rPr>
              <a:t>can professionals help? </a:t>
            </a:r>
            <a:endParaRPr lang="en-GB" sz="2500" dirty="0">
              <a:solidFill>
                <a:srgbClr val="000000"/>
              </a:solidFill>
              <a:latin typeface="Gill Sans MT" panose="020B0502020104020203" pitchFamily="34" charset="0"/>
            </a:endParaRPr>
          </a:p>
          <a:p>
            <a:r>
              <a:rPr lang="en-GB" sz="2500" dirty="0" smtClean="0">
                <a:solidFill>
                  <a:srgbClr val="000000"/>
                </a:solidFill>
                <a:latin typeface="Gill Sans MT" panose="020B0502020104020203" pitchFamily="34" charset="0"/>
              </a:rPr>
              <a:t>Have </a:t>
            </a:r>
            <a:r>
              <a:rPr lang="en-GB" sz="2500" dirty="0">
                <a:solidFill>
                  <a:srgbClr val="000000"/>
                </a:solidFill>
                <a:latin typeface="Gill Sans MT" panose="020B0502020104020203" pitchFamily="34" charset="0"/>
              </a:rPr>
              <a:t>continuing conversations about new partners with the parents/carers you work </a:t>
            </a:r>
            <a:r>
              <a:rPr lang="en-GB" sz="2500" dirty="0" smtClean="0">
                <a:solidFill>
                  <a:srgbClr val="000000"/>
                </a:solidFill>
                <a:latin typeface="Gill Sans MT" panose="020B0502020104020203" pitchFamily="34" charset="0"/>
              </a:rPr>
              <a:t>with</a:t>
            </a:r>
            <a:endParaRPr lang="en-GB" sz="2500" dirty="0">
              <a:solidFill>
                <a:srgbClr val="000000"/>
              </a:solidFill>
              <a:latin typeface="Gill Sans MT" panose="020B0502020104020203" pitchFamily="34" charset="0"/>
            </a:endParaRPr>
          </a:p>
          <a:p>
            <a:r>
              <a:rPr lang="en-GB" sz="2500" dirty="0" smtClean="0">
                <a:solidFill>
                  <a:srgbClr val="000000"/>
                </a:solidFill>
                <a:latin typeface="Gill Sans MT" panose="020B0502020104020203" pitchFamily="34" charset="0"/>
              </a:rPr>
              <a:t>Use </a:t>
            </a:r>
            <a:r>
              <a:rPr lang="en-GB" sz="2500" dirty="0">
                <a:solidFill>
                  <a:srgbClr val="000000"/>
                </a:solidFill>
                <a:latin typeface="Gill Sans MT" panose="020B0502020104020203" pitchFamily="34" charset="0"/>
              </a:rPr>
              <a:t>different sources to gather </a:t>
            </a:r>
            <a:r>
              <a:rPr lang="en-GB" sz="2500" dirty="0" smtClean="0">
                <a:solidFill>
                  <a:srgbClr val="000000"/>
                </a:solidFill>
                <a:latin typeface="Gill Sans MT" panose="020B0502020104020203" pitchFamily="34" charset="0"/>
              </a:rPr>
              <a:t>information</a:t>
            </a:r>
            <a:endParaRPr lang="en-GB" sz="2500" dirty="0">
              <a:solidFill>
                <a:srgbClr val="000000"/>
              </a:solidFill>
              <a:latin typeface="Gill Sans MT" panose="020B0502020104020203" pitchFamily="34" charset="0"/>
            </a:endParaRPr>
          </a:p>
          <a:p>
            <a:pPr lvl="1"/>
            <a:r>
              <a:rPr lang="en-GB" sz="2500" dirty="0" smtClean="0">
                <a:solidFill>
                  <a:srgbClr val="000000"/>
                </a:solidFill>
                <a:latin typeface="Gill Sans MT" panose="020B0502020104020203" pitchFamily="34" charset="0"/>
              </a:rPr>
              <a:t>Consider if the </a:t>
            </a:r>
            <a:r>
              <a:rPr lang="en-GB" sz="2500" dirty="0">
                <a:solidFill>
                  <a:srgbClr val="000000"/>
                </a:solidFill>
                <a:latin typeface="Gill Sans MT" panose="020B0502020104020203" pitchFamily="34" charset="0"/>
              </a:rPr>
              <a:t>main carer of the child may be in a coercive/ controlling situation </a:t>
            </a:r>
          </a:p>
          <a:p>
            <a:pPr lvl="1"/>
            <a:r>
              <a:rPr lang="en-GB" sz="2500" dirty="0" smtClean="0">
                <a:solidFill>
                  <a:srgbClr val="000000"/>
                </a:solidFill>
                <a:latin typeface="Gill Sans MT" panose="020B0502020104020203" pitchFamily="34" charset="0"/>
              </a:rPr>
              <a:t>Facilitate </a:t>
            </a:r>
            <a:r>
              <a:rPr lang="en-GB" sz="2500" dirty="0">
                <a:solidFill>
                  <a:srgbClr val="000000"/>
                </a:solidFill>
                <a:latin typeface="Gill Sans MT" panose="020B0502020104020203" pitchFamily="34" charset="0"/>
              </a:rPr>
              <a:t>a multi-agency professionals meeting </a:t>
            </a:r>
            <a:r>
              <a:rPr lang="en-GB" sz="2500" dirty="0" smtClean="0">
                <a:solidFill>
                  <a:srgbClr val="000000"/>
                </a:solidFill>
                <a:latin typeface="Gill Sans MT" panose="020B0502020104020203" pitchFamily="34" charset="0"/>
              </a:rPr>
              <a:t>where </a:t>
            </a:r>
            <a:r>
              <a:rPr lang="en-GB" sz="2500" dirty="0">
                <a:solidFill>
                  <a:srgbClr val="000000"/>
                </a:solidFill>
                <a:latin typeface="Gill Sans MT" panose="020B0502020104020203" pitchFamily="34" charset="0"/>
              </a:rPr>
              <a:t>there are concerns </a:t>
            </a:r>
          </a:p>
          <a:p>
            <a:pPr lvl="1"/>
            <a:r>
              <a:rPr lang="en-GB" sz="2500" dirty="0" smtClean="0">
                <a:solidFill>
                  <a:srgbClr val="000000"/>
                </a:solidFill>
                <a:latin typeface="Gill Sans MT" panose="020B0502020104020203" pitchFamily="34" charset="0"/>
              </a:rPr>
              <a:t>Engage </a:t>
            </a:r>
            <a:r>
              <a:rPr lang="en-GB" sz="2500" dirty="0">
                <a:solidFill>
                  <a:srgbClr val="000000"/>
                </a:solidFill>
                <a:latin typeface="Gill Sans MT" panose="020B0502020104020203" pitchFamily="34" charset="0"/>
              </a:rPr>
              <a:t>with other family members/friends </a:t>
            </a:r>
          </a:p>
          <a:p>
            <a:r>
              <a:rPr lang="en-GB" sz="2500" dirty="0" smtClean="0">
                <a:solidFill>
                  <a:srgbClr val="000000"/>
                </a:solidFill>
                <a:latin typeface="Gill Sans MT" panose="020B0502020104020203" pitchFamily="34" charset="0"/>
              </a:rPr>
              <a:t>Offer </a:t>
            </a:r>
            <a:r>
              <a:rPr lang="en-GB" sz="2500" dirty="0">
                <a:solidFill>
                  <a:srgbClr val="000000"/>
                </a:solidFill>
                <a:latin typeface="Gill Sans MT" panose="020B0502020104020203" pitchFamily="34" charset="0"/>
              </a:rPr>
              <a:t>the parent/carer the opportunity to find out about their new partner using sources such as: </a:t>
            </a:r>
          </a:p>
          <a:p>
            <a:pPr lvl="1"/>
            <a:r>
              <a:rPr lang="en-GB" sz="2100" dirty="0" smtClean="0">
                <a:solidFill>
                  <a:srgbClr val="000000"/>
                </a:solidFill>
                <a:latin typeface="Gill Sans MT" panose="020B0502020104020203" pitchFamily="34" charset="0"/>
              </a:rPr>
              <a:t>Domestic </a:t>
            </a:r>
            <a:r>
              <a:rPr lang="en-GB" sz="2100" dirty="0">
                <a:solidFill>
                  <a:srgbClr val="000000"/>
                </a:solidFill>
                <a:latin typeface="Gill Sans MT" panose="020B0502020104020203" pitchFamily="34" charset="0"/>
              </a:rPr>
              <a:t>Violence Disclosure Scheme </a:t>
            </a:r>
            <a:r>
              <a:rPr lang="en-GB" sz="2100" dirty="0" smtClean="0">
                <a:solidFill>
                  <a:srgbClr val="000000"/>
                </a:solidFill>
                <a:latin typeface="Gill Sans MT" panose="020B0502020104020203" pitchFamily="34" charset="0"/>
              </a:rPr>
              <a:t>- </a:t>
            </a:r>
            <a:r>
              <a:rPr lang="en-GB" sz="2100" dirty="0" smtClean="0">
                <a:solidFill>
                  <a:srgbClr val="000000"/>
                </a:solidFill>
                <a:latin typeface="Gill Sans MT" panose="020B0502020104020203" pitchFamily="34" charset="0"/>
                <a:hlinkClick r:id="rId3"/>
              </a:rPr>
              <a:t>Clare's </a:t>
            </a:r>
            <a:r>
              <a:rPr lang="en-GB" sz="2100" dirty="0">
                <a:solidFill>
                  <a:srgbClr val="000000"/>
                </a:solidFill>
                <a:latin typeface="Gill Sans MT" panose="020B0502020104020203" pitchFamily="34" charset="0"/>
                <a:hlinkClick r:id="rId3"/>
              </a:rPr>
              <a:t>Law </a:t>
            </a:r>
            <a:endParaRPr lang="en-GB" sz="2100" dirty="0">
              <a:solidFill>
                <a:srgbClr val="000000"/>
              </a:solidFill>
              <a:latin typeface="Gill Sans MT" panose="020B0502020104020203" pitchFamily="34" charset="0"/>
            </a:endParaRPr>
          </a:p>
          <a:p>
            <a:pPr lvl="1"/>
            <a:r>
              <a:rPr lang="en-GB" sz="2100" dirty="0" smtClean="0">
                <a:solidFill>
                  <a:srgbClr val="000000"/>
                </a:solidFill>
                <a:latin typeface="Gill Sans MT" panose="020B0502020104020203" pitchFamily="34" charset="0"/>
              </a:rPr>
              <a:t>Sexual </a:t>
            </a:r>
            <a:r>
              <a:rPr lang="en-GB" sz="2100" dirty="0">
                <a:solidFill>
                  <a:srgbClr val="000000"/>
                </a:solidFill>
                <a:latin typeface="Gill Sans MT" panose="020B0502020104020203" pitchFamily="34" charset="0"/>
              </a:rPr>
              <a:t>Offences Disclosure Scheme </a:t>
            </a:r>
            <a:r>
              <a:rPr lang="en-GB" sz="2100" dirty="0" smtClean="0">
                <a:solidFill>
                  <a:srgbClr val="000000"/>
                </a:solidFill>
                <a:latin typeface="Gill Sans MT" panose="020B0502020104020203" pitchFamily="34" charset="0"/>
              </a:rPr>
              <a:t>- </a:t>
            </a:r>
            <a:r>
              <a:rPr lang="en-GB" sz="2100" dirty="0" smtClean="0">
                <a:solidFill>
                  <a:srgbClr val="000000"/>
                </a:solidFill>
                <a:latin typeface="Gill Sans MT" panose="020B0502020104020203" pitchFamily="34" charset="0"/>
                <a:hlinkClick r:id="rId4"/>
              </a:rPr>
              <a:t>Sarah's </a:t>
            </a:r>
            <a:r>
              <a:rPr lang="en-GB" sz="2100" dirty="0">
                <a:solidFill>
                  <a:srgbClr val="000000"/>
                </a:solidFill>
                <a:latin typeface="Gill Sans MT" panose="020B0502020104020203" pitchFamily="34" charset="0"/>
                <a:hlinkClick r:id="rId4"/>
              </a:rPr>
              <a:t>Law </a:t>
            </a:r>
            <a:endParaRPr lang="en-GB" sz="2100" dirty="0" smtClean="0">
              <a:solidFill>
                <a:srgbClr val="000000"/>
              </a:solidFill>
              <a:latin typeface="Gill Sans MT" panose="020B0502020104020203" pitchFamily="34" charset="0"/>
            </a:endParaRPr>
          </a:p>
          <a:p>
            <a:endParaRPr lang="en-GB" sz="2500" dirty="0">
              <a:solidFill>
                <a:srgbClr val="000000"/>
              </a:solidFill>
              <a:latin typeface="Gill Sans MT" panose="020B0502020104020203" pitchFamily="34" charset="0"/>
            </a:endParaRPr>
          </a:p>
          <a:p>
            <a:pPr marL="0" indent="0">
              <a:buNone/>
            </a:pPr>
            <a:r>
              <a:rPr lang="en-GB" sz="2500" b="1" dirty="0" smtClean="0">
                <a:solidFill>
                  <a:srgbClr val="000000"/>
                </a:solidFill>
                <a:latin typeface="Gill Sans MT" panose="020B0502020104020203" pitchFamily="34" charset="0"/>
              </a:rPr>
              <a:t>Myth of invisible men - </a:t>
            </a:r>
            <a:endParaRPr lang="en-GB" sz="2500" b="1" dirty="0">
              <a:solidFill>
                <a:srgbClr val="000000"/>
              </a:solidFill>
              <a:latin typeface="Gill Sans MT" panose="020B0502020104020203" pitchFamily="34" charset="0"/>
            </a:endParaRPr>
          </a:p>
          <a:p>
            <a:pPr lvl="1"/>
            <a:r>
              <a:rPr lang="en-GB" sz="2500" b="1" dirty="0" smtClean="0">
                <a:solidFill>
                  <a:srgbClr val="000000"/>
                </a:solidFill>
                <a:latin typeface="Gill Sans MT" panose="020B0502020104020203" pitchFamily="34" charset="0"/>
              </a:rPr>
              <a:t>35</a:t>
            </a:r>
            <a:r>
              <a:rPr lang="en-GB" sz="2500" b="1" dirty="0">
                <a:solidFill>
                  <a:srgbClr val="000000"/>
                </a:solidFill>
                <a:latin typeface="Gill Sans MT" panose="020B0502020104020203" pitchFamily="34" charset="0"/>
              </a:rPr>
              <a:t>% </a:t>
            </a:r>
            <a:r>
              <a:rPr lang="en-GB" sz="2500" dirty="0">
                <a:solidFill>
                  <a:srgbClr val="000000"/>
                </a:solidFill>
                <a:latin typeface="Gill Sans MT" panose="020B0502020104020203" pitchFamily="34" charset="0"/>
              </a:rPr>
              <a:t>of all serious incident notifications to the national panel involved serious harm to babies. </a:t>
            </a:r>
            <a:r>
              <a:rPr lang="en-GB" sz="2500" dirty="0" smtClean="0">
                <a:solidFill>
                  <a:srgbClr val="000000"/>
                </a:solidFill>
                <a:latin typeface="Gill Sans MT" panose="020B0502020104020203" pitchFamily="34" charset="0"/>
              </a:rPr>
              <a:t>In the </a:t>
            </a:r>
            <a:r>
              <a:rPr lang="en-GB" sz="2500" dirty="0">
                <a:solidFill>
                  <a:srgbClr val="000000"/>
                </a:solidFill>
                <a:latin typeface="Gill Sans MT" panose="020B0502020104020203" pitchFamily="34" charset="0"/>
              </a:rPr>
              <a:t>majority of cases, men were the perpetrators. </a:t>
            </a:r>
            <a:endParaRPr lang="en-GB" sz="2500" dirty="0" smtClean="0">
              <a:solidFill>
                <a:srgbClr val="000000"/>
              </a:solidFill>
              <a:latin typeface="Gill Sans MT" panose="020B0502020104020203" pitchFamily="34" charset="0"/>
            </a:endParaRPr>
          </a:p>
          <a:p>
            <a:pPr lvl="1"/>
            <a:r>
              <a:rPr lang="en-GB" sz="2500" dirty="0">
                <a:latin typeface="Gill Sans MT" panose="020B0502020104020203" pitchFamily="34" charset="0"/>
              </a:rPr>
              <a:t>The role that the </a:t>
            </a:r>
            <a:r>
              <a:rPr lang="en-GB" sz="2500" dirty="0" smtClean="0">
                <a:latin typeface="Gill Sans MT" panose="020B0502020104020203" pitchFamily="34" charset="0"/>
              </a:rPr>
              <a:t>men </a:t>
            </a:r>
            <a:r>
              <a:rPr lang="en-GB" sz="2500" dirty="0">
                <a:latin typeface="Gill Sans MT" panose="020B0502020104020203" pitchFamily="34" charset="0"/>
              </a:rPr>
              <a:t>play in the </a:t>
            </a:r>
            <a:r>
              <a:rPr lang="en-GB" sz="2500" dirty="0" smtClean="0">
                <a:latin typeface="Gill Sans MT" panose="020B0502020104020203" pitchFamily="34" charset="0"/>
              </a:rPr>
              <a:t>child’s life </a:t>
            </a:r>
            <a:r>
              <a:rPr lang="en-GB" sz="2500" dirty="0">
                <a:latin typeface="Gill Sans MT" panose="020B0502020104020203" pitchFamily="34" charset="0"/>
              </a:rPr>
              <a:t>and their own experiences </a:t>
            </a:r>
            <a:r>
              <a:rPr lang="en-GB" sz="2500" dirty="0" smtClean="0">
                <a:latin typeface="Gill Sans MT" panose="020B0502020104020203" pitchFamily="34" charset="0"/>
              </a:rPr>
              <a:t>were frequently </a:t>
            </a:r>
            <a:r>
              <a:rPr lang="en-GB" sz="2500" dirty="0">
                <a:latin typeface="Gill Sans MT" panose="020B0502020104020203" pitchFamily="34" charset="0"/>
              </a:rPr>
              <a:t>overlooked by services.</a:t>
            </a:r>
          </a:p>
        </p:txBody>
      </p:sp>
      <p:sp>
        <p:nvSpPr>
          <p:cNvPr id="4" name="TextBox 3"/>
          <p:cNvSpPr txBox="1"/>
          <p:nvPr/>
        </p:nvSpPr>
        <p:spPr>
          <a:xfrm>
            <a:off x="10177912" y="5012234"/>
            <a:ext cx="1934175" cy="1754326"/>
          </a:xfrm>
          <a:prstGeom prst="rect">
            <a:avLst/>
          </a:prstGeom>
          <a:solidFill>
            <a:schemeClr val="accent2">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Gill Sans MT" panose="020B0502020104020203" pitchFamily="34" charset="0"/>
              </a:rPr>
              <a:t>See HSCP Learning Briefings: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Gill Sans MT" panose="020B0502020104020203" pitchFamily="34" charset="0"/>
                <a:hlinkClick r:id="rId5"/>
              </a:rPr>
              <a:t>Myth of Invisible Men</a:t>
            </a:r>
            <a:endParaRPr kumimoji="0" lang="en-GB" sz="1800" b="0" i="0" u="none" strike="noStrike" kern="1200" cap="none" spc="0" normalizeH="0" baseline="0" noProof="0" dirty="0" smtClean="0">
              <a:ln>
                <a:noFill/>
              </a:ln>
              <a:solidFill>
                <a:prstClr val="black"/>
              </a:solidFill>
              <a:effectLst/>
              <a:uLnTx/>
              <a:uFillTx/>
              <a:latin typeface="Gill Sans MT" panose="020B0502020104020203"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Gill Sans MT" panose="020B0502020104020203" pitchFamily="34" charset="0"/>
                <a:hlinkClick r:id="rId6"/>
              </a:rPr>
              <a:t>New partners in a caring role</a:t>
            </a:r>
            <a:endParaRPr kumimoji="0" lang="en-GB" sz="1800" b="0" i="0" u="none" strike="noStrike" kern="1200" cap="none" spc="0" normalizeH="0" baseline="0" noProof="0" dirty="0">
              <a:ln>
                <a:noFill/>
              </a:ln>
              <a:solidFill>
                <a:prstClr val="black"/>
              </a:solidFill>
              <a:effectLst/>
              <a:uLnTx/>
              <a:uFillTx/>
              <a:latin typeface="Gill Sans MT" panose="020B0502020104020203" pitchFamily="34" charset="0"/>
            </a:endParaRPr>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27166925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27652"/>
          </a:xfrm>
        </p:spPr>
        <p:txBody>
          <a:bodyPr>
            <a:normAutofit/>
          </a:bodyPr>
          <a:lstStyle/>
          <a:p>
            <a:r>
              <a:rPr lang="en-GB" sz="2800" dirty="0" smtClean="0">
                <a:latin typeface="Gill Sans MT" panose="020B0502020104020203" pitchFamily="34" charset="0"/>
              </a:rPr>
              <a:t>See Past the Obvious – film by West Mercia Police</a:t>
            </a:r>
            <a:endParaRPr lang="en-GB" sz="2800" dirty="0">
              <a:latin typeface="Gill Sans MT" panose="020B0502020104020203" pitchFamily="34" charset="0"/>
            </a:endParaRPr>
          </a:p>
        </p:txBody>
      </p:sp>
    </p:spTree>
    <p:extLst>
      <p:ext uri="{BB962C8B-B14F-4D97-AF65-F5344CB8AC3E}">
        <p14:creationId xmlns:p14="http://schemas.microsoft.com/office/powerpoint/2010/main" val="3635749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Gill Sans MT" panose="020B0502020104020203" pitchFamily="34" charset="0"/>
              </a:rPr>
              <a:t>Barriers to curiosity </a:t>
            </a:r>
            <a:endParaRPr lang="en-GB" b="1" dirty="0">
              <a:latin typeface="Gill Sans MT" panose="020B0502020104020203" pitchFamily="34" charset="0"/>
            </a:endParaRPr>
          </a:p>
        </p:txBody>
      </p:sp>
      <p:sp>
        <p:nvSpPr>
          <p:cNvPr id="3" name="Content Placeholder 2"/>
          <p:cNvSpPr>
            <a:spLocks noGrp="1"/>
          </p:cNvSpPr>
          <p:nvPr>
            <p:ph idx="1"/>
          </p:nvPr>
        </p:nvSpPr>
        <p:spPr>
          <a:xfrm>
            <a:off x="838200" y="1825625"/>
            <a:ext cx="10515600" cy="4862558"/>
          </a:xfrm>
        </p:spPr>
        <p:txBody>
          <a:bodyPr>
            <a:normAutofit fontScale="92500" lnSpcReduction="20000"/>
          </a:bodyPr>
          <a:lstStyle/>
          <a:p>
            <a:pPr>
              <a:lnSpc>
                <a:spcPct val="120000"/>
              </a:lnSpc>
              <a:spcBef>
                <a:spcPts val="1200"/>
              </a:spcBef>
            </a:pPr>
            <a:r>
              <a:rPr lang="en-GB" dirty="0" smtClean="0">
                <a:latin typeface="Gill Sans MT" panose="020B0502020104020203" pitchFamily="34" charset="0"/>
              </a:rPr>
              <a:t>Assumptions or unconscious bias</a:t>
            </a:r>
          </a:p>
          <a:p>
            <a:pPr>
              <a:lnSpc>
                <a:spcPct val="120000"/>
              </a:lnSpc>
              <a:spcBef>
                <a:spcPts val="1200"/>
              </a:spcBef>
            </a:pPr>
            <a:r>
              <a:rPr lang="en-GB" dirty="0" smtClean="0">
                <a:latin typeface="Gill Sans MT" panose="020B0502020104020203" pitchFamily="34" charset="0"/>
              </a:rPr>
              <a:t>Uncertainty</a:t>
            </a:r>
          </a:p>
          <a:p>
            <a:pPr>
              <a:lnSpc>
                <a:spcPct val="120000"/>
              </a:lnSpc>
              <a:spcBef>
                <a:spcPts val="1200"/>
              </a:spcBef>
            </a:pPr>
            <a:r>
              <a:rPr lang="en-GB" dirty="0" smtClean="0">
                <a:latin typeface="Gill Sans MT" panose="020B0502020104020203" pitchFamily="34" charset="0"/>
              </a:rPr>
              <a:t>Lack of time – pressure</a:t>
            </a:r>
          </a:p>
          <a:p>
            <a:pPr>
              <a:lnSpc>
                <a:spcPct val="120000"/>
              </a:lnSpc>
              <a:spcBef>
                <a:spcPts val="1200"/>
              </a:spcBef>
            </a:pPr>
            <a:r>
              <a:rPr lang="en-GB" dirty="0" smtClean="0">
                <a:latin typeface="Gill Sans MT" panose="020B0502020104020203" pitchFamily="34" charset="0"/>
              </a:rPr>
              <a:t>Worried that you might “make it worse”</a:t>
            </a:r>
          </a:p>
          <a:p>
            <a:pPr>
              <a:lnSpc>
                <a:spcPct val="120000"/>
              </a:lnSpc>
              <a:spcBef>
                <a:spcPts val="1200"/>
              </a:spcBef>
            </a:pPr>
            <a:r>
              <a:rPr lang="en-GB" dirty="0" smtClean="0">
                <a:latin typeface="Gill Sans MT" panose="020B0502020104020203" pitchFamily="34" charset="0"/>
              </a:rPr>
              <a:t>Lack of confidence</a:t>
            </a:r>
          </a:p>
          <a:p>
            <a:pPr>
              <a:lnSpc>
                <a:spcPct val="120000"/>
              </a:lnSpc>
              <a:spcBef>
                <a:spcPts val="1200"/>
              </a:spcBef>
            </a:pPr>
            <a:r>
              <a:rPr lang="en-GB" dirty="0" smtClean="0">
                <a:latin typeface="Gill Sans MT" panose="020B0502020104020203" pitchFamily="34" charset="0"/>
              </a:rPr>
              <a:t>Feeling that you don’t have enough evidence to ask questions</a:t>
            </a:r>
          </a:p>
          <a:p>
            <a:pPr>
              <a:lnSpc>
                <a:spcPct val="120000"/>
              </a:lnSpc>
              <a:spcBef>
                <a:spcPts val="1200"/>
              </a:spcBef>
            </a:pPr>
            <a:r>
              <a:rPr lang="en-GB" dirty="0" smtClean="0">
                <a:latin typeface="Gill Sans MT" panose="020B0502020104020203" pitchFamily="34" charset="0"/>
              </a:rPr>
              <a:t>Culturally competent curiosity – understanding different culture, but abuse cannot be condoned for religious or cultural reasons</a:t>
            </a:r>
          </a:p>
          <a:p>
            <a:pPr>
              <a:lnSpc>
                <a:spcPct val="120000"/>
              </a:lnSpc>
              <a:spcBef>
                <a:spcPts val="1200"/>
              </a:spcBef>
            </a:pPr>
            <a:r>
              <a:rPr lang="en-GB" dirty="0" smtClean="0">
                <a:latin typeface="Gill Sans MT" panose="020B0502020104020203" pitchFamily="34" charset="0"/>
              </a:rPr>
              <a:t>Lack of reflective supervision and support</a:t>
            </a:r>
          </a:p>
          <a:p>
            <a:endParaRPr lang="en-GB"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3086882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Signs of Safety approach</a:t>
            </a:r>
            <a:endParaRPr lang="en-GB" dirty="0">
              <a:latin typeface="Gill Sans MT" panose="020B0502020104020203" pitchFamily="34" charset="0"/>
            </a:endParaRP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6921" y="3016251"/>
            <a:ext cx="4885815" cy="3441986"/>
          </a:xfrm>
          <a:prstGeom prst="rect">
            <a:avLst/>
          </a:prstGeom>
        </p:spPr>
      </p:pic>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225" y="3016251"/>
            <a:ext cx="6189795" cy="3537026"/>
          </a:xfrm>
          <a:prstGeom prst="rect">
            <a:avLst/>
          </a:prstGeom>
        </p:spPr>
      </p:pic>
      <p:sp>
        <p:nvSpPr>
          <p:cNvPr id="6" name="Rectangle 5"/>
          <p:cNvSpPr/>
          <p:nvPr/>
        </p:nvSpPr>
        <p:spPr>
          <a:xfrm>
            <a:off x="276225" y="1690688"/>
            <a:ext cx="11639550"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prstClr val="black"/>
                </a:solidFill>
                <a:effectLst/>
                <a:uLnTx/>
                <a:uFillTx/>
                <a:latin typeface="Gill Sans MT" panose="020B0502020104020203" pitchFamily="34" charset="0"/>
              </a:rPr>
              <a:t>Signs of Safety is a strengths-based, relationship-grounded, safety-organised approach to child protection practice, to build meaningful safety for vulnerable and at-risk children. </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6051344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HSCP safeguarding training – FREE</a:t>
            </a:r>
            <a:br>
              <a:rPr lang="en-GB" dirty="0" smtClean="0">
                <a:latin typeface="Gill Sans MT" panose="020B0502020104020203" pitchFamily="34" charset="0"/>
              </a:rPr>
            </a:br>
            <a:r>
              <a:rPr lang="en-GB" dirty="0" smtClean="0">
                <a:latin typeface="Gill Sans MT" panose="020B0502020104020203" pitchFamily="34" charset="0"/>
                <a:hlinkClick r:id="rId3"/>
              </a:rPr>
              <a:t>www.herefordshirecpd.co.uk</a:t>
            </a:r>
            <a:r>
              <a:rPr lang="en-GB" dirty="0" smtClean="0">
                <a:latin typeface="Gill Sans MT" panose="020B0502020104020203" pitchFamily="34" charset="0"/>
              </a:rPr>
              <a:t> </a:t>
            </a:r>
            <a:endParaRPr lang="en-GB" dirty="0">
              <a:latin typeface="Gill Sans MT" panose="020B0502020104020203" pitchFamily="34" charset="0"/>
            </a:endParaRPr>
          </a:p>
        </p:txBody>
      </p:sp>
      <p:graphicFrame>
        <p:nvGraphicFramePr>
          <p:cNvPr id="4" name="Diagram 3"/>
          <p:cNvGraphicFramePr/>
          <p:nvPr>
            <p:extLst/>
          </p:nvPr>
        </p:nvGraphicFramePr>
        <p:xfrm>
          <a:off x="229794" y="2312218"/>
          <a:ext cx="11521033" cy="15594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Diagram 4"/>
          <p:cNvGraphicFramePr/>
          <p:nvPr>
            <p:extLst/>
          </p:nvPr>
        </p:nvGraphicFramePr>
        <p:xfrm>
          <a:off x="152199" y="4129878"/>
          <a:ext cx="11598628" cy="155665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6" name="Picture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4189912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17566" y="143691"/>
            <a:ext cx="9659089" cy="1546997"/>
            <a:chOff x="117566" y="143691"/>
            <a:chExt cx="9659089" cy="1841863"/>
          </a:xfrm>
        </p:grpSpPr>
        <p:sp>
          <p:nvSpPr>
            <p:cNvPr id="6" name="Rounded Rectangle 5"/>
            <p:cNvSpPr/>
            <p:nvPr/>
          </p:nvSpPr>
          <p:spPr>
            <a:xfrm>
              <a:off x="117566" y="143691"/>
              <a:ext cx="9659089" cy="18418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7" name="Rounded Rectangle 6"/>
            <p:cNvSpPr/>
            <p:nvPr/>
          </p:nvSpPr>
          <p:spPr>
            <a:xfrm>
              <a:off x="117566" y="143691"/>
              <a:ext cx="504009" cy="18418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759822" y="365125"/>
            <a:ext cx="10515600" cy="1325563"/>
          </a:xfrm>
        </p:spPr>
        <p:txBody>
          <a:bodyPr>
            <a:normAutofit/>
          </a:bodyPr>
          <a:lstStyle/>
          <a:p>
            <a:r>
              <a:rPr lang="en-GB" sz="3600" dirty="0">
                <a:solidFill>
                  <a:prstClr val="black"/>
                </a:solidFill>
                <a:latin typeface="Gill Sans MT" panose="020B0502020104020203" pitchFamily="34" charset="0"/>
              </a:rPr>
              <a:t>National review finding:</a:t>
            </a:r>
            <a:br>
              <a:rPr lang="en-GB" sz="3600" dirty="0">
                <a:solidFill>
                  <a:prstClr val="black"/>
                </a:solidFill>
                <a:latin typeface="Gill Sans MT" panose="020B0502020104020203" pitchFamily="34" charset="0"/>
              </a:rPr>
            </a:br>
            <a:r>
              <a:rPr lang="en-GB" sz="3600" b="1" dirty="0">
                <a:solidFill>
                  <a:prstClr val="black"/>
                </a:solidFill>
                <a:latin typeface="Gill Sans MT" panose="020B0502020104020203" pitchFamily="34" charset="0"/>
              </a:rPr>
              <a:t>Appropriate responses to domestic abuse </a:t>
            </a:r>
          </a:p>
        </p:txBody>
      </p:sp>
      <p:sp>
        <p:nvSpPr>
          <p:cNvPr id="3" name="Content Placeholder 2"/>
          <p:cNvSpPr>
            <a:spLocks noGrp="1"/>
          </p:cNvSpPr>
          <p:nvPr>
            <p:ph idx="1"/>
          </p:nvPr>
        </p:nvSpPr>
        <p:spPr>
          <a:xfrm>
            <a:off x="759822" y="2230573"/>
            <a:ext cx="10515600" cy="4351338"/>
          </a:xfrm>
        </p:spPr>
        <p:txBody>
          <a:bodyPr>
            <a:normAutofit lnSpcReduction="10000"/>
          </a:bodyPr>
          <a:lstStyle/>
          <a:p>
            <a:r>
              <a:rPr lang="en-GB" dirty="0" smtClean="0">
                <a:latin typeface="Gill Sans MT" panose="020B0502020104020203" pitchFamily="34" charset="0"/>
              </a:rPr>
              <a:t>Domestic abuse is a feature in a high number of serious incident referrals</a:t>
            </a:r>
          </a:p>
          <a:p>
            <a:pPr marL="0" indent="0">
              <a:buNone/>
            </a:pPr>
            <a:endParaRPr lang="en-GB" dirty="0" smtClean="0">
              <a:latin typeface="Gill Sans MT" panose="020B0502020104020203" pitchFamily="34" charset="0"/>
            </a:endParaRPr>
          </a:p>
          <a:p>
            <a:r>
              <a:rPr lang="en-GB" dirty="0" smtClean="0">
                <a:latin typeface="Gill Sans MT" panose="020B0502020104020203" pitchFamily="34" charset="0"/>
              </a:rPr>
              <a:t>National panel thematic review (unpublished), highlighted:</a:t>
            </a:r>
          </a:p>
          <a:p>
            <a:pPr lvl="1"/>
            <a:r>
              <a:rPr lang="en-GB" dirty="0" smtClean="0">
                <a:latin typeface="Gill Sans MT" panose="020B0502020104020203" pitchFamily="34" charset="0"/>
              </a:rPr>
              <a:t>Lack of understanding of domestic abuse</a:t>
            </a:r>
          </a:p>
          <a:p>
            <a:pPr lvl="1"/>
            <a:r>
              <a:rPr lang="en-GB" dirty="0" smtClean="0">
                <a:latin typeface="Gill Sans MT" panose="020B0502020104020203" pitchFamily="34" charset="0"/>
              </a:rPr>
              <a:t>Domestic abuse often named, but not explored</a:t>
            </a:r>
          </a:p>
          <a:p>
            <a:pPr lvl="1"/>
            <a:r>
              <a:rPr lang="en-GB" dirty="0" smtClean="0">
                <a:latin typeface="Gill Sans MT" panose="020B0502020104020203" pitchFamily="34" charset="0"/>
              </a:rPr>
              <a:t>Incident-driven responses</a:t>
            </a:r>
          </a:p>
          <a:p>
            <a:pPr lvl="1"/>
            <a:r>
              <a:rPr lang="en-GB" dirty="0" smtClean="0">
                <a:latin typeface="Gill Sans MT" panose="020B0502020104020203" pitchFamily="34" charset="0"/>
              </a:rPr>
              <a:t>Lack of whole-system response to domestic abuse</a:t>
            </a:r>
          </a:p>
          <a:p>
            <a:pPr lvl="1"/>
            <a:endParaRPr lang="en-GB" dirty="0">
              <a:latin typeface="Gill Sans MT" panose="020B0502020104020203" pitchFamily="34" charset="0"/>
            </a:endParaRPr>
          </a:p>
          <a:p>
            <a:r>
              <a:rPr lang="en-GB" dirty="0" smtClean="0">
                <a:latin typeface="Gill Sans MT" panose="020B0502020104020203" pitchFamily="34" charset="0"/>
              </a:rPr>
              <a:t>Value </a:t>
            </a:r>
            <a:r>
              <a:rPr lang="en-GB" dirty="0">
                <a:latin typeface="Gill Sans MT" panose="020B0502020104020203" pitchFamily="34" charset="0"/>
              </a:rPr>
              <a:t>of specialist domestic </a:t>
            </a:r>
            <a:r>
              <a:rPr lang="en-GB" dirty="0" smtClean="0">
                <a:latin typeface="Gill Sans MT" panose="020B0502020104020203" pitchFamily="34" charset="0"/>
              </a:rPr>
              <a:t>abuse </a:t>
            </a:r>
            <a:r>
              <a:rPr lang="en-GB" dirty="0">
                <a:latin typeface="Gill Sans MT" panose="020B0502020104020203" pitchFamily="34" charset="0"/>
              </a:rPr>
              <a:t>input when assessing risk</a:t>
            </a:r>
            <a:endParaRPr lang="en-GB" dirty="0" smtClean="0">
              <a:latin typeface="Gill Sans MT" panose="020B0502020104020203" pitchFamily="34" charset="0"/>
            </a:endParaRPr>
          </a:p>
          <a:p>
            <a:pPr marL="0" indent="0">
              <a:buNone/>
            </a:pPr>
            <a:endParaRPr lang="en-GB" dirty="0" smtClean="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37944891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Domestic Abuse Approaches in Herefordshire</a:t>
            </a:r>
            <a:endParaRPr lang="en-GB" dirty="0">
              <a:latin typeface="Gill Sans MT" panose="020B0502020104020203" pitchFamily="34" charset="0"/>
            </a:endParaRPr>
          </a:p>
        </p:txBody>
      </p:sp>
      <p:sp>
        <p:nvSpPr>
          <p:cNvPr id="3" name="Content Placeholder 2"/>
          <p:cNvSpPr>
            <a:spLocks noGrp="1"/>
          </p:cNvSpPr>
          <p:nvPr>
            <p:ph idx="1"/>
          </p:nvPr>
        </p:nvSpPr>
        <p:spPr/>
        <p:txBody>
          <a:bodyPr/>
          <a:lstStyle/>
          <a:p>
            <a:pPr>
              <a:lnSpc>
                <a:spcPct val="150000"/>
              </a:lnSpc>
            </a:pPr>
            <a:r>
              <a:rPr lang="en-GB" dirty="0" smtClean="0">
                <a:latin typeface="Gill Sans MT" panose="020B0502020104020203" pitchFamily="34" charset="0"/>
              </a:rPr>
              <a:t>MARAC – Multi-Agency Risk Assessment Conference</a:t>
            </a:r>
          </a:p>
          <a:p>
            <a:pPr>
              <a:lnSpc>
                <a:spcPct val="150000"/>
              </a:lnSpc>
            </a:pPr>
            <a:r>
              <a:rPr lang="en-GB" dirty="0" smtClean="0">
                <a:latin typeface="Gill Sans MT" panose="020B0502020104020203" pitchFamily="34" charset="0"/>
              </a:rPr>
              <a:t>Drive – Perpetrators programme</a:t>
            </a:r>
          </a:p>
          <a:p>
            <a:pPr>
              <a:lnSpc>
                <a:spcPct val="150000"/>
              </a:lnSpc>
            </a:pPr>
            <a:r>
              <a:rPr lang="en-GB" dirty="0" smtClean="0">
                <a:latin typeface="Gill Sans MT" panose="020B0502020104020203" pitchFamily="34" charset="0"/>
              </a:rPr>
              <a:t>MASH – Multi Agency Safeguarding Hub</a:t>
            </a:r>
            <a:endParaRPr lang="en-GB"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4635057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17566" y="143691"/>
            <a:ext cx="9659089" cy="1841863"/>
            <a:chOff x="117566" y="143691"/>
            <a:chExt cx="9659089" cy="1841863"/>
          </a:xfrm>
        </p:grpSpPr>
        <p:sp>
          <p:nvSpPr>
            <p:cNvPr id="6" name="Rounded Rectangle 5"/>
            <p:cNvSpPr/>
            <p:nvPr/>
          </p:nvSpPr>
          <p:spPr>
            <a:xfrm>
              <a:off x="117566" y="143691"/>
              <a:ext cx="9659089" cy="18418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7" name="Rounded Rectangle 6"/>
            <p:cNvSpPr/>
            <p:nvPr/>
          </p:nvSpPr>
          <p:spPr>
            <a:xfrm>
              <a:off x="117566" y="143691"/>
              <a:ext cx="504009" cy="18418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sp>
        <p:nvSpPr>
          <p:cNvPr id="2" name="Title 1"/>
          <p:cNvSpPr>
            <a:spLocks noGrp="1"/>
          </p:cNvSpPr>
          <p:nvPr>
            <p:ph type="title"/>
          </p:nvPr>
        </p:nvSpPr>
        <p:spPr/>
        <p:txBody>
          <a:bodyPr>
            <a:normAutofit fontScale="90000"/>
          </a:bodyPr>
          <a:lstStyle/>
          <a:p>
            <a:r>
              <a:rPr lang="en-GB" sz="4000" dirty="0" smtClean="0">
                <a:solidFill>
                  <a:prstClr val="black"/>
                </a:solidFill>
                <a:latin typeface="Gill Sans MT" panose="020B0502020104020203" pitchFamily="34" charset="0"/>
              </a:rPr>
              <a:t>National review finding:</a:t>
            </a:r>
            <a:br>
              <a:rPr lang="en-GB" sz="4000" dirty="0" smtClean="0">
                <a:solidFill>
                  <a:prstClr val="black"/>
                </a:solidFill>
                <a:latin typeface="Gill Sans MT" panose="020B0502020104020203" pitchFamily="34" charset="0"/>
              </a:rPr>
            </a:br>
            <a:r>
              <a:rPr lang="en-GB" sz="4000" b="1" dirty="0">
                <a:solidFill>
                  <a:prstClr val="black"/>
                </a:solidFill>
                <a:latin typeface="Gill Sans MT" panose="020B0502020104020203" pitchFamily="34" charset="0"/>
              </a:rPr>
              <a:t>Critical thinking and challenge within and between agencies</a:t>
            </a:r>
          </a:p>
        </p:txBody>
      </p:sp>
      <p:sp>
        <p:nvSpPr>
          <p:cNvPr id="3" name="Content Placeholder 2"/>
          <p:cNvSpPr>
            <a:spLocks noGrp="1"/>
          </p:cNvSpPr>
          <p:nvPr>
            <p:ph idx="1"/>
          </p:nvPr>
        </p:nvSpPr>
        <p:spPr>
          <a:xfrm>
            <a:off x="838200" y="2352645"/>
            <a:ext cx="10515600" cy="4351338"/>
          </a:xfrm>
        </p:spPr>
        <p:txBody>
          <a:bodyPr/>
          <a:lstStyle/>
          <a:p>
            <a:r>
              <a:rPr lang="en-GB" dirty="0">
                <a:latin typeface="Gill Sans MT" panose="020B0502020104020203" pitchFamily="34" charset="0"/>
              </a:rPr>
              <a:t>A range of factors can impact upon professionals’ willingness to challenge one another’s hypotheses and assumptions. </a:t>
            </a:r>
            <a:endParaRPr lang="en-GB" dirty="0" smtClean="0">
              <a:latin typeface="Gill Sans MT" panose="020B0502020104020203" pitchFamily="34" charset="0"/>
            </a:endParaRPr>
          </a:p>
          <a:p>
            <a:pPr lvl="1"/>
            <a:r>
              <a:rPr lang="en-GB" dirty="0" smtClean="0">
                <a:latin typeface="Gill Sans MT" panose="020B0502020104020203" pitchFamily="34" charset="0"/>
              </a:rPr>
              <a:t>a </a:t>
            </a:r>
            <a:r>
              <a:rPr lang="en-GB" dirty="0">
                <a:latin typeface="Gill Sans MT" panose="020B0502020104020203" pitchFamily="34" charset="0"/>
              </a:rPr>
              <a:t>lack of confidence to challenge decisions; </a:t>
            </a:r>
            <a:endParaRPr lang="en-GB" dirty="0" smtClean="0">
              <a:latin typeface="Gill Sans MT" panose="020B0502020104020203" pitchFamily="34" charset="0"/>
            </a:endParaRPr>
          </a:p>
          <a:p>
            <a:pPr lvl="1"/>
            <a:r>
              <a:rPr lang="en-GB" dirty="0" smtClean="0">
                <a:latin typeface="Gill Sans MT" panose="020B0502020104020203" pitchFamily="34" charset="0"/>
              </a:rPr>
              <a:t>a </a:t>
            </a:r>
            <a:r>
              <a:rPr lang="en-GB" dirty="0">
                <a:latin typeface="Gill Sans MT" panose="020B0502020104020203" pitchFamily="34" charset="0"/>
              </a:rPr>
              <a:t>lack of clarity about how to escalate concerns; </a:t>
            </a:r>
            <a:endParaRPr lang="en-GB" dirty="0" smtClean="0">
              <a:latin typeface="Gill Sans MT" panose="020B0502020104020203" pitchFamily="34" charset="0"/>
            </a:endParaRPr>
          </a:p>
          <a:p>
            <a:pPr lvl="1"/>
            <a:r>
              <a:rPr lang="en-GB" dirty="0" smtClean="0">
                <a:latin typeface="Gill Sans MT" panose="020B0502020104020203" pitchFamily="34" charset="0"/>
              </a:rPr>
              <a:t>and </a:t>
            </a:r>
            <a:r>
              <a:rPr lang="en-GB" dirty="0">
                <a:latin typeface="Gill Sans MT" panose="020B0502020104020203" pitchFamily="34" charset="0"/>
              </a:rPr>
              <a:t>a lack of reflective space </a:t>
            </a:r>
            <a:endParaRPr lang="en-GB" dirty="0" smtClean="0">
              <a:latin typeface="Gill Sans MT" panose="020B0502020104020203" pitchFamily="34" charset="0"/>
            </a:endParaRPr>
          </a:p>
          <a:p>
            <a:r>
              <a:rPr lang="en-GB" dirty="0">
                <a:latin typeface="Gill Sans MT" panose="020B0502020104020203" pitchFamily="34" charset="0"/>
              </a:rPr>
              <a:t>To tackle this, requires a change in culture </a:t>
            </a:r>
            <a:endParaRPr lang="en-GB" dirty="0" smtClean="0">
              <a:latin typeface="Gill Sans MT" panose="020B0502020104020203" pitchFamily="34" charset="0"/>
            </a:endParaRPr>
          </a:p>
          <a:p>
            <a:r>
              <a:rPr lang="en-GB" dirty="0" smtClean="0">
                <a:latin typeface="Gill Sans MT" panose="020B0502020104020203" pitchFamily="34" charset="0"/>
              </a:rPr>
              <a:t>Environment where </a:t>
            </a:r>
            <a:r>
              <a:rPr lang="en-GB" dirty="0">
                <a:latin typeface="Gill Sans MT" panose="020B0502020104020203" pitchFamily="34" charset="0"/>
              </a:rPr>
              <a:t>challenge is promoted and encouraged and more regular opportunities to bridge siloes and consider different professionals’ perspectives are created.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1599826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Herefordshire </a:t>
            </a:r>
            <a:r>
              <a:rPr lang="en-GB" b="1" dirty="0" smtClean="0">
                <a:latin typeface="Gill Sans MT" panose="020B0502020104020203" pitchFamily="34" charset="0"/>
              </a:rPr>
              <a:t>Professional Differences Policy</a:t>
            </a:r>
            <a:endParaRPr lang="en-GB" b="1" dirty="0">
              <a:latin typeface="Gill Sans MT" panose="020B0502020104020203" pitchFamily="34" charset="0"/>
            </a:endParaRPr>
          </a:p>
        </p:txBody>
      </p:sp>
      <p:sp>
        <p:nvSpPr>
          <p:cNvPr id="3" name="Content Placeholder 2"/>
          <p:cNvSpPr>
            <a:spLocks noGrp="1"/>
          </p:cNvSpPr>
          <p:nvPr>
            <p:ph idx="1"/>
          </p:nvPr>
        </p:nvSpPr>
        <p:spPr>
          <a:xfrm>
            <a:off x="287384" y="2057779"/>
            <a:ext cx="11469188" cy="4679679"/>
          </a:xfrm>
        </p:spPr>
        <p:txBody>
          <a:bodyPr>
            <a:noAutofit/>
          </a:bodyPr>
          <a:lstStyle/>
          <a:p>
            <a:pPr marL="0" lvl="0" indent="0" algn="ctr">
              <a:lnSpc>
                <a:spcPct val="100000"/>
              </a:lnSpc>
              <a:spcBef>
                <a:spcPts val="0"/>
              </a:spcBef>
              <a:buNone/>
            </a:pPr>
            <a:r>
              <a:rPr lang="en-GB" sz="2400" dirty="0">
                <a:solidFill>
                  <a:prstClr val="black"/>
                </a:solidFill>
                <a:latin typeface="Gill Sans MT" panose="020B0502020104020203" pitchFamily="34" charset="0"/>
                <a:cs typeface="Arial" panose="020B0604020202020204" pitchFamily="34" charset="0"/>
              </a:rPr>
              <a:t>“</a:t>
            </a:r>
            <a:r>
              <a:rPr lang="en-GB" sz="2400" b="1" dirty="0">
                <a:solidFill>
                  <a:prstClr val="black"/>
                </a:solidFill>
                <a:latin typeface="Gill Sans MT" panose="020B0502020104020203" pitchFamily="34" charset="0"/>
                <a:cs typeface="Arial" panose="020B0604020202020204" pitchFamily="34" charset="0"/>
              </a:rPr>
              <a:t>There is still a reluctance to challenge decisions </a:t>
            </a:r>
            <a:r>
              <a:rPr lang="en-GB" sz="2400" dirty="0">
                <a:solidFill>
                  <a:prstClr val="black"/>
                </a:solidFill>
                <a:latin typeface="Gill Sans MT" panose="020B0502020104020203" pitchFamily="34" charset="0"/>
                <a:cs typeface="Arial" panose="020B0604020202020204" pitchFamily="34" charset="0"/>
              </a:rPr>
              <a:t>which are not considered to be correct. Where practitioners do not agree with decisions, they should work to resolve them with reference to the Herefordshire Professional Differences Policy”</a:t>
            </a:r>
          </a:p>
          <a:p>
            <a:pPr lvl="0" algn="ctr">
              <a:lnSpc>
                <a:spcPct val="100000"/>
              </a:lnSpc>
              <a:spcBef>
                <a:spcPts val="0"/>
              </a:spcBef>
              <a:buFontTx/>
              <a:buChar char="-"/>
            </a:pPr>
            <a:r>
              <a:rPr lang="en-GB" sz="2400" dirty="0" smtClean="0">
                <a:solidFill>
                  <a:prstClr val="black"/>
                </a:solidFill>
                <a:latin typeface="Gill Sans MT" panose="020B0502020104020203" pitchFamily="34" charset="0"/>
                <a:cs typeface="Arial" panose="020B0604020202020204" pitchFamily="34" charset="0"/>
              </a:rPr>
              <a:t>SCR Matthew (Herefordshire)</a:t>
            </a:r>
          </a:p>
          <a:p>
            <a:pPr lvl="0" algn="ctr">
              <a:lnSpc>
                <a:spcPct val="100000"/>
              </a:lnSpc>
              <a:spcBef>
                <a:spcPts val="0"/>
              </a:spcBef>
              <a:buFontTx/>
              <a:buChar char="-"/>
            </a:pPr>
            <a:endParaRPr lang="en-GB" sz="2000" dirty="0" smtClean="0">
              <a:solidFill>
                <a:prstClr val="black"/>
              </a:solidFill>
              <a:latin typeface="Gill Sans MT" panose="020B0502020104020203" pitchFamily="34" charset="0"/>
              <a:cs typeface="Arial" panose="020B0604020202020204" pitchFamily="34" charset="0"/>
            </a:endParaRPr>
          </a:p>
          <a:p>
            <a:pPr marL="0" lvl="0" indent="0" algn="ctr">
              <a:lnSpc>
                <a:spcPct val="100000"/>
              </a:lnSpc>
              <a:spcBef>
                <a:spcPts val="0"/>
              </a:spcBef>
              <a:buNone/>
            </a:pPr>
            <a:r>
              <a:rPr lang="en-GB" sz="2400" dirty="0">
                <a:solidFill>
                  <a:prstClr val="black"/>
                </a:solidFill>
                <a:latin typeface="Gill Sans MT" panose="020B0502020104020203" pitchFamily="34" charset="0"/>
                <a:cs typeface="Arial" panose="020B0604020202020204" pitchFamily="34" charset="0"/>
              </a:rPr>
              <a:t>Challenge means that you are </a:t>
            </a:r>
            <a:r>
              <a:rPr lang="en-GB" sz="2400" b="1" dirty="0">
                <a:solidFill>
                  <a:prstClr val="black"/>
                </a:solidFill>
                <a:latin typeface="Gill Sans MT" panose="020B0502020104020203" pitchFamily="34" charset="0"/>
                <a:cs typeface="Arial" panose="020B0604020202020204" pitchFamily="34" charset="0"/>
              </a:rPr>
              <a:t>championing the best outcomes for </a:t>
            </a:r>
            <a:r>
              <a:rPr lang="en-GB" sz="2400" b="1" dirty="0" smtClean="0">
                <a:solidFill>
                  <a:prstClr val="black"/>
                </a:solidFill>
                <a:latin typeface="Gill Sans MT" panose="020B0502020104020203" pitchFamily="34" charset="0"/>
                <a:cs typeface="Arial" panose="020B0604020202020204" pitchFamily="34" charset="0"/>
              </a:rPr>
              <a:t>children</a:t>
            </a:r>
          </a:p>
          <a:p>
            <a:pPr marL="0" lvl="0" indent="0" algn="ctr">
              <a:lnSpc>
                <a:spcPct val="100000"/>
              </a:lnSpc>
              <a:spcBef>
                <a:spcPts val="0"/>
              </a:spcBef>
              <a:buNone/>
            </a:pPr>
            <a:r>
              <a:rPr lang="en-GB" sz="2400" dirty="0" smtClean="0">
                <a:solidFill>
                  <a:prstClr val="black"/>
                </a:solidFill>
                <a:latin typeface="Gill Sans MT" panose="020B0502020104020203" pitchFamily="34" charset="0"/>
                <a:cs typeface="Arial" panose="020B0604020202020204" pitchFamily="34" charset="0"/>
              </a:rPr>
              <a:t>Refer to the procedure</a:t>
            </a:r>
          </a:p>
          <a:p>
            <a:pPr marL="0" lvl="0" indent="0" algn="ctr">
              <a:lnSpc>
                <a:spcPct val="100000"/>
              </a:lnSpc>
              <a:spcBef>
                <a:spcPts val="0"/>
              </a:spcBef>
              <a:buNone/>
            </a:pPr>
            <a:r>
              <a:rPr lang="en-GB" sz="2400" dirty="0" smtClean="0">
                <a:solidFill>
                  <a:prstClr val="black"/>
                </a:solidFill>
                <a:latin typeface="Gill Sans MT" panose="020B0502020104020203" pitchFamily="34" charset="0"/>
                <a:cs typeface="Arial" panose="020B0604020202020204" pitchFamily="34" charset="0"/>
              </a:rPr>
              <a:t>Be timely</a:t>
            </a:r>
          </a:p>
          <a:p>
            <a:pPr marL="0" lvl="0" indent="0" algn="ctr">
              <a:lnSpc>
                <a:spcPct val="100000"/>
              </a:lnSpc>
              <a:spcBef>
                <a:spcPts val="0"/>
              </a:spcBef>
              <a:buNone/>
            </a:pPr>
            <a:r>
              <a:rPr lang="en-GB" sz="2400" dirty="0" smtClean="0">
                <a:solidFill>
                  <a:prstClr val="black"/>
                </a:solidFill>
                <a:latin typeface="Gill Sans MT" panose="020B0502020104020203" pitchFamily="34" charset="0"/>
                <a:cs typeface="Arial" panose="020B0604020202020204" pitchFamily="34" charset="0"/>
              </a:rPr>
              <a:t>Raise the challenge formally</a:t>
            </a:r>
          </a:p>
          <a:p>
            <a:pPr marL="0" lvl="0" indent="0" algn="ctr">
              <a:lnSpc>
                <a:spcPct val="100000"/>
              </a:lnSpc>
              <a:spcBef>
                <a:spcPts val="0"/>
              </a:spcBef>
              <a:buNone/>
            </a:pPr>
            <a:endParaRPr lang="en-GB" sz="2000" dirty="0">
              <a:solidFill>
                <a:prstClr val="black"/>
              </a:solidFill>
              <a:latin typeface="Gill Sans MT" panose="020B0502020104020203" pitchFamily="34" charset="0"/>
              <a:cs typeface="Arial" panose="020B0604020202020204" pitchFamily="34" charset="0"/>
            </a:endParaRPr>
          </a:p>
          <a:p>
            <a:pPr marL="0" lvl="0" indent="0" algn="ctr">
              <a:lnSpc>
                <a:spcPct val="100000"/>
              </a:lnSpc>
              <a:spcBef>
                <a:spcPts val="0"/>
              </a:spcBef>
              <a:buNone/>
            </a:pPr>
            <a:r>
              <a:rPr lang="en-GB" sz="2000" b="1" dirty="0">
                <a:solidFill>
                  <a:prstClr val="black"/>
                </a:solidFill>
                <a:latin typeface="Gill Sans MT" panose="020B0502020104020203" pitchFamily="34" charset="0"/>
              </a:rPr>
              <a:t>Professional Differences Policy – Multi-agency resolution protocol/guidance</a:t>
            </a:r>
            <a:r>
              <a:rPr lang="en-GB" sz="2000" dirty="0">
                <a:solidFill>
                  <a:prstClr val="black"/>
                </a:solidFill>
                <a:latin typeface="Gill Sans MT" panose="020B0502020104020203" pitchFamily="34" charset="0"/>
              </a:rPr>
              <a:t>, Herefordshire Safeguarding Children </a:t>
            </a:r>
            <a:r>
              <a:rPr lang="en-GB" sz="2000" dirty="0" smtClean="0">
                <a:solidFill>
                  <a:prstClr val="black"/>
                </a:solidFill>
                <a:latin typeface="Gill Sans MT" panose="020B0502020104020203" pitchFamily="34" charset="0"/>
              </a:rPr>
              <a:t>Partnership – </a:t>
            </a:r>
            <a:r>
              <a:rPr lang="en-GB" sz="2000" dirty="0" smtClean="0">
                <a:latin typeface="Gill Sans MT" panose="020B0502020104020203" pitchFamily="34" charset="0"/>
                <a:hlinkClick r:id="rId3"/>
              </a:rPr>
              <a:t>Escalation </a:t>
            </a:r>
            <a:r>
              <a:rPr lang="en-GB" sz="2000" dirty="0">
                <a:latin typeface="Gill Sans MT" panose="020B0502020104020203" pitchFamily="34" charset="0"/>
                <a:hlinkClick r:id="rId3"/>
              </a:rPr>
              <a:t>policy: Resolution of professional disagreements (procedures.org.uk</a:t>
            </a:r>
            <a:r>
              <a:rPr lang="en-GB" sz="2000" dirty="0" smtClean="0">
                <a:latin typeface="Gill Sans MT" panose="020B0502020104020203" pitchFamily="34" charset="0"/>
                <a:hlinkClick r:id="rId3"/>
              </a:rPr>
              <a:t>)</a:t>
            </a:r>
            <a:endParaRPr lang="en-GB" sz="2000" dirty="0">
              <a:solidFill>
                <a:prstClr val="black"/>
              </a:solidFill>
              <a:latin typeface="Gill Sans MT" panose="020B0502020104020203" pitchFamily="34" charset="0"/>
              <a:cs typeface="Arial" panose="020B0604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2351421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Child Safeguarding Practice Review Panel</a:t>
            </a:r>
            <a:endParaRPr lang="en-GB" dirty="0">
              <a:latin typeface="Gill Sans MT" panose="020B0502020104020203" pitchFamily="34" charset="0"/>
            </a:endParaRPr>
          </a:p>
        </p:txBody>
      </p:sp>
      <p:sp>
        <p:nvSpPr>
          <p:cNvPr id="3" name="Content Placeholder 2"/>
          <p:cNvSpPr>
            <a:spLocks noGrp="1"/>
          </p:cNvSpPr>
          <p:nvPr>
            <p:ph idx="1"/>
          </p:nvPr>
        </p:nvSpPr>
        <p:spPr/>
        <p:txBody>
          <a:bodyPr/>
          <a:lstStyle/>
          <a:p>
            <a:pPr>
              <a:lnSpc>
                <a:spcPct val="110000"/>
              </a:lnSpc>
              <a:spcBef>
                <a:spcPts val="1200"/>
              </a:spcBef>
            </a:pPr>
            <a:r>
              <a:rPr lang="en-GB" dirty="0" smtClean="0">
                <a:latin typeface="Gill Sans MT" panose="020B0502020104020203" pitchFamily="34" charset="0"/>
              </a:rPr>
              <a:t>Children and Social Work Act 2017</a:t>
            </a:r>
          </a:p>
          <a:p>
            <a:pPr>
              <a:lnSpc>
                <a:spcPct val="110000"/>
              </a:lnSpc>
              <a:spcBef>
                <a:spcPts val="1200"/>
              </a:spcBef>
            </a:pPr>
            <a:r>
              <a:rPr lang="en-GB" dirty="0" smtClean="0">
                <a:latin typeface="Gill Sans MT" panose="020B0502020104020203" pitchFamily="34" charset="0"/>
              </a:rPr>
              <a:t>Independent </a:t>
            </a:r>
          </a:p>
          <a:p>
            <a:pPr>
              <a:lnSpc>
                <a:spcPct val="110000"/>
              </a:lnSpc>
              <a:spcBef>
                <a:spcPts val="1200"/>
              </a:spcBef>
            </a:pPr>
            <a:r>
              <a:rPr lang="en-GB" dirty="0" smtClean="0">
                <a:latin typeface="Gill Sans MT" panose="020B0502020104020203" pitchFamily="34" charset="0"/>
              </a:rPr>
              <a:t>Commissions reviews of serious child safeguarding cases</a:t>
            </a:r>
          </a:p>
          <a:p>
            <a:pPr>
              <a:lnSpc>
                <a:spcPct val="110000"/>
              </a:lnSpc>
              <a:spcBef>
                <a:spcPts val="1200"/>
              </a:spcBef>
            </a:pPr>
            <a:r>
              <a:rPr lang="en-GB" dirty="0" smtClean="0">
                <a:latin typeface="Gill Sans MT" panose="020B0502020104020203" pitchFamily="34" charset="0"/>
              </a:rPr>
              <a:t>Reviews all rapid reviews and CSPRs (case reviews) from local authorities nationally</a:t>
            </a:r>
          </a:p>
          <a:p>
            <a:pPr>
              <a:lnSpc>
                <a:spcPct val="110000"/>
              </a:lnSpc>
              <a:spcBef>
                <a:spcPts val="1200"/>
              </a:spcBef>
            </a:pPr>
            <a:r>
              <a:rPr lang="en-GB" dirty="0" smtClean="0">
                <a:latin typeface="Gill Sans MT" panose="020B0502020104020203" pitchFamily="34" charset="0"/>
              </a:rPr>
              <a:t>Focus on improving learning, professional practice and outcomes for children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33796574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17566" y="143691"/>
            <a:ext cx="9659089" cy="1546997"/>
            <a:chOff x="117566" y="143691"/>
            <a:chExt cx="9659089" cy="1841863"/>
          </a:xfrm>
        </p:grpSpPr>
        <p:sp>
          <p:nvSpPr>
            <p:cNvPr id="6" name="Rounded Rectangle 5"/>
            <p:cNvSpPr/>
            <p:nvPr/>
          </p:nvSpPr>
          <p:spPr>
            <a:xfrm>
              <a:off x="117566" y="143691"/>
              <a:ext cx="9659089" cy="18418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7" name="Rounded Rectangle 6"/>
            <p:cNvSpPr/>
            <p:nvPr/>
          </p:nvSpPr>
          <p:spPr>
            <a:xfrm>
              <a:off x="117566" y="143691"/>
              <a:ext cx="504009" cy="18418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sp>
        <p:nvSpPr>
          <p:cNvPr id="2" name="Title 1"/>
          <p:cNvSpPr>
            <a:spLocks noGrp="1"/>
          </p:cNvSpPr>
          <p:nvPr>
            <p:ph type="title"/>
          </p:nvPr>
        </p:nvSpPr>
        <p:spPr/>
        <p:txBody>
          <a:bodyPr>
            <a:normAutofit/>
          </a:bodyPr>
          <a:lstStyle/>
          <a:p>
            <a:r>
              <a:rPr lang="en-GB" sz="3600" dirty="0">
                <a:solidFill>
                  <a:prstClr val="black"/>
                </a:solidFill>
                <a:latin typeface="Gill Sans MT" panose="020B0502020104020203" pitchFamily="34" charset="0"/>
              </a:rPr>
              <a:t>National review finding:</a:t>
            </a:r>
            <a:br>
              <a:rPr lang="en-GB" sz="3600" dirty="0">
                <a:solidFill>
                  <a:prstClr val="black"/>
                </a:solidFill>
                <a:latin typeface="Gill Sans MT" panose="020B0502020104020203" pitchFamily="34" charset="0"/>
              </a:rPr>
            </a:br>
            <a:r>
              <a:rPr lang="en-GB" sz="3600" b="1" dirty="0" smtClean="0">
                <a:solidFill>
                  <a:prstClr val="black"/>
                </a:solidFill>
                <a:latin typeface="Gill Sans MT" panose="020B0502020104020203" pitchFamily="34" charset="0"/>
              </a:rPr>
              <a:t>Leadership and culture</a:t>
            </a:r>
            <a:endParaRPr lang="en-GB" dirty="0">
              <a:latin typeface="Gill Sans MT" panose="020B0502020104020203" pitchFamily="34" charset="0"/>
            </a:endParaRPr>
          </a:p>
        </p:txBody>
      </p:sp>
      <p:sp>
        <p:nvSpPr>
          <p:cNvPr id="3" name="Content Placeholder 2"/>
          <p:cNvSpPr>
            <a:spLocks noGrp="1"/>
          </p:cNvSpPr>
          <p:nvPr>
            <p:ph idx="1"/>
          </p:nvPr>
        </p:nvSpPr>
        <p:spPr>
          <a:xfrm>
            <a:off x="838200" y="1825624"/>
            <a:ext cx="10515600" cy="4733671"/>
          </a:xfrm>
        </p:spPr>
        <p:txBody>
          <a:bodyPr/>
          <a:lstStyle/>
          <a:p>
            <a:r>
              <a:rPr lang="en-GB" dirty="0" smtClean="0">
                <a:latin typeface="Gill Sans MT" panose="020B0502020104020203" pitchFamily="34" charset="0"/>
              </a:rPr>
              <a:t>Leaders </a:t>
            </a:r>
            <a:r>
              <a:rPr lang="en-GB" dirty="0">
                <a:latin typeface="Gill Sans MT" panose="020B0502020104020203" pitchFamily="34" charset="0"/>
              </a:rPr>
              <a:t>need to ensure: </a:t>
            </a:r>
            <a:endParaRPr lang="en-GB" dirty="0" smtClean="0">
              <a:latin typeface="Gill Sans MT" panose="020B0502020104020203" pitchFamily="34" charset="0"/>
            </a:endParaRPr>
          </a:p>
          <a:p>
            <a:pPr lvl="1"/>
            <a:r>
              <a:rPr lang="en-GB" dirty="0" smtClean="0">
                <a:latin typeface="Gill Sans MT" panose="020B0502020104020203" pitchFamily="34" charset="0"/>
              </a:rPr>
              <a:t>clarity </a:t>
            </a:r>
            <a:r>
              <a:rPr lang="en-GB" dirty="0">
                <a:latin typeface="Gill Sans MT" panose="020B0502020104020203" pitchFamily="34" charset="0"/>
              </a:rPr>
              <a:t>of vision, </a:t>
            </a:r>
            <a:endParaRPr lang="en-GB" dirty="0" smtClean="0">
              <a:latin typeface="Gill Sans MT" panose="020B0502020104020203" pitchFamily="34" charset="0"/>
            </a:endParaRPr>
          </a:p>
          <a:p>
            <a:pPr lvl="1"/>
            <a:r>
              <a:rPr lang="en-GB" dirty="0" smtClean="0">
                <a:latin typeface="Gill Sans MT" panose="020B0502020104020203" pitchFamily="34" charset="0"/>
              </a:rPr>
              <a:t>responsibilities </a:t>
            </a:r>
            <a:r>
              <a:rPr lang="en-GB" dirty="0">
                <a:latin typeface="Gill Sans MT" panose="020B0502020104020203" pitchFamily="34" charset="0"/>
              </a:rPr>
              <a:t>and </a:t>
            </a:r>
            <a:r>
              <a:rPr lang="en-GB" dirty="0" smtClean="0">
                <a:latin typeface="Gill Sans MT" panose="020B0502020104020203" pitchFamily="34" charset="0"/>
              </a:rPr>
              <a:t>resources</a:t>
            </a:r>
            <a:r>
              <a:rPr lang="en-GB" dirty="0">
                <a:latin typeface="Gill Sans MT" panose="020B0502020104020203" pitchFamily="34" charset="0"/>
              </a:rPr>
              <a:t>,</a:t>
            </a:r>
            <a:r>
              <a:rPr lang="en-GB" dirty="0" smtClean="0">
                <a:latin typeface="Gill Sans MT" panose="020B0502020104020203" pitchFamily="34" charset="0"/>
              </a:rPr>
              <a:t> </a:t>
            </a:r>
          </a:p>
          <a:p>
            <a:pPr lvl="1"/>
            <a:r>
              <a:rPr lang="en-GB" dirty="0" smtClean="0">
                <a:latin typeface="Gill Sans MT" panose="020B0502020104020203" pitchFamily="34" charset="0"/>
              </a:rPr>
              <a:t>robust governance</a:t>
            </a:r>
          </a:p>
          <a:p>
            <a:pPr lvl="1"/>
            <a:r>
              <a:rPr lang="en-GB" dirty="0" smtClean="0">
                <a:latin typeface="Gill Sans MT" panose="020B0502020104020203" pitchFamily="34" charset="0"/>
              </a:rPr>
              <a:t>a </a:t>
            </a:r>
            <a:r>
              <a:rPr lang="en-GB" dirty="0">
                <a:latin typeface="Gill Sans MT" panose="020B0502020104020203" pitchFamily="34" charset="0"/>
              </a:rPr>
              <a:t>culture of learning, </a:t>
            </a:r>
            <a:endParaRPr lang="en-GB" dirty="0" smtClean="0">
              <a:latin typeface="Gill Sans MT" panose="020B0502020104020203" pitchFamily="34" charset="0"/>
            </a:endParaRPr>
          </a:p>
          <a:p>
            <a:pPr lvl="1"/>
            <a:r>
              <a:rPr lang="en-GB" dirty="0">
                <a:latin typeface="Gill Sans MT" panose="020B0502020104020203" pitchFamily="34" charset="0"/>
              </a:rPr>
              <a:t>i</a:t>
            </a:r>
            <a:r>
              <a:rPr lang="en-GB" dirty="0" smtClean="0">
                <a:latin typeface="Gill Sans MT" panose="020B0502020104020203" pitchFamily="34" charset="0"/>
              </a:rPr>
              <a:t>mprovement </a:t>
            </a:r>
            <a:r>
              <a:rPr lang="en-GB" dirty="0">
                <a:latin typeface="Gill Sans MT" panose="020B0502020104020203" pitchFamily="34" charset="0"/>
              </a:rPr>
              <a:t>and challenge.</a:t>
            </a:r>
          </a:p>
          <a:p>
            <a:r>
              <a:rPr lang="en-GB" dirty="0">
                <a:latin typeface="Gill Sans MT" panose="020B0502020104020203" pitchFamily="34" charset="0"/>
              </a:rPr>
              <a:t>W</a:t>
            </a:r>
            <a:r>
              <a:rPr lang="en-GB" dirty="0" smtClean="0">
                <a:latin typeface="Gill Sans MT" panose="020B0502020104020203" pitchFamily="34" charset="0"/>
              </a:rPr>
              <a:t>eak </a:t>
            </a:r>
            <a:r>
              <a:rPr lang="en-GB" dirty="0">
                <a:latin typeface="Gill Sans MT" panose="020B0502020104020203" pitchFamily="34" charset="0"/>
              </a:rPr>
              <a:t>‘line of sight’ to frontline </a:t>
            </a:r>
            <a:r>
              <a:rPr lang="en-GB" dirty="0" smtClean="0">
                <a:latin typeface="Gill Sans MT" panose="020B0502020104020203" pitchFamily="34" charset="0"/>
              </a:rPr>
              <a:t>practice</a:t>
            </a:r>
          </a:p>
          <a:p>
            <a:r>
              <a:rPr lang="en-GB" dirty="0" smtClean="0">
                <a:latin typeface="Gill Sans MT" panose="020B0502020104020203" pitchFamily="34" charset="0"/>
              </a:rPr>
              <a:t>Management </a:t>
            </a:r>
            <a:r>
              <a:rPr lang="en-GB" dirty="0">
                <a:latin typeface="Gill Sans MT" panose="020B0502020104020203" pitchFamily="34" charset="0"/>
              </a:rPr>
              <a:t>oversight and quality </a:t>
            </a:r>
            <a:r>
              <a:rPr lang="en-GB" dirty="0" smtClean="0">
                <a:latin typeface="Gill Sans MT" panose="020B0502020104020203" pitchFamily="34" charset="0"/>
              </a:rPr>
              <a:t>assurance </a:t>
            </a:r>
          </a:p>
          <a:p>
            <a:r>
              <a:rPr lang="en-GB" dirty="0" smtClean="0">
                <a:latin typeface="Gill Sans MT" panose="020B0502020104020203" pitchFamily="34" charset="0"/>
              </a:rPr>
              <a:t>Reflective supervision</a:t>
            </a:r>
            <a:endParaRPr lang="en-GB"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39532456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96343" y="2704011"/>
            <a:ext cx="5368834" cy="303058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latin typeface="Gill Sans MT" panose="020B0502020104020203" pitchFamily="34" charset="0"/>
                <a:ea typeface="Times New Roman" panose="02020603050405020304" pitchFamily="18" charset="0"/>
              </a:rPr>
              <a:t>Creating space for </a:t>
            </a:r>
            <a:r>
              <a:rPr lang="en-GB" dirty="0" smtClean="0">
                <a:latin typeface="Gill Sans MT" panose="020B0502020104020203" pitchFamily="34" charset="0"/>
                <a:ea typeface="Times New Roman" panose="02020603050405020304" pitchFamily="18" charset="0"/>
              </a:rPr>
              <a:t>reflective practice</a:t>
            </a:r>
            <a:r>
              <a:rPr lang="en-GB" dirty="0">
                <a:latin typeface="Gill Sans MT" panose="020B0502020104020203" pitchFamily="34" charset="0"/>
                <a:ea typeface="Times New Roman" panose="02020603050405020304" pitchFamily="18" charset="0"/>
              </a:rPr>
              <a:t/>
            </a:r>
            <a:br>
              <a:rPr lang="en-GB" dirty="0">
                <a:latin typeface="Gill Sans MT" panose="020B0502020104020203" pitchFamily="34" charset="0"/>
                <a:ea typeface="Times New Roman" panose="02020603050405020304" pitchFamily="18" charset="0"/>
              </a:rPr>
            </a:br>
            <a:endParaRPr lang="en-GB" dirty="0">
              <a:latin typeface="Gill Sans MT" panose="020B0502020104020203" pitchFamily="34" charset="0"/>
            </a:endParaRPr>
          </a:p>
        </p:txBody>
      </p:sp>
      <p:sp>
        <p:nvSpPr>
          <p:cNvPr id="3" name="Content Placeholder 2"/>
          <p:cNvSpPr>
            <a:spLocks noGrp="1"/>
          </p:cNvSpPr>
          <p:nvPr>
            <p:ph idx="1"/>
          </p:nvPr>
        </p:nvSpPr>
        <p:spPr>
          <a:xfrm>
            <a:off x="838200" y="1354666"/>
            <a:ext cx="10515600" cy="5503333"/>
          </a:xfrm>
        </p:spPr>
        <p:txBody>
          <a:bodyPr>
            <a:normAutofit fontScale="55000" lnSpcReduction="20000"/>
          </a:bodyPr>
          <a:lstStyle/>
          <a:p>
            <a:pPr marL="0" indent="0">
              <a:lnSpc>
                <a:spcPct val="130000"/>
              </a:lnSpc>
              <a:spcBef>
                <a:spcPts val="1200"/>
              </a:spcBef>
              <a:buNone/>
            </a:pPr>
            <a:r>
              <a:rPr lang="en-GB" sz="3800" dirty="0" smtClean="0">
                <a:latin typeface="Gill Sans MT" panose="020B0502020104020203" pitchFamily="34" charset="0"/>
              </a:rPr>
              <a:t>Opportunity to reflect on a case, examine thoughts, feelings, and emotions, to help build a picture, challenge your thinking, be solutions-oriented, and make the practitioner more resilient</a:t>
            </a:r>
          </a:p>
          <a:p>
            <a:pPr marL="0" indent="0">
              <a:lnSpc>
                <a:spcPct val="130000"/>
              </a:lnSpc>
              <a:spcBef>
                <a:spcPts val="1200"/>
              </a:spcBef>
              <a:buNone/>
            </a:pPr>
            <a:r>
              <a:rPr lang="en-GB" sz="3800" dirty="0" smtClean="0">
                <a:latin typeface="Gill Sans MT" panose="020B0502020104020203" pitchFamily="34" charset="0"/>
              </a:rPr>
              <a:t>Supports professional curiosity – opportunity to analyse and assess</a:t>
            </a:r>
          </a:p>
          <a:p>
            <a:pPr marL="0" indent="0" algn="ctr">
              <a:lnSpc>
                <a:spcPct val="130000"/>
              </a:lnSpc>
              <a:spcBef>
                <a:spcPts val="1200"/>
              </a:spcBef>
              <a:buNone/>
            </a:pPr>
            <a:r>
              <a:rPr lang="en-GB" sz="3800" b="1" dirty="0" smtClean="0">
                <a:latin typeface="Gill Sans MT" panose="020B0502020104020203" pitchFamily="34" charset="0"/>
              </a:rPr>
              <a:t>Examples of reflective questions</a:t>
            </a:r>
            <a:endParaRPr lang="en-GB" sz="3800" b="1" dirty="0">
              <a:latin typeface="Gill Sans MT" panose="020B0502020104020203" pitchFamily="34" charset="0"/>
            </a:endParaRPr>
          </a:p>
          <a:p>
            <a:pPr marL="0" indent="0" algn="ctr">
              <a:lnSpc>
                <a:spcPct val="130000"/>
              </a:lnSpc>
              <a:spcBef>
                <a:spcPts val="1200"/>
              </a:spcBef>
              <a:buNone/>
            </a:pPr>
            <a:r>
              <a:rPr lang="en-GB" sz="3800" dirty="0" smtClean="0">
                <a:latin typeface="Gill Sans MT" panose="020B0502020104020203" pitchFamily="34" charset="0"/>
              </a:rPr>
              <a:t>What does this tell us about the family?</a:t>
            </a:r>
          </a:p>
          <a:p>
            <a:pPr marL="0" indent="0" algn="ctr">
              <a:lnSpc>
                <a:spcPct val="130000"/>
              </a:lnSpc>
              <a:spcBef>
                <a:spcPts val="1200"/>
              </a:spcBef>
              <a:buNone/>
            </a:pPr>
            <a:r>
              <a:rPr lang="en-GB" sz="3800" dirty="0" smtClean="0">
                <a:latin typeface="Gill Sans MT" panose="020B0502020104020203" pitchFamily="34" charset="0"/>
              </a:rPr>
              <a:t>What does this say about you?</a:t>
            </a:r>
          </a:p>
          <a:p>
            <a:pPr marL="0" indent="0" algn="ctr">
              <a:lnSpc>
                <a:spcPct val="130000"/>
              </a:lnSpc>
              <a:spcBef>
                <a:spcPts val="1200"/>
              </a:spcBef>
              <a:buNone/>
            </a:pPr>
            <a:r>
              <a:rPr lang="en-GB" sz="3800" dirty="0" smtClean="0">
                <a:latin typeface="Gill Sans MT" panose="020B0502020104020203" pitchFamily="34" charset="0"/>
              </a:rPr>
              <a:t>What else could it be?</a:t>
            </a:r>
          </a:p>
          <a:p>
            <a:pPr marL="0" indent="0" algn="ctr">
              <a:lnSpc>
                <a:spcPct val="130000"/>
              </a:lnSpc>
              <a:spcBef>
                <a:spcPts val="1200"/>
              </a:spcBef>
              <a:buNone/>
            </a:pPr>
            <a:r>
              <a:rPr lang="en-GB" sz="3800" dirty="0" smtClean="0">
                <a:latin typeface="Gill Sans MT" panose="020B0502020104020203" pitchFamily="34" charset="0"/>
              </a:rPr>
              <a:t>What don’t you know?</a:t>
            </a:r>
          </a:p>
          <a:p>
            <a:pPr marL="0" indent="0" algn="ctr">
              <a:lnSpc>
                <a:spcPct val="130000"/>
              </a:lnSpc>
              <a:spcBef>
                <a:spcPts val="1200"/>
              </a:spcBef>
              <a:buNone/>
            </a:pPr>
            <a:r>
              <a:rPr lang="en-GB" sz="3800" dirty="0" smtClean="0">
                <a:latin typeface="Gill Sans MT" panose="020B0502020104020203" pitchFamily="34" charset="0"/>
              </a:rPr>
              <a:t>How is this problem similar to your last one?</a:t>
            </a:r>
          </a:p>
          <a:p>
            <a:pPr marL="0" indent="0">
              <a:lnSpc>
                <a:spcPct val="130000"/>
              </a:lnSpc>
              <a:spcBef>
                <a:spcPts val="1200"/>
              </a:spcBef>
              <a:buNone/>
            </a:pPr>
            <a:endParaRPr lang="en-GB" sz="3400" dirty="0" smtClean="0">
              <a:latin typeface="Gill Sans MT" panose="020B0502020104020203" pitchFamily="34" charset="0"/>
            </a:endParaRPr>
          </a:p>
          <a:p>
            <a:pPr marL="0" indent="0">
              <a:lnSpc>
                <a:spcPct val="130000"/>
              </a:lnSpc>
              <a:spcBef>
                <a:spcPts val="1200"/>
              </a:spcBef>
              <a:buNone/>
            </a:pPr>
            <a:r>
              <a:rPr lang="en-GB" sz="3800" dirty="0" smtClean="0">
                <a:latin typeface="Gill Sans MT" panose="020B0502020104020203" pitchFamily="34" charset="0"/>
              </a:rPr>
              <a:t>See </a:t>
            </a:r>
            <a:r>
              <a:rPr lang="en-GB" sz="3800" dirty="0" smtClean="0">
                <a:latin typeface="Gill Sans MT" panose="020B0502020104020203" pitchFamily="34" charset="0"/>
                <a:hlinkClick r:id="rId3"/>
              </a:rPr>
              <a:t>Research in Practice Resource Pack on Reflective Supervision</a:t>
            </a:r>
            <a:endParaRPr lang="en-GB" sz="3800" dirty="0">
              <a:latin typeface="Gill Sans MT" panose="020B0502020104020203" pitchFamily="34" charset="0"/>
            </a:endParaRPr>
          </a:p>
          <a:p>
            <a:pPr marL="0" indent="0">
              <a:lnSpc>
                <a:spcPct val="130000"/>
              </a:lnSpc>
              <a:spcBef>
                <a:spcPts val="1200"/>
              </a:spcBef>
              <a:buNone/>
            </a:pPr>
            <a:endParaRPr lang="en-GB" dirty="0">
              <a:latin typeface="Gill Sans MT" panose="020B0502020104020203"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33204132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Key messages (National Panel)</a:t>
            </a:r>
            <a:endParaRPr lang="en-GB" dirty="0">
              <a:latin typeface="Gill Sans MT" panose="020B0502020104020203" pitchFamily="34" charset="0"/>
            </a:endParaRPr>
          </a:p>
        </p:txBody>
      </p:sp>
      <p:sp>
        <p:nvSpPr>
          <p:cNvPr id="3" name="Content Placeholder 2"/>
          <p:cNvSpPr>
            <a:spLocks noGrp="1"/>
          </p:cNvSpPr>
          <p:nvPr>
            <p:ph idx="1"/>
          </p:nvPr>
        </p:nvSpPr>
        <p:spPr>
          <a:xfrm>
            <a:off x="838200" y="1825624"/>
            <a:ext cx="10515600" cy="5032376"/>
          </a:xfrm>
        </p:spPr>
        <p:txBody>
          <a:bodyPr>
            <a:normAutofit fontScale="70000" lnSpcReduction="20000"/>
          </a:bodyPr>
          <a:lstStyle/>
          <a:p>
            <a:pPr marL="0" indent="0">
              <a:lnSpc>
                <a:spcPct val="130000"/>
              </a:lnSpc>
              <a:spcBef>
                <a:spcPts val="1200"/>
              </a:spcBef>
              <a:buNone/>
            </a:pPr>
            <a:r>
              <a:rPr lang="en-GB" dirty="0" smtClean="0">
                <a:latin typeface="Gill Sans MT" panose="020B0502020104020203" pitchFamily="34" charset="0"/>
              </a:rPr>
              <a:t>All Safeguarding Partners should assure themselves that:</a:t>
            </a:r>
          </a:p>
          <a:p>
            <a:pPr>
              <a:lnSpc>
                <a:spcPct val="130000"/>
              </a:lnSpc>
              <a:spcBef>
                <a:spcPts val="1200"/>
              </a:spcBef>
            </a:pPr>
            <a:r>
              <a:rPr lang="en-GB" dirty="0" smtClean="0">
                <a:latin typeface="Gill Sans MT" panose="020B0502020104020203" pitchFamily="34" charset="0"/>
              </a:rPr>
              <a:t>Robust multi-agency </a:t>
            </a:r>
            <a:r>
              <a:rPr lang="en-GB" b="1" dirty="0" smtClean="0">
                <a:latin typeface="Gill Sans MT" panose="020B0502020104020203" pitchFamily="34" charset="0"/>
              </a:rPr>
              <a:t>strategy discussions </a:t>
            </a:r>
            <a:r>
              <a:rPr lang="en-GB" dirty="0" smtClean="0">
                <a:latin typeface="Gill Sans MT" panose="020B0502020104020203" pitchFamily="34" charset="0"/>
              </a:rPr>
              <a:t>are always being held whenever it is suspected a child may be at risk of suffering significant harm.</a:t>
            </a:r>
          </a:p>
          <a:p>
            <a:pPr>
              <a:lnSpc>
                <a:spcPct val="130000"/>
              </a:lnSpc>
              <a:spcBef>
                <a:spcPts val="1200"/>
              </a:spcBef>
            </a:pPr>
            <a:r>
              <a:rPr lang="en-GB" b="1" dirty="0" smtClean="0">
                <a:latin typeface="Gill Sans MT" panose="020B0502020104020203" pitchFamily="34" charset="0"/>
              </a:rPr>
              <a:t>Sufficient resources </a:t>
            </a:r>
            <a:r>
              <a:rPr lang="en-GB" dirty="0" smtClean="0">
                <a:latin typeface="Gill Sans MT" panose="020B0502020104020203" pitchFamily="34" charset="0"/>
              </a:rPr>
              <a:t>are in place from across all agencies to allow for the necessary multi-agency engagement in child protection processes e.g., strategy discussions, section 47 enquiries, Initial Child Protection Conferences.</a:t>
            </a:r>
          </a:p>
          <a:p>
            <a:pPr>
              <a:lnSpc>
                <a:spcPct val="130000"/>
              </a:lnSpc>
              <a:spcBef>
                <a:spcPts val="1200"/>
              </a:spcBef>
            </a:pPr>
            <a:r>
              <a:rPr lang="en-GB" dirty="0" smtClean="0">
                <a:latin typeface="Gill Sans MT" panose="020B0502020104020203" pitchFamily="34" charset="0"/>
              </a:rPr>
              <a:t>There are robust </a:t>
            </a:r>
            <a:r>
              <a:rPr lang="en-GB" b="1" dirty="0" smtClean="0">
                <a:latin typeface="Gill Sans MT" panose="020B0502020104020203" pitchFamily="34" charset="0"/>
              </a:rPr>
              <a:t>information sharing </a:t>
            </a:r>
            <a:r>
              <a:rPr lang="en-GB" dirty="0" smtClean="0">
                <a:latin typeface="Gill Sans MT" panose="020B0502020104020203" pitchFamily="34" charset="0"/>
              </a:rPr>
              <a:t>arrangements and protocols in place across the Partnership.</a:t>
            </a:r>
          </a:p>
          <a:p>
            <a:pPr>
              <a:lnSpc>
                <a:spcPct val="130000"/>
              </a:lnSpc>
              <a:spcBef>
                <a:spcPts val="1200"/>
              </a:spcBef>
            </a:pPr>
            <a:r>
              <a:rPr lang="en-GB" dirty="0" smtClean="0">
                <a:latin typeface="Gill Sans MT" panose="020B0502020104020203" pitchFamily="34" charset="0"/>
              </a:rPr>
              <a:t>Referrals are not deemed </a:t>
            </a:r>
            <a:r>
              <a:rPr lang="en-GB" b="1" dirty="0" smtClean="0">
                <a:latin typeface="Gill Sans MT" panose="020B0502020104020203" pitchFamily="34" charset="0"/>
              </a:rPr>
              <a:t>malicious</a:t>
            </a:r>
            <a:r>
              <a:rPr lang="en-GB" dirty="0" smtClean="0">
                <a:latin typeface="Gill Sans MT" panose="020B0502020104020203" pitchFamily="34" charset="0"/>
              </a:rPr>
              <a:t> without a full and thorough multi-agency assessment, including talking with the referrer, and agreement with the appropriate manager. Indeed, the Panel believes that the use of such language has many attendant risks and would therefore discourage its usage as a professional conclusion</a:t>
            </a:r>
            <a:endParaRPr lang="en-GB"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434182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2845" y="1298771"/>
            <a:ext cx="6096000" cy="4401205"/>
          </a:xfrm>
          <a:prstGeom prst="rect">
            <a:avLst/>
          </a:prstGeom>
        </p:spPr>
        <p:txBody>
          <a:bodyPr>
            <a:spAutoFit/>
          </a:bodyPr>
          <a:lstStyle/>
          <a:p>
            <a:r>
              <a:rPr lang="en-GB" sz="2800" dirty="0" smtClean="0">
                <a:latin typeface="Gill Sans MT" panose="020B0502020104020203" pitchFamily="34" charset="0"/>
              </a:rPr>
              <a:t>“…too often we see critical, life changing decisions being taken for children by children’s social care alone or with only superficial and partial involvement of other agencies.  We need to see genuinely joint, challenging, rigorous decision making every time there are concerns that a child may be suffering significant harm.”</a:t>
            </a:r>
          </a:p>
          <a:p>
            <a:pPr algn="r"/>
            <a:r>
              <a:rPr lang="en-GB" sz="2800" dirty="0" smtClean="0">
                <a:latin typeface="Gill Sans MT" panose="020B0502020104020203" pitchFamily="34" charset="0"/>
              </a:rPr>
              <a:t>- National panel</a:t>
            </a:r>
            <a:endParaRPr lang="en-GB" sz="2800" dirty="0">
              <a:latin typeface="Gill Sans MT" panose="020B0502020104020203"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23610724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41504"/>
          </a:xfrm>
        </p:spPr>
        <p:txBody>
          <a:bodyPr/>
          <a:lstStyle/>
          <a:p>
            <a:r>
              <a:rPr lang="en-GB" dirty="0" smtClean="0">
                <a:latin typeface="Gill Sans MT" panose="020B0502020104020203" pitchFamily="34" charset="0"/>
              </a:rPr>
              <a:t>Why do these issues persist?</a:t>
            </a:r>
            <a:endParaRPr lang="en-GB" dirty="0">
              <a:latin typeface="Gill Sans MT" panose="020B0502020104020203" pitchFamily="34" charset="0"/>
            </a:endParaRPr>
          </a:p>
        </p:txBody>
      </p:sp>
      <p:sp>
        <p:nvSpPr>
          <p:cNvPr id="3" name="Content Placeholder 2"/>
          <p:cNvSpPr>
            <a:spLocks noGrp="1"/>
          </p:cNvSpPr>
          <p:nvPr>
            <p:ph idx="1"/>
          </p:nvPr>
        </p:nvSpPr>
        <p:spPr>
          <a:xfrm>
            <a:off x="838200" y="1825624"/>
            <a:ext cx="10515600" cy="4731929"/>
          </a:xfrm>
        </p:spPr>
        <p:txBody>
          <a:bodyPr>
            <a:normAutofit/>
          </a:bodyPr>
          <a:lstStyle/>
          <a:p>
            <a:pPr marL="0" indent="0">
              <a:buNone/>
            </a:pPr>
            <a:r>
              <a:rPr lang="en-GB" sz="2400" dirty="0" smtClean="0">
                <a:latin typeface="Gill Sans MT" panose="020B0502020104020203" pitchFamily="34" charset="0"/>
              </a:rPr>
              <a:t>“Protecting children from abuse is </a:t>
            </a:r>
            <a:r>
              <a:rPr lang="en-GB" sz="2400" b="1" dirty="0" smtClean="0">
                <a:latin typeface="Gill Sans MT" panose="020B0502020104020203" pitchFamily="34" charset="0"/>
              </a:rPr>
              <a:t>intrinsically complex and challenging </a:t>
            </a:r>
            <a:r>
              <a:rPr lang="en-GB" sz="2400" dirty="0" smtClean="0">
                <a:latin typeface="Gill Sans MT" panose="020B0502020104020203" pitchFamily="34" charset="0"/>
              </a:rPr>
              <a:t>work. It requires great expertise in finding out what is happening in the </a:t>
            </a:r>
            <a:r>
              <a:rPr lang="en-GB" sz="2400" b="1" dirty="0" smtClean="0">
                <a:latin typeface="Gill Sans MT" panose="020B0502020104020203" pitchFamily="34" charset="0"/>
              </a:rPr>
              <a:t>intimate realm </a:t>
            </a:r>
            <a:r>
              <a:rPr lang="en-GB" sz="2400" dirty="0" smtClean="0">
                <a:latin typeface="Gill Sans MT" panose="020B0502020104020203" pitchFamily="34" charset="0"/>
              </a:rPr>
              <a:t>of family life ….</a:t>
            </a:r>
          </a:p>
          <a:p>
            <a:pPr marL="0" indent="0">
              <a:buNone/>
            </a:pPr>
            <a:endParaRPr lang="en-GB" sz="2400" dirty="0" smtClean="0">
              <a:latin typeface="Gill Sans MT" panose="020B0502020104020203" pitchFamily="34" charset="0"/>
            </a:endParaRPr>
          </a:p>
          <a:p>
            <a:pPr marL="0" indent="0">
              <a:buNone/>
            </a:pPr>
            <a:r>
              <a:rPr lang="en-GB" sz="2400" b="1" dirty="0" smtClean="0">
                <a:latin typeface="Gill Sans MT" panose="020B0502020104020203" pitchFamily="34" charset="0"/>
              </a:rPr>
              <a:t>Outside of the family, </a:t>
            </a:r>
            <a:r>
              <a:rPr lang="en-GB" sz="2400" dirty="0" smtClean="0">
                <a:latin typeface="Gill Sans MT" panose="020B0502020104020203" pitchFamily="34" charset="0"/>
              </a:rPr>
              <a:t>child protection professionals must also address the complex issues of extra-familial harm, including child sexual and criminal exploitation …</a:t>
            </a:r>
          </a:p>
          <a:p>
            <a:pPr marL="0" indent="0">
              <a:buNone/>
            </a:pPr>
            <a:endParaRPr lang="en-GB" sz="2400" dirty="0" smtClean="0">
              <a:latin typeface="Gill Sans MT" panose="020B0502020104020203" pitchFamily="34" charset="0"/>
            </a:endParaRPr>
          </a:p>
          <a:p>
            <a:pPr marL="0" indent="0">
              <a:buNone/>
            </a:pPr>
            <a:r>
              <a:rPr lang="en-GB" sz="2400" dirty="0" smtClean="0">
                <a:latin typeface="Gill Sans MT" panose="020B0502020104020203" pitchFamily="34" charset="0"/>
              </a:rPr>
              <a:t>This complexity is a central feature of child protection work. It is what we are asking child protection professionals to </a:t>
            </a:r>
            <a:r>
              <a:rPr lang="en-GB" sz="2400" b="1" dirty="0" smtClean="0">
                <a:latin typeface="Gill Sans MT" panose="020B0502020104020203" pitchFamily="34" charset="0"/>
              </a:rPr>
              <a:t>cut through</a:t>
            </a:r>
            <a:r>
              <a:rPr lang="en-GB" sz="2400" dirty="0" smtClean="0">
                <a:latin typeface="Gill Sans MT" panose="020B0502020104020203" pitchFamily="34" charset="0"/>
              </a:rPr>
              <a:t>, to get to the truth of </a:t>
            </a:r>
            <a:r>
              <a:rPr lang="en-GB" sz="2400" b="1" dirty="0" smtClean="0">
                <a:latin typeface="Gill Sans MT" panose="020B0502020104020203" pitchFamily="34" charset="0"/>
              </a:rPr>
              <a:t>what life is like for children</a:t>
            </a:r>
            <a:r>
              <a:rPr lang="en-GB" sz="2400" dirty="0" smtClean="0">
                <a:latin typeface="Gill Sans MT" panose="020B0502020104020203" pitchFamily="34" charset="0"/>
              </a:rPr>
              <a:t>.”</a:t>
            </a:r>
          </a:p>
          <a:p>
            <a:pPr marL="0" indent="0" algn="r">
              <a:buNone/>
            </a:pPr>
            <a:r>
              <a:rPr lang="en-GB" sz="2400" dirty="0" smtClean="0">
                <a:latin typeface="Gill Sans MT" panose="020B0502020104020203" pitchFamily="34" charset="0"/>
              </a:rPr>
              <a:t>- National panel</a:t>
            </a:r>
            <a:endParaRPr lang="en-GB" sz="2400"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2555242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Resources and training for professional in Herefordshire</a:t>
            </a:r>
            <a:endParaRPr lang="en-GB" dirty="0">
              <a:latin typeface="Gill Sans MT" panose="020B0502020104020203" pitchFamily="34" charset="0"/>
            </a:endParaRPr>
          </a:p>
        </p:txBody>
      </p:sp>
      <p:sp>
        <p:nvSpPr>
          <p:cNvPr id="3" name="Content Placeholder 2"/>
          <p:cNvSpPr>
            <a:spLocks noGrp="1"/>
          </p:cNvSpPr>
          <p:nvPr>
            <p:ph idx="1"/>
          </p:nvPr>
        </p:nvSpPr>
        <p:spPr>
          <a:xfrm>
            <a:off x="838200" y="2050869"/>
            <a:ext cx="10515600" cy="4807130"/>
          </a:xfrm>
        </p:spPr>
        <p:txBody>
          <a:bodyPr>
            <a:normAutofit lnSpcReduction="10000"/>
          </a:bodyPr>
          <a:lstStyle/>
          <a:p>
            <a:pPr>
              <a:lnSpc>
                <a:spcPct val="110000"/>
              </a:lnSpc>
              <a:spcBef>
                <a:spcPts val="1200"/>
              </a:spcBef>
            </a:pPr>
            <a:r>
              <a:rPr lang="en-GB" dirty="0" smtClean="0">
                <a:latin typeface="Gill Sans MT" panose="020B0502020104020203" pitchFamily="34" charset="0"/>
              </a:rPr>
              <a:t>Safeguarding Training for Professionals in Herefordshire </a:t>
            </a:r>
            <a:r>
              <a:rPr lang="en-GB" dirty="0" smtClean="0">
                <a:latin typeface="Gill Sans MT" panose="020B0502020104020203" pitchFamily="34" charset="0"/>
                <a:hlinkClick r:id="rId3"/>
              </a:rPr>
              <a:t>www.herefordshirecpd.co.uk</a:t>
            </a:r>
            <a:r>
              <a:rPr lang="en-GB" dirty="0" smtClean="0">
                <a:latin typeface="Gill Sans MT" panose="020B0502020104020203" pitchFamily="34" charset="0"/>
              </a:rPr>
              <a:t> </a:t>
            </a:r>
          </a:p>
          <a:p>
            <a:pPr>
              <a:lnSpc>
                <a:spcPct val="110000"/>
              </a:lnSpc>
              <a:spcBef>
                <a:spcPts val="1200"/>
              </a:spcBef>
            </a:pPr>
            <a:r>
              <a:rPr lang="en-GB" dirty="0" smtClean="0">
                <a:latin typeface="Gill Sans MT" panose="020B0502020104020203" pitchFamily="34" charset="0"/>
              </a:rPr>
              <a:t>Policies and Procedures – local, regional and national </a:t>
            </a:r>
            <a:r>
              <a:rPr lang="en-GB" dirty="0" smtClean="0">
                <a:latin typeface="Gill Sans MT" panose="020B0502020104020203" pitchFamily="34" charset="0"/>
                <a:hlinkClick r:id="rId4"/>
              </a:rPr>
              <a:t>https</a:t>
            </a:r>
            <a:r>
              <a:rPr lang="en-GB" dirty="0">
                <a:latin typeface="Gill Sans MT" panose="020B0502020104020203" pitchFamily="34" charset="0"/>
                <a:hlinkClick r:id="rId4"/>
              </a:rPr>
              <a:t>://westmidlands.procedures.org.uk</a:t>
            </a:r>
            <a:r>
              <a:rPr lang="en-GB" dirty="0" smtClean="0">
                <a:latin typeface="Gill Sans MT" panose="020B0502020104020203" pitchFamily="34" charset="0"/>
                <a:hlinkClick r:id="rId4"/>
              </a:rPr>
              <a:t>/</a:t>
            </a:r>
            <a:r>
              <a:rPr lang="en-GB" dirty="0" smtClean="0">
                <a:latin typeface="Gill Sans MT" panose="020B0502020104020203" pitchFamily="34" charset="0"/>
              </a:rPr>
              <a:t> </a:t>
            </a:r>
          </a:p>
          <a:p>
            <a:pPr>
              <a:lnSpc>
                <a:spcPct val="110000"/>
              </a:lnSpc>
              <a:spcBef>
                <a:spcPts val="1200"/>
              </a:spcBef>
            </a:pPr>
            <a:r>
              <a:rPr lang="en-GB" dirty="0" smtClean="0">
                <a:latin typeface="Gill Sans MT" panose="020B0502020104020203" pitchFamily="34" charset="0"/>
              </a:rPr>
              <a:t>Practitioner Forums – </a:t>
            </a:r>
            <a:r>
              <a:rPr lang="en-GB" sz="2400" dirty="0" smtClean="0">
                <a:latin typeface="Gill Sans MT" panose="020B0502020104020203" pitchFamily="34" charset="0"/>
              </a:rPr>
              <a:t>sign up to the Partnership bulletin for latest events</a:t>
            </a:r>
          </a:p>
          <a:p>
            <a:pPr>
              <a:lnSpc>
                <a:spcPct val="110000"/>
              </a:lnSpc>
              <a:spcBef>
                <a:spcPts val="1200"/>
              </a:spcBef>
            </a:pPr>
            <a:r>
              <a:rPr lang="en-GB" dirty="0" smtClean="0">
                <a:latin typeface="Gill Sans MT" panose="020B0502020104020203" pitchFamily="34" charset="0"/>
              </a:rPr>
              <a:t>Partnership fortnightly bulletin – Sign up: </a:t>
            </a:r>
            <a:r>
              <a:rPr lang="en-GB" dirty="0" smtClean="0">
                <a:hlinkClick r:id="rId5"/>
              </a:rPr>
              <a:t>Herefordshire </a:t>
            </a:r>
            <a:r>
              <a:rPr lang="en-GB" dirty="0">
                <a:hlinkClick r:id="rId5"/>
              </a:rPr>
              <a:t>Safeguarding Boards and Partnerships (list-manage.com</a:t>
            </a:r>
            <a:r>
              <a:rPr lang="en-GB" dirty="0" smtClean="0">
                <a:hlinkClick r:id="rId5"/>
              </a:rPr>
              <a:t>)</a:t>
            </a:r>
            <a:endParaRPr lang="en-GB" dirty="0" smtClean="0"/>
          </a:p>
          <a:p>
            <a:pPr lvl="0">
              <a:lnSpc>
                <a:spcPct val="110000"/>
              </a:lnSpc>
              <a:spcBef>
                <a:spcPts val="1200"/>
              </a:spcBef>
            </a:pPr>
            <a:r>
              <a:rPr lang="en-GB" dirty="0">
                <a:solidFill>
                  <a:prstClr val="black"/>
                </a:solidFill>
                <a:latin typeface="Gill Sans MT" panose="020B0502020104020203" pitchFamily="34" charset="0"/>
              </a:rPr>
              <a:t>Herefordshire Safeguarding Children Partnership (HSCP) website </a:t>
            </a:r>
            <a:r>
              <a:rPr lang="en-GB" dirty="0">
                <a:solidFill>
                  <a:prstClr val="black"/>
                </a:solidFill>
                <a:latin typeface="Gill Sans MT" panose="020B0502020104020203" pitchFamily="34" charset="0"/>
                <a:hlinkClick r:id="rId6"/>
              </a:rPr>
              <a:t>https://herefordshiresafeguardingboards.org.uk</a:t>
            </a:r>
            <a:r>
              <a:rPr lang="en-GB" dirty="0" smtClean="0">
                <a:solidFill>
                  <a:prstClr val="black"/>
                </a:solidFill>
                <a:latin typeface="Gill Sans MT" panose="020B0502020104020203" pitchFamily="34" charset="0"/>
                <a:hlinkClick r:id="rId6"/>
              </a:rPr>
              <a:t>/</a:t>
            </a:r>
            <a:endParaRPr lang="en-GB" dirty="0">
              <a:solidFill>
                <a:prstClr val="black"/>
              </a:solidFill>
              <a:latin typeface="Gill Sans MT" panose="020B0502020104020203" pitchFamily="34" charset="0"/>
            </a:endParaRPr>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6280683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Resources and Links</a:t>
            </a:r>
            <a:endParaRPr lang="en-GB" dirty="0">
              <a:latin typeface="Gill Sans MT" panose="020B0502020104020203" pitchFamily="34" charset="0"/>
            </a:endParaRPr>
          </a:p>
        </p:txBody>
      </p:sp>
      <p:sp>
        <p:nvSpPr>
          <p:cNvPr id="4" name="Content Placeholder 2"/>
          <p:cNvSpPr txBox="1">
            <a:spLocks/>
          </p:cNvSpPr>
          <p:nvPr/>
        </p:nvSpPr>
        <p:spPr>
          <a:xfrm>
            <a:off x="677333" y="1567542"/>
            <a:ext cx="10465283" cy="529045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15000"/>
              </a:lnSpc>
              <a:spcBef>
                <a:spcPts val="1200"/>
              </a:spcBef>
              <a:spcAft>
                <a:spcPts val="0"/>
              </a:spcAft>
              <a:buClr>
                <a:srgbClr val="000000"/>
              </a:buClr>
              <a:buSzPct val="80000"/>
              <a:buFont typeface="Wingdings 3" charset="2"/>
              <a:buNone/>
              <a:tabLst/>
              <a:defRPr/>
            </a:pPr>
            <a:r>
              <a:rPr kumimoji="0" lang="en-GB" sz="2000" b="1"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rPr>
              <a:t>NSPCC Summary of the National Review Report </a:t>
            </a:r>
            <a:r>
              <a:rPr kumimoji="0" lang="en-GB" sz="2000" b="0"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r>
              <a:rPr kumimoji="0" lang="en-GB" sz="2000" b="0" i="0" u="none" strike="noStrike" kern="1200" cap="none" spc="0" normalizeH="0" baseline="0" noProof="0" dirty="0" smtClean="0">
                <a:ln>
                  <a:noFill/>
                </a:ln>
                <a:solidFill>
                  <a:sysClr val="windowText" lastClr="000000">
                    <a:lumMod val="75000"/>
                    <a:lumOff val="25000"/>
                  </a:sysClr>
                </a:solidFill>
                <a:effectLst/>
                <a:uLnTx/>
                <a:uFillTx/>
                <a:latin typeface="Gill Sans MT" panose="020B0502020104020203" pitchFamily="34" charset="0"/>
                <a:cs typeface="Calibri" panose="020F0502020204030204" pitchFamily="34" charset="0"/>
                <a:hlinkClick r:id="rId3"/>
              </a:rPr>
              <a:t>The national review into the murders of Arthur </a:t>
            </a:r>
            <a:r>
              <a:rPr kumimoji="0" lang="en-GB" sz="2000" b="0" i="0" u="none" strike="noStrike" kern="1200" cap="none" spc="0" normalizeH="0" baseline="0" noProof="0" dirty="0" err="1" smtClean="0">
                <a:ln>
                  <a:noFill/>
                </a:ln>
                <a:solidFill>
                  <a:sysClr val="windowText" lastClr="000000">
                    <a:lumMod val="75000"/>
                    <a:lumOff val="25000"/>
                  </a:sysClr>
                </a:solidFill>
                <a:effectLst/>
                <a:uLnTx/>
                <a:uFillTx/>
                <a:latin typeface="Gill Sans MT" panose="020B0502020104020203" pitchFamily="34" charset="0"/>
                <a:cs typeface="Calibri" panose="020F0502020204030204" pitchFamily="34" charset="0"/>
                <a:hlinkClick r:id="rId3"/>
              </a:rPr>
              <a:t>Labinjo</a:t>
            </a:r>
            <a:r>
              <a:rPr kumimoji="0" lang="en-GB" sz="2000" b="0" i="0" u="none" strike="noStrike" kern="1200" cap="none" spc="0" normalizeH="0" baseline="0" noProof="0" dirty="0" smtClean="0">
                <a:ln>
                  <a:noFill/>
                </a:ln>
                <a:solidFill>
                  <a:sysClr val="windowText" lastClr="000000">
                    <a:lumMod val="75000"/>
                    <a:lumOff val="25000"/>
                  </a:sysClr>
                </a:solidFill>
                <a:effectLst/>
                <a:uLnTx/>
                <a:uFillTx/>
                <a:latin typeface="Gill Sans MT" panose="020B0502020104020203" pitchFamily="34" charset="0"/>
                <a:cs typeface="Calibri" panose="020F0502020204030204" pitchFamily="34" charset="0"/>
                <a:hlinkClick r:id="rId3"/>
              </a:rPr>
              <a:t>-Hughes and Star Hobson: CASPAR briefing | NSPCC Learning</a:t>
            </a:r>
            <a:endParaRPr kumimoji="0" lang="en-GB" sz="2000" b="0" i="0" u="none" strike="noStrike" kern="1200" cap="none" spc="0" normalizeH="0" baseline="0" noProof="0" dirty="0" smtClean="0">
              <a:ln>
                <a:noFill/>
              </a:ln>
              <a:solidFill>
                <a:sysClr val="windowText" lastClr="000000">
                  <a:lumMod val="75000"/>
                  <a:lumOff val="25000"/>
                </a:sysClr>
              </a:solidFill>
              <a:effectLst/>
              <a:uLnTx/>
              <a:uFillTx/>
              <a:latin typeface="Gill Sans MT" panose="020B0502020104020203" pitchFamily="34" charset="0"/>
              <a:cs typeface="Calibri" panose="020F0502020204030204" pitchFamily="34" charset="0"/>
            </a:endParaRPr>
          </a:p>
          <a:p>
            <a:pPr marL="0" marR="0" lvl="0" indent="0" algn="l" defTabSz="457200" rtl="0" eaLnBrk="1" fontAlgn="auto" latinLnBrk="0" hangingPunct="1">
              <a:lnSpc>
                <a:spcPct val="115000"/>
              </a:lnSpc>
              <a:spcBef>
                <a:spcPts val="1200"/>
              </a:spcBef>
              <a:spcAft>
                <a:spcPts val="0"/>
              </a:spcAft>
              <a:buClr>
                <a:srgbClr val="000000"/>
              </a:buClr>
              <a:buSzPct val="80000"/>
              <a:buFont typeface="Wingdings 3" charset="2"/>
              <a:buNone/>
              <a:tabLst/>
              <a:defRPr/>
            </a:pPr>
            <a:r>
              <a:rPr kumimoji="0" lang="en-GB" sz="2000" b="1"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rPr>
              <a:t>New HSCP Voice of the Child Participation Toolkit </a:t>
            </a:r>
            <a:r>
              <a:rPr kumimoji="0" lang="en-GB" sz="2000" b="0"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r>
              <a:rPr kumimoji="0" lang="en-GB" sz="2000" b="0" i="0" u="none" strike="noStrike" kern="1200" cap="none" spc="0" normalizeH="0" baseline="0" noProof="0" dirty="0" smtClean="0">
                <a:ln>
                  <a:noFill/>
                </a:ln>
                <a:solidFill>
                  <a:sysClr val="windowText" lastClr="000000">
                    <a:lumMod val="75000"/>
                    <a:lumOff val="25000"/>
                  </a:sysClr>
                </a:solidFill>
                <a:effectLst/>
                <a:uLnTx/>
                <a:uFillTx/>
                <a:latin typeface="Gill Sans MT" panose="020B0502020104020203" pitchFamily="34" charset="0"/>
                <a:cs typeface="Calibri" panose="020F0502020204030204" pitchFamily="34" charset="0"/>
                <a:hlinkClick r:id="rId4"/>
              </a:rPr>
              <a:t>Voice of the Child Participation Toolkit - Herefordshire Safeguarding (herefordshiresafeguardingboards.org.uk)</a:t>
            </a:r>
            <a:endParaRPr kumimoji="0" lang="en-GB" sz="2000" b="0"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Calibri" panose="020F0502020204030204" pitchFamily="34" charset="0"/>
            </a:endParaRPr>
          </a:p>
          <a:p>
            <a:pPr marL="0" marR="0" lvl="0" indent="0" algn="l" defTabSz="457200" rtl="0" eaLnBrk="1" fontAlgn="auto" latinLnBrk="0" hangingPunct="1">
              <a:lnSpc>
                <a:spcPct val="115000"/>
              </a:lnSpc>
              <a:spcBef>
                <a:spcPts val="1200"/>
              </a:spcBef>
              <a:spcAft>
                <a:spcPts val="0"/>
              </a:spcAft>
              <a:buClr>
                <a:srgbClr val="000000"/>
              </a:buClr>
              <a:buSzPct val="80000"/>
              <a:buFont typeface="Wingdings 3" charset="2"/>
              <a:buNone/>
              <a:tabLst/>
              <a:defRPr/>
            </a:pPr>
            <a:r>
              <a:rPr kumimoji="0" lang="en-GB" sz="2000" b="1"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rPr>
              <a:t>Relevant local multi-agency Policies and Procedures:</a:t>
            </a:r>
          </a:p>
          <a:p>
            <a:pPr marL="0" marR="122555" lvl="0" indent="0" algn="l" defTabSz="457200" rtl="0" eaLnBrk="1" fontAlgn="auto" latinLnBrk="0" hangingPunct="1">
              <a:lnSpc>
                <a:spcPct val="115000"/>
              </a:lnSpc>
              <a:spcBef>
                <a:spcPts val="1200"/>
              </a:spcBef>
              <a:spcAft>
                <a:spcPts val="300"/>
              </a:spcAft>
              <a:buClr>
                <a:srgbClr val="000000"/>
              </a:buClr>
              <a:buSzPct val="80000"/>
              <a:buFont typeface="Wingdings 3" charset="2"/>
              <a:buNone/>
              <a:tabLst/>
              <a:defRPr/>
            </a:pPr>
            <a:r>
              <a:rPr kumimoji="0" lang="en-GB" sz="2000" b="0" i="0" u="sng"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Calibri" panose="020F0502020204030204" pitchFamily="34" charset="0"/>
                <a:hlinkClick r:id="rId5"/>
              </a:rPr>
              <a:t>Herefordshire Professional Differences Policy</a:t>
            </a:r>
            <a:endParaRPr kumimoji="0" lang="en-GB" sz="2000" b="0"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Calibri" panose="020F0502020204030204" pitchFamily="34" charset="0"/>
            </a:endParaRPr>
          </a:p>
          <a:p>
            <a:pPr marL="0" marR="122555" lvl="0" indent="0" algn="l" defTabSz="457200" rtl="0" eaLnBrk="1" fontAlgn="auto" latinLnBrk="0" hangingPunct="1">
              <a:lnSpc>
                <a:spcPct val="115000"/>
              </a:lnSpc>
              <a:spcBef>
                <a:spcPts val="1200"/>
              </a:spcBef>
              <a:spcAft>
                <a:spcPts val="300"/>
              </a:spcAft>
              <a:buClr>
                <a:srgbClr val="000000"/>
              </a:buClr>
              <a:buSzPct val="80000"/>
              <a:buFont typeface="Wingdings 3" charset="2"/>
              <a:buNone/>
              <a:tabLst/>
              <a:defRPr/>
            </a:pPr>
            <a:r>
              <a:rPr kumimoji="0" lang="en-GB" sz="2000" b="0" i="0" u="sng"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Calibri" panose="020F0502020204030204" pitchFamily="34" charset="0"/>
                <a:hlinkClick r:id="rId6"/>
              </a:rPr>
              <a:t>Right Help Right Time – Herefordshire Levels of Need</a:t>
            </a:r>
            <a:endParaRPr kumimoji="0" lang="en-GB" sz="2000" b="0" i="0" u="sng"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Calibri" panose="020F0502020204030204" pitchFamily="34" charset="0"/>
            </a:endParaRPr>
          </a:p>
          <a:p>
            <a:pPr marL="0" marR="122555" lvl="0" indent="0" algn="l" defTabSz="457200" rtl="0" eaLnBrk="1" fontAlgn="auto" latinLnBrk="0" hangingPunct="1">
              <a:lnSpc>
                <a:spcPct val="115000"/>
              </a:lnSpc>
              <a:spcBef>
                <a:spcPts val="1200"/>
              </a:spcBef>
              <a:spcAft>
                <a:spcPts val="300"/>
              </a:spcAft>
              <a:buClr>
                <a:srgbClr val="000000"/>
              </a:buClr>
              <a:buSzPct val="80000"/>
              <a:buFont typeface="Wingdings 3" charset="2"/>
              <a:buNone/>
              <a:tabLst/>
              <a:defRPr/>
            </a:pPr>
            <a:r>
              <a:rPr kumimoji="0" lang="en-GB" sz="2000" b="1"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rPr>
              <a:t>Relevant regional West Midlands Policies and Procedures:</a:t>
            </a:r>
          </a:p>
          <a:p>
            <a:pPr marL="0" marR="122555" lvl="0" indent="0" algn="l" defTabSz="457200" rtl="0" eaLnBrk="1" fontAlgn="auto" latinLnBrk="0" hangingPunct="1">
              <a:lnSpc>
                <a:spcPct val="115000"/>
              </a:lnSpc>
              <a:spcBef>
                <a:spcPts val="0"/>
              </a:spcBef>
              <a:buClr>
                <a:srgbClr val="000000"/>
              </a:buClr>
              <a:buSzPct val="80000"/>
              <a:buFont typeface="Wingdings 3" charset="2"/>
              <a:buNone/>
              <a:tabLst/>
              <a:defRPr/>
            </a:pPr>
            <a:r>
              <a:rPr kumimoji="0" lang="en-GB" sz="2000" b="0"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hlinkClick r:id="rId7"/>
              </a:rPr>
              <a:t>2.13 Disguised compliance, coercive control and families who are hostile or resistant to change</a:t>
            </a:r>
            <a:endParaRPr lang="en-GB" sz="2000" dirty="0">
              <a:solidFill>
                <a:sysClr val="windowText" lastClr="000000"/>
              </a:solidFill>
              <a:latin typeface="Gill Sans MT" panose="020B0502020104020203" pitchFamily="34" charset="0"/>
              <a:ea typeface="Calibri" panose="020F0502020204030204" pitchFamily="34" charset="0"/>
              <a:cs typeface="Times New Roman" panose="02020603050405020304" pitchFamily="18" charset="0"/>
            </a:endParaRPr>
          </a:p>
          <a:p>
            <a:pPr marL="0" marR="122555" lvl="0" indent="0" algn="l" defTabSz="457200" rtl="0" eaLnBrk="1" fontAlgn="auto" latinLnBrk="0" hangingPunct="1">
              <a:lnSpc>
                <a:spcPct val="115000"/>
              </a:lnSpc>
              <a:spcBef>
                <a:spcPts val="0"/>
              </a:spcBef>
              <a:buClr>
                <a:srgbClr val="000000"/>
              </a:buClr>
              <a:buSzPct val="80000"/>
              <a:buFont typeface="Wingdings 3" charset="2"/>
              <a:buNone/>
              <a:tabLst/>
              <a:defRPr/>
            </a:pPr>
            <a:r>
              <a:rPr kumimoji="0" lang="en-GB" sz="2000" b="0"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hlinkClick r:id="rId8"/>
              </a:rPr>
              <a:t>2.28 Physical abuse</a:t>
            </a:r>
            <a:endParaRPr kumimoji="0" lang="en-GB" sz="2000" b="0"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endParaRPr>
          </a:p>
          <a:p>
            <a:pPr marL="0" marR="122555" lvl="0" indent="0" algn="l" defTabSz="457200" rtl="0" eaLnBrk="1" fontAlgn="auto" latinLnBrk="0" hangingPunct="1">
              <a:lnSpc>
                <a:spcPct val="115000"/>
              </a:lnSpc>
              <a:spcBef>
                <a:spcPts val="0"/>
              </a:spcBef>
              <a:buClr>
                <a:srgbClr val="000000"/>
              </a:buClr>
              <a:buSzPct val="80000"/>
              <a:buFont typeface="Wingdings 3" charset="2"/>
              <a:buNone/>
              <a:tabLst/>
              <a:defRPr/>
            </a:pPr>
            <a:r>
              <a:rPr kumimoji="0" lang="en-GB" sz="2000" b="0"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hlinkClick r:id="rId9"/>
              </a:rPr>
              <a:t>2.26 Injuries in Babies and Children under 2 years of age</a:t>
            </a:r>
            <a:endParaRPr kumimoji="0" lang="en-GB" sz="2000" b="0"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endParaRPr>
          </a:p>
          <a:p>
            <a:pPr marL="0" marR="122555" lvl="0" indent="0" algn="l" defTabSz="457200" rtl="0" eaLnBrk="1" fontAlgn="auto" latinLnBrk="0" hangingPunct="1">
              <a:lnSpc>
                <a:spcPct val="115000"/>
              </a:lnSpc>
              <a:spcBef>
                <a:spcPts val="0"/>
              </a:spcBef>
              <a:buClr>
                <a:srgbClr val="000000"/>
              </a:buClr>
              <a:buSzPct val="80000"/>
              <a:buFont typeface="Wingdings 3" charset="2"/>
              <a:buNone/>
              <a:tabLst/>
              <a:defRPr/>
            </a:pPr>
            <a:r>
              <a:rPr kumimoji="0" lang="en-GB" sz="2000" b="0"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hlinkClick r:id="rId10"/>
              </a:rPr>
              <a:t>2.10 Information sharing and confidentiality</a:t>
            </a:r>
            <a:endParaRPr kumimoji="0" lang="en-GB" sz="2000" b="0" i="0" u="none" strike="noStrike" kern="1200" cap="none" spc="0" normalizeH="0" baseline="0" noProof="0" dirty="0" smtClean="0">
              <a:ln>
                <a:noFill/>
              </a:ln>
              <a:solidFill>
                <a:sysClr val="windowText" lastClr="000000"/>
              </a:solidFill>
              <a:effectLst/>
              <a:uLnTx/>
              <a:uFillTx/>
              <a:latin typeface="Gill Sans MT" panose="020B0502020104020203"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1988833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30574"/>
            <a:ext cx="10515600" cy="4351338"/>
          </a:xfrm>
        </p:spPr>
        <p:txBody>
          <a:bodyPr>
            <a:normAutofit/>
          </a:bodyPr>
          <a:lstStyle/>
          <a:p>
            <a:pPr marL="0" indent="0" algn="ctr">
              <a:buNone/>
            </a:pPr>
            <a:endParaRPr lang="en-GB" sz="3600" dirty="0" smtClean="0">
              <a:latin typeface="Gill Sans MT" panose="020B0502020104020203" pitchFamily="34" charset="0"/>
            </a:endParaRPr>
          </a:p>
          <a:p>
            <a:pPr marL="0" indent="0" algn="ctr">
              <a:buNone/>
            </a:pPr>
            <a:r>
              <a:rPr lang="en-GB" sz="3600" dirty="0" smtClean="0">
                <a:latin typeface="Gill Sans MT" panose="020B0502020104020203" pitchFamily="34" charset="0"/>
              </a:rPr>
              <a:t>Thank you</a:t>
            </a:r>
          </a:p>
          <a:p>
            <a:pPr marL="0" indent="0" algn="ctr">
              <a:buNone/>
            </a:pPr>
            <a:endParaRPr lang="en-GB" sz="3600" dirty="0">
              <a:latin typeface="Gill Sans MT" panose="020B0502020104020203" pitchFamily="34" charset="0"/>
            </a:endParaRPr>
          </a:p>
          <a:p>
            <a:pPr marL="0" indent="0" algn="ctr">
              <a:buNone/>
            </a:pPr>
            <a:r>
              <a:rPr lang="en-GB" sz="3600" dirty="0" smtClean="0">
                <a:latin typeface="Gill Sans MT" panose="020B0502020104020203" pitchFamily="34" charset="0"/>
              </a:rPr>
              <a:t>Questions?</a:t>
            </a:r>
          </a:p>
          <a:p>
            <a:pPr marL="0" indent="0" algn="ctr">
              <a:buNone/>
            </a:pPr>
            <a:r>
              <a:rPr lang="en-GB" sz="3600" dirty="0" smtClean="0">
                <a:latin typeface="Gill Sans MT" panose="020B0502020104020203" pitchFamily="34" charset="0"/>
                <a:hlinkClick r:id="rId2"/>
              </a:rPr>
              <a:t>admin.sbu@herefordshire.gov.uk</a:t>
            </a:r>
            <a:r>
              <a:rPr lang="en-GB" sz="3600" dirty="0" smtClean="0">
                <a:latin typeface="Gill Sans MT" panose="020B0502020104020203" pitchFamily="34" charset="0"/>
              </a:rPr>
              <a:t> </a:t>
            </a:r>
            <a:endParaRPr lang="en-GB" sz="3600"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4128" y="0"/>
            <a:ext cx="4723744" cy="1817703"/>
          </a:xfrm>
          <a:prstGeom prst="rect">
            <a:avLst/>
          </a:prstGeom>
        </p:spPr>
      </p:pic>
    </p:spTree>
    <p:extLst>
      <p:ext uri="{BB962C8B-B14F-4D97-AF65-F5344CB8AC3E}">
        <p14:creationId xmlns:p14="http://schemas.microsoft.com/office/powerpoint/2010/main" val="3894881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rthur Labinjo-Hughes">
            <a:extLst>
              <a:ext uri="{FF2B5EF4-FFF2-40B4-BE49-F238E27FC236}">
                <a16:creationId xmlns:a16="http://schemas.microsoft.com/office/drawing/2014/main" id="{3D9098C5-9D44-4918-9CCE-57A9F2D9C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914" y="1011657"/>
            <a:ext cx="1743075" cy="2619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tar Hobson: Child protection review shows how social workers &quot;missed the  signs&quot; that may have prevented toddler's murder | Yorkshire Post">
            <a:extLst>
              <a:ext uri="{FF2B5EF4-FFF2-40B4-BE49-F238E27FC236}">
                <a16:creationId xmlns:a16="http://schemas.microsoft.com/office/drawing/2014/main" id="{AC3DCE51-8E69-4281-983F-59F38A4EE9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727" y="3774724"/>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A0EE08E-CC22-4B57-B810-34A248BA0D03}"/>
              </a:ext>
            </a:extLst>
          </p:cNvPr>
          <p:cNvSpPr txBox="1"/>
          <p:nvPr/>
        </p:nvSpPr>
        <p:spPr>
          <a:xfrm>
            <a:off x="2193603" y="896317"/>
            <a:ext cx="6108192" cy="2462213"/>
          </a:xfrm>
          <a:prstGeom prst="rect">
            <a:avLst/>
          </a:prstGeom>
          <a:noFill/>
        </p:spPr>
        <p:txBody>
          <a:bodyPr wrap="square">
            <a:spAutoFit/>
          </a:bodyPr>
          <a:lstStyle/>
          <a:p>
            <a:pPr defTabSz="457200">
              <a:lnSpc>
                <a:spcPct val="110000"/>
              </a:lnSpc>
              <a:spcBef>
                <a:spcPts val="1200"/>
              </a:spcBef>
              <a:defRPr/>
            </a:pPr>
            <a:r>
              <a:rPr lang="en-US" sz="2000" dirty="0">
                <a:solidFill>
                  <a:prstClr val="black"/>
                </a:solidFill>
                <a:latin typeface="Gill Sans MT" panose="020B0502020104020203"/>
              </a:rPr>
              <a:t>Arthur Labinjo-Hughes was a little boy who loved playing cricket and football. He enjoyed school, had lots of friends, and was always laughing. Arthur died in Solihull aged six on 17th June 2020. His father’s partner, Emma Tustin, was convicted on 1st December 2021 of his murder. Arthur’s father, Thomas Hughes, was convicted of manslaughter. They are now both serving prison terms.</a:t>
            </a:r>
            <a:endParaRPr lang="en-GB" sz="2000" dirty="0">
              <a:solidFill>
                <a:prstClr val="black"/>
              </a:solidFill>
              <a:latin typeface="Gill Sans MT" panose="020B0502020104020203"/>
            </a:endParaRPr>
          </a:p>
        </p:txBody>
      </p:sp>
      <p:sp>
        <p:nvSpPr>
          <p:cNvPr id="7" name="TextBox 6">
            <a:extLst>
              <a:ext uri="{FF2B5EF4-FFF2-40B4-BE49-F238E27FC236}">
                <a16:creationId xmlns:a16="http://schemas.microsoft.com/office/drawing/2014/main" id="{4F5E95A2-4BAE-4D61-9754-CC656B685503}"/>
              </a:ext>
            </a:extLst>
          </p:cNvPr>
          <p:cNvSpPr txBox="1"/>
          <p:nvPr/>
        </p:nvSpPr>
        <p:spPr>
          <a:xfrm>
            <a:off x="3272535" y="3632408"/>
            <a:ext cx="6108192" cy="2800767"/>
          </a:xfrm>
          <a:prstGeom prst="rect">
            <a:avLst/>
          </a:prstGeom>
          <a:noFill/>
        </p:spPr>
        <p:txBody>
          <a:bodyPr wrap="square">
            <a:spAutoFit/>
          </a:bodyPr>
          <a:lstStyle/>
          <a:p>
            <a:pPr defTabSz="457200">
              <a:lnSpc>
                <a:spcPct val="110000"/>
              </a:lnSpc>
              <a:spcBef>
                <a:spcPts val="1200"/>
              </a:spcBef>
              <a:defRPr/>
            </a:pPr>
            <a:r>
              <a:rPr lang="en-US" sz="2000" dirty="0">
                <a:solidFill>
                  <a:prstClr val="black"/>
                </a:solidFill>
                <a:latin typeface="Gill Sans MT" panose="020B0502020104020203"/>
              </a:rPr>
              <a:t>Star Hobson was an inquisitive toddler who loved to listen to music and would dance in her baby walker, laughing and giggling. Star died in Bradford aged 16 months on 22nd September 2020. Her mother’s partner, Savannah Brockhill, was subsequently convicted of murder on 15th December 2021 and her mother, Frankie Smith, was convicted of causing or allowing her death. They too are now in prison. </a:t>
            </a:r>
            <a:endParaRPr lang="en-GB" sz="2000" dirty="0">
              <a:solidFill>
                <a:prstClr val="black"/>
              </a:solidFill>
              <a:latin typeface="Gill Sans MT" panose="020B0502020104020203"/>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492571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What went wrong</a:t>
            </a:r>
            <a:endParaRPr lang="en-GB" dirty="0">
              <a:latin typeface="Gill Sans MT" panose="020B0502020104020203" pitchFamily="34" charset="0"/>
            </a:endParaRPr>
          </a:p>
        </p:txBody>
      </p:sp>
      <p:sp>
        <p:nvSpPr>
          <p:cNvPr id="5" name="Content Placeholder 2"/>
          <p:cNvSpPr>
            <a:spLocks noGrp="1"/>
          </p:cNvSpPr>
          <p:nvPr>
            <p:ph idx="1"/>
          </p:nvPr>
        </p:nvSpPr>
        <p:spPr>
          <a:xfrm>
            <a:off x="838199" y="1825625"/>
            <a:ext cx="10996749" cy="4862558"/>
          </a:xfrm>
        </p:spPr>
        <p:txBody>
          <a:bodyPr>
            <a:noAutofit/>
          </a:bodyPr>
          <a:lstStyle/>
          <a:p>
            <a:pPr defTabSz="914400">
              <a:lnSpc>
                <a:spcPct val="110000"/>
              </a:lnSpc>
              <a:spcBef>
                <a:spcPts val="1200"/>
              </a:spcBef>
              <a:buSzPct val="100000"/>
              <a:buFont typeface="Arial" panose="020B0604020202020204" pitchFamily="34" charset="0"/>
              <a:buChar char="•"/>
            </a:pPr>
            <a:r>
              <a:rPr lang="en-US" sz="2400" b="1" dirty="0">
                <a:solidFill>
                  <a:prstClr val="black"/>
                </a:solidFill>
                <a:latin typeface="Gill Sans MT" panose="020B0502020104020203" pitchFamily="34" charset="0"/>
              </a:rPr>
              <a:t>Weaknesses in information sharing </a:t>
            </a:r>
            <a:r>
              <a:rPr lang="en-US" sz="2400" dirty="0">
                <a:solidFill>
                  <a:prstClr val="black"/>
                </a:solidFill>
                <a:latin typeface="Gill Sans MT" panose="020B0502020104020203" pitchFamily="34" charset="0"/>
              </a:rPr>
              <a:t>and seeking within and between agencies. </a:t>
            </a:r>
          </a:p>
          <a:p>
            <a:pPr defTabSz="914400">
              <a:lnSpc>
                <a:spcPct val="110000"/>
              </a:lnSpc>
              <a:spcBef>
                <a:spcPts val="1200"/>
              </a:spcBef>
              <a:buSzPct val="100000"/>
              <a:buFont typeface="Arial" panose="020B0604020202020204" pitchFamily="34" charset="0"/>
              <a:buChar char="•"/>
            </a:pPr>
            <a:r>
              <a:rPr lang="en-US" sz="2400" dirty="0">
                <a:solidFill>
                  <a:prstClr val="black"/>
                </a:solidFill>
                <a:latin typeface="Gill Sans MT" panose="020B0502020104020203" pitchFamily="34" charset="0"/>
              </a:rPr>
              <a:t>A </a:t>
            </a:r>
            <a:r>
              <a:rPr lang="en-US" sz="2400" b="1" dirty="0">
                <a:solidFill>
                  <a:prstClr val="black"/>
                </a:solidFill>
                <a:latin typeface="Gill Sans MT" panose="020B0502020104020203" pitchFamily="34" charset="0"/>
              </a:rPr>
              <a:t>lack of robust critical thinking and challenge </a:t>
            </a:r>
            <a:r>
              <a:rPr lang="en-US" sz="2400" dirty="0">
                <a:solidFill>
                  <a:prstClr val="black"/>
                </a:solidFill>
                <a:latin typeface="Gill Sans MT" panose="020B0502020104020203" pitchFamily="34" charset="0"/>
              </a:rPr>
              <a:t>within and between agencies, compounded by a failure to trigger statutory multi-agency child protection processes at a number of key moments. </a:t>
            </a:r>
          </a:p>
          <a:p>
            <a:pPr defTabSz="914400">
              <a:lnSpc>
                <a:spcPct val="110000"/>
              </a:lnSpc>
              <a:spcBef>
                <a:spcPts val="1200"/>
              </a:spcBef>
              <a:buSzPct val="100000"/>
              <a:buFont typeface="Arial" panose="020B0604020202020204" pitchFamily="34" charset="0"/>
              <a:buChar char="•"/>
            </a:pPr>
            <a:r>
              <a:rPr lang="en-US" sz="2400" dirty="0">
                <a:solidFill>
                  <a:prstClr val="black"/>
                </a:solidFill>
                <a:latin typeface="Gill Sans MT" panose="020B0502020104020203" pitchFamily="34" charset="0"/>
              </a:rPr>
              <a:t>A </a:t>
            </a:r>
            <a:r>
              <a:rPr lang="en-US" sz="2400" b="1" dirty="0">
                <a:solidFill>
                  <a:prstClr val="black"/>
                </a:solidFill>
                <a:latin typeface="Gill Sans MT" panose="020B0502020104020203" pitchFamily="34" charset="0"/>
              </a:rPr>
              <a:t>need for sharper specialist child protection skills </a:t>
            </a:r>
            <a:r>
              <a:rPr lang="en-US" sz="2400" dirty="0">
                <a:solidFill>
                  <a:prstClr val="black"/>
                </a:solidFill>
                <a:latin typeface="Gill Sans MT" panose="020B0502020104020203" pitchFamily="34" charset="0"/>
              </a:rPr>
              <a:t>and expertise, especially in relation to complex risk assessment and decision making; engaging reluctant parents; understanding the daily life of children; and domestic abuse. </a:t>
            </a:r>
          </a:p>
          <a:p>
            <a:pPr defTabSz="914400">
              <a:lnSpc>
                <a:spcPct val="110000"/>
              </a:lnSpc>
              <a:spcBef>
                <a:spcPts val="1200"/>
              </a:spcBef>
              <a:buSzPct val="100000"/>
              <a:buFont typeface="Arial" panose="020B0604020202020204" pitchFamily="34" charset="0"/>
              <a:buChar char="•"/>
            </a:pPr>
            <a:r>
              <a:rPr lang="en-US" sz="2400" dirty="0">
                <a:solidFill>
                  <a:prstClr val="black"/>
                </a:solidFill>
                <a:latin typeface="Gill Sans MT" panose="020B0502020104020203" pitchFamily="34" charset="0"/>
              </a:rPr>
              <a:t>Underpinning these issues, is the </a:t>
            </a:r>
            <a:r>
              <a:rPr lang="en-US" sz="2400" b="1" dirty="0">
                <a:solidFill>
                  <a:prstClr val="black"/>
                </a:solidFill>
                <a:latin typeface="Gill Sans MT" panose="020B0502020104020203" pitchFamily="34" charset="0"/>
              </a:rPr>
              <a:t>need for leaders to have a powerful enabling impact </a:t>
            </a:r>
            <a:r>
              <a:rPr lang="en-US" sz="2400" dirty="0">
                <a:solidFill>
                  <a:prstClr val="black"/>
                </a:solidFill>
                <a:latin typeface="Gill Sans MT" panose="020B0502020104020203" pitchFamily="34" charset="0"/>
              </a:rPr>
              <a:t>on child protection practice, creating and protecting the optimum organisational conditions for undertaking this complex work.</a:t>
            </a:r>
            <a:endParaRPr lang="en-GB" sz="2400" dirty="0">
              <a:solidFill>
                <a:prstClr val="black"/>
              </a:solidFill>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92375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6138" y="1434078"/>
            <a:ext cx="8439422" cy="4989582"/>
          </a:xfrm>
          <a:prstGeom prst="rect">
            <a:avLst/>
          </a:prstGeom>
        </p:spPr>
      </p:pic>
      <p:sp>
        <p:nvSpPr>
          <p:cNvPr id="3"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Gill Sans MT" panose="020B0502020104020203" pitchFamily="34" charset="0"/>
              </a:rPr>
              <a:t>Key Practice Episodes - Arthur</a:t>
            </a:r>
            <a:endParaRPr lang="en-GB" dirty="0">
              <a:latin typeface="Gill Sans MT" panose="020B0502020104020203"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1884176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6890" y="1239922"/>
            <a:ext cx="8227200" cy="5240888"/>
          </a:xfrm>
          <a:prstGeom prst="rect">
            <a:avLst/>
          </a:prstGeom>
        </p:spPr>
      </p:pic>
      <p:sp>
        <p:nvSpPr>
          <p:cNvPr id="3"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Gill Sans MT" panose="020B0502020104020203" pitchFamily="34" charset="0"/>
              </a:rPr>
              <a:t>Key Practice Episodes - Star</a:t>
            </a:r>
            <a:endParaRPr lang="en-GB" dirty="0">
              <a:latin typeface="Gill Sans MT" panose="020B0502020104020203"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3093210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17566" y="143691"/>
            <a:ext cx="9659089" cy="1841863"/>
            <a:chOff x="117566" y="143691"/>
            <a:chExt cx="9659089" cy="1841863"/>
          </a:xfrm>
        </p:grpSpPr>
        <p:sp>
          <p:nvSpPr>
            <p:cNvPr id="5" name="Rounded Rectangle 4"/>
            <p:cNvSpPr/>
            <p:nvPr/>
          </p:nvSpPr>
          <p:spPr>
            <a:xfrm>
              <a:off x="117566" y="143691"/>
              <a:ext cx="9659089" cy="18418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6" name="Rounded Rectangle 5"/>
            <p:cNvSpPr/>
            <p:nvPr/>
          </p:nvSpPr>
          <p:spPr>
            <a:xfrm>
              <a:off x="117566" y="143691"/>
              <a:ext cx="504009" cy="18418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838200" y="365125"/>
            <a:ext cx="8723811" cy="1325563"/>
          </a:xfrm>
        </p:spPr>
        <p:txBody>
          <a:bodyPr>
            <a:normAutofit fontScale="90000"/>
          </a:bodyPr>
          <a:lstStyle/>
          <a:p>
            <a:r>
              <a:rPr lang="en-GB" sz="3600" dirty="0" smtClean="0">
                <a:latin typeface="Gill Sans MT" panose="020B0502020104020203" pitchFamily="34" charset="0"/>
              </a:rPr>
              <a:t>National review finding:</a:t>
            </a:r>
            <a:br>
              <a:rPr lang="en-GB" sz="3600" dirty="0" smtClean="0">
                <a:latin typeface="Gill Sans MT" panose="020B0502020104020203" pitchFamily="34" charset="0"/>
              </a:rPr>
            </a:br>
            <a:r>
              <a:rPr lang="en-GB" sz="3600" b="1" dirty="0" smtClean="0">
                <a:latin typeface="Gill Sans MT" panose="020B0502020104020203" pitchFamily="34" charset="0"/>
              </a:rPr>
              <a:t>Appropriate information sharing and seeking</a:t>
            </a:r>
            <a:endParaRPr lang="en-GB" sz="3600" b="1" dirty="0">
              <a:latin typeface="Gill Sans MT" panose="020B0502020104020203" pitchFamily="34" charset="0"/>
            </a:endParaRPr>
          </a:p>
        </p:txBody>
      </p:sp>
      <p:sp>
        <p:nvSpPr>
          <p:cNvPr id="3" name="Content Placeholder 2"/>
          <p:cNvSpPr>
            <a:spLocks noGrp="1"/>
          </p:cNvSpPr>
          <p:nvPr>
            <p:ph idx="1"/>
          </p:nvPr>
        </p:nvSpPr>
        <p:spPr/>
        <p:txBody>
          <a:bodyPr>
            <a:normAutofit/>
          </a:bodyPr>
          <a:lstStyle/>
          <a:p>
            <a:pPr marL="0" indent="0" algn="ctr">
              <a:buNone/>
            </a:pPr>
            <a:endParaRPr lang="en-GB" dirty="0" smtClean="0">
              <a:latin typeface="Gill Sans MT" panose="020B0502020104020203" pitchFamily="34" charset="0"/>
            </a:endParaRPr>
          </a:p>
          <a:p>
            <a:pPr marL="0" indent="0" algn="ctr">
              <a:lnSpc>
                <a:spcPct val="150000"/>
              </a:lnSpc>
              <a:buNone/>
            </a:pPr>
            <a:r>
              <a:rPr lang="en-GB" i="1" dirty="0" smtClean="0">
                <a:latin typeface="Gill Sans MT" panose="020B0502020104020203" pitchFamily="34" charset="0"/>
              </a:rPr>
              <a:t>Issues found:</a:t>
            </a:r>
          </a:p>
          <a:p>
            <a:pPr algn="ctr">
              <a:lnSpc>
                <a:spcPct val="150000"/>
              </a:lnSpc>
            </a:pPr>
            <a:r>
              <a:rPr lang="en-GB" dirty="0" smtClean="0">
                <a:latin typeface="Gill Sans MT" panose="020B0502020104020203" pitchFamily="34" charset="0"/>
              </a:rPr>
              <a:t>Lack of timely and appropriate information sharing</a:t>
            </a:r>
          </a:p>
          <a:p>
            <a:pPr algn="ctr">
              <a:lnSpc>
                <a:spcPct val="150000"/>
              </a:lnSpc>
            </a:pPr>
            <a:r>
              <a:rPr lang="en-GB" dirty="0" smtClean="0">
                <a:latin typeface="Gill Sans MT" panose="020B0502020104020203" pitchFamily="34" charset="0"/>
              </a:rPr>
              <a:t>Limited information seeking</a:t>
            </a:r>
          </a:p>
          <a:p>
            <a:pPr algn="ctr">
              <a:lnSpc>
                <a:spcPct val="150000"/>
              </a:lnSpc>
            </a:pPr>
            <a:r>
              <a:rPr lang="en-GB" dirty="0" smtClean="0">
                <a:latin typeface="Gill Sans MT" panose="020B0502020104020203" pitchFamily="34" charset="0"/>
              </a:rPr>
              <a:t>Evidence not being pieced together and considered in the round</a:t>
            </a:r>
            <a:endParaRPr lang="en-GB"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235820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Gill Sans MT" panose="020B0502020104020203" pitchFamily="34" charset="0"/>
              </a:rPr>
              <a:t>Safeguarding is everyone’s responsibility</a:t>
            </a:r>
            <a:endParaRPr lang="en-GB" dirty="0">
              <a:latin typeface="Gill Sans MT" panose="020B0502020104020203" pitchFamily="34" charset="0"/>
            </a:endParaRPr>
          </a:p>
        </p:txBody>
      </p:sp>
      <p:sp>
        <p:nvSpPr>
          <p:cNvPr id="3" name="Content Placeholder 2"/>
          <p:cNvSpPr>
            <a:spLocks noGrp="1"/>
          </p:cNvSpPr>
          <p:nvPr>
            <p:ph idx="1"/>
          </p:nvPr>
        </p:nvSpPr>
        <p:spPr>
          <a:xfrm>
            <a:off x="838200" y="1825624"/>
            <a:ext cx="10515600" cy="5032376"/>
          </a:xfrm>
        </p:spPr>
        <p:txBody>
          <a:bodyPr>
            <a:normAutofit fontScale="77500" lnSpcReduction="20000"/>
          </a:bodyPr>
          <a:lstStyle/>
          <a:p>
            <a:pPr marL="0" indent="0" algn="ctr">
              <a:lnSpc>
                <a:spcPct val="130000"/>
              </a:lnSpc>
              <a:spcBef>
                <a:spcPts val="0"/>
              </a:spcBef>
              <a:buNone/>
            </a:pPr>
            <a:r>
              <a:rPr lang="en-GB" sz="3400" dirty="0" smtClean="0">
                <a:latin typeface="Gill Sans MT" panose="020B0502020104020203" pitchFamily="34" charset="0"/>
              </a:rPr>
              <a:t>“Everyone who comes into contact with children and families </a:t>
            </a:r>
          </a:p>
          <a:p>
            <a:pPr marL="0" indent="0" algn="ctr">
              <a:lnSpc>
                <a:spcPct val="130000"/>
              </a:lnSpc>
              <a:spcBef>
                <a:spcPts val="0"/>
              </a:spcBef>
              <a:buNone/>
            </a:pPr>
            <a:r>
              <a:rPr lang="en-GB" sz="3400" dirty="0" smtClean="0">
                <a:latin typeface="Gill Sans MT" panose="020B0502020104020203" pitchFamily="34" charset="0"/>
              </a:rPr>
              <a:t>has a role to play” (Working Together, 2018)</a:t>
            </a:r>
          </a:p>
          <a:p>
            <a:pPr marL="0" indent="0" algn="ctr">
              <a:lnSpc>
                <a:spcPct val="130000"/>
              </a:lnSpc>
              <a:spcBef>
                <a:spcPts val="0"/>
              </a:spcBef>
              <a:buNone/>
            </a:pPr>
            <a:r>
              <a:rPr lang="en-GB" dirty="0" smtClean="0">
                <a:latin typeface="Gill Sans MT" panose="020B0502020104020203" pitchFamily="34" charset="0"/>
              </a:rPr>
              <a:t>_________________________</a:t>
            </a:r>
          </a:p>
          <a:p>
            <a:pPr marL="0" indent="0" algn="ctr">
              <a:lnSpc>
                <a:spcPct val="130000"/>
              </a:lnSpc>
              <a:spcBef>
                <a:spcPts val="0"/>
              </a:spcBef>
              <a:buNone/>
            </a:pPr>
            <a:endParaRPr lang="en-GB" dirty="0">
              <a:latin typeface="Gill Sans MT" panose="020B0502020104020203" pitchFamily="34" charset="0"/>
            </a:endParaRPr>
          </a:p>
          <a:p>
            <a:pPr marL="0" indent="0" algn="ctr">
              <a:lnSpc>
                <a:spcPct val="170000"/>
              </a:lnSpc>
              <a:spcBef>
                <a:spcPts val="0"/>
              </a:spcBef>
              <a:spcAft>
                <a:spcPts val="1800"/>
              </a:spcAft>
              <a:buNone/>
            </a:pPr>
            <a:r>
              <a:rPr lang="en-GB" dirty="0" smtClean="0">
                <a:latin typeface="Gill Sans MT" panose="020B0502020104020203" pitchFamily="34" charset="0"/>
              </a:rPr>
              <a:t>Identify and support children who need </a:t>
            </a:r>
            <a:r>
              <a:rPr lang="en-GB" b="1" dirty="0" smtClean="0">
                <a:latin typeface="Gill Sans MT" panose="020B0502020104020203" pitchFamily="34" charset="0"/>
              </a:rPr>
              <a:t>Early Help</a:t>
            </a:r>
          </a:p>
          <a:p>
            <a:pPr marL="0" indent="0" algn="ctr">
              <a:lnSpc>
                <a:spcPct val="170000"/>
              </a:lnSpc>
              <a:spcBef>
                <a:spcPts val="0"/>
              </a:spcBef>
              <a:spcAft>
                <a:spcPts val="1800"/>
              </a:spcAft>
              <a:buNone/>
            </a:pPr>
            <a:r>
              <a:rPr lang="en-GB" dirty="0" smtClean="0">
                <a:latin typeface="Gill Sans MT" panose="020B0502020104020203" pitchFamily="34" charset="0"/>
              </a:rPr>
              <a:t>Identify and refer children where there are </a:t>
            </a:r>
            <a:r>
              <a:rPr lang="en-GB" b="1" dirty="0" smtClean="0">
                <a:latin typeface="Gill Sans MT" panose="020B0502020104020203" pitchFamily="34" charset="0"/>
              </a:rPr>
              <a:t>child protection concerns</a:t>
            </a:r>
          </a:p>
          <a:p>
            <a:pPr marL="0" indent="0" algn="ctr">
              <a:lnSpc>
                <a:spcPct val="170000"/>
              </a:lnSpc>
              <a:spcBef>
                <a:spcPts val="0"/>
              </a:spcBef>
              <a:spcAft>
                <a:spcPts val="1800"/>
              </a:spcAft>
              <a:buNone/>
            </a:pPr>
            <a:r>
              <a:rPr lang="en-GB" b="1" dirty="0" smtClean="0">
                <a:latin typeface="Gill Sans MT" panose="020B0502020104020203" pitchFamily="34" charset="0"/>
              </a:rPr>
              <a:t>Share information </a:t>
            </a:r>
            <a:r>
              <a:rPr lang="en-GB" dirty="0" smtClean="0">
                <a:latin typeface="Gill Sans MT" panose="020B0502020104020203" pitchFamily="34" charset="0"/>
              </a:rPr>
              <a:t>proactively - Respond to requests for </a:t>
            </a:r>
            <a:r>
              <a:rPr lang="en-GB" b="1" dirty="0" smtClean="0">
                <a:latin typeface="Gill Sans MT" panose="020B0502020104020203" pitchFamily="34" charset="0"/>
              </a:rPr>
              <a:t>MASH checks, </a:t>
            </a:r>
            <a:r>
              <a:rPr lang="en-GB" dirty="0">
                <a:latin typeface="Gill Sans MT" panose="020B0502020104020203" pitchFamily="34" charset="0"/>
              </a:rPr>
              <a:t>p</a:t>
            </a:r>
            <a:r>
              <a:rPr lang="en-GB" dirty="0" smtClean="0">
                <a:latin typeface="Gill Sans MT" panose="020B0502020104020203" pitchFamily="34" charset="0"/>
              </a:rPr>
              <a:t>articipate in and support </a:t>
            </a:r>
            <a:r>
              <a:rPr lang="en-GB" b="1" dirty="0" smtClean="0">
                <a:latin typeface="Gill Sans MT" panose="020B0502020104020203" pitchFamily="34" charset="0"/>
              </a:rPr>
              <a:t>Strategy discussions</a:t>
            </a:r>
            <a:r>
              <a:rPr lang="en-GB" dirty="0" smtClean="0">
                <a:latin typeface="Gill Sans MT" panose="020B0502020104020203" pitchFamily="34" charset="0"/>
              </a:rPr>
              <a:t>, </a:t>
            </a:r>
            <a:r>
              <a:rPr lang="en-GB" b="1" dirty="0" smtClean="0">
                <a:latin typeface="Gill Sans MT" panose="020B0502020104020203" pitchFamily="34" charset="0"/>
              </a:rPr>
              <a:t>Child Protection Plans</a:t>
            </a:r>
            <a:r>
              <a:rPr lang="en-GB" dirty="0" smtClean="0">
                <a:latin typeface="Gill Sans MT" panose="020B0502020104020203" pitchFamily="34" charset="0"/>
              </a:rPr>
              <a:t>, </a:t>
            </a:r>
            <a:r>
              <a:rPr lang="en-GB" b="1" dirty="0" smtClean="0">
                <a:latin typeface="Gill Sans MT" panose="020B0502020104020203" pitchFamily="34" charset="0"/>
              </a:rPr>
              <a:t>Child in Need Plan</a:t>
            </a:r>
            <a:r>
              <a:rPr lang="en-GB" dirty="0" smtClean="0">
                <a:latin typeface="Gill Sans MT" panose="020B0502020104020203" pitchFamily="34" charset="0"/>
              </a:rPr>
              <a:t>, etc.</a:t>
            </a:r>
          </a:p>
          <a:p>
            <a:pPr marL="0" indent="0" algn="ctr">
              <a:lnSpc>
                <a:spcPct val="170000"/>
              </a:lnSpc>
              <a:spcBef>
                <a:spcPts val="0"/>
              </a:spcBef>
              <a:spcAft>
                <a:spcPts val="1800"/>
              </a:spcAft>
              <a:buNone/>
            </a:pPr>
            <a:r>
              <a:rPr lang="en-GB" dirty="0" smtClean="0">
                <a:latin typeface="Gill Sans MT" panose="020B0502020104020203" pitchFamily="34" charset="0"/>
              </a:rPr>
              <a:t>Raise a </a:t>
            </a:r>
            <a:r>
              <a:rPr lang="en-GB" b="1" dirty="0" smtClean="0">
                <a:latin typeface="Gill Sans MT" panose="020B0502020104020203" pitchFamily="34" charset="0"/>
              </a:rPr>
              <a:t>professional challenge </a:t>
            </a:r>
            <a:r>
              <a:rPr lang="en-GB" dirty="0" smtClean="0">
                <a:latin typeface="Gill Sans MT" panose="020B0502020104020203" pitchFamily="34" charset="0"/>
              </a:rPr>
              <a:t>if you have concerns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6655" y="-1966"/>
            <a:ext cx="2415345" cy="929428"/>
          </a:xfrm>
          <a:prstGeom prst="rect">
            <a:avLst/>
          </a:prstGeom>
        </p:spPr>
      </p:pic>
    </p:spTree>
    <p:extLst>
      <p:ext uri="{BB962C8B-B14F-4D97-AF65-F5344CB8AC3E}">
        <p14:creationId xmlns:p14="http://schemas.microsoft.com/office/powerpoint/2010/main" val="2979378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TotalTime>
  <Words>5406</Words>
  <Application>Microsoft Office PowerPoint</Application>
  <PresentationFormat>Widescreen</PresentationFormat>
  <Paragraphs>411</Paragraphs>
  <Slides>37</Slides>
  <Notes>33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37</vt:i4>
      </vt:variant>
    </vt:vector>
  </HeadingPairs>
  <TitlesOfParts>
    <vt:vector size="48" baseType="lpstr">
      <vt:lpstr>Arial</vt:lpstr>
      <vt:lpstr>Calibri</vt:lpstr>
      <vt:lpstr>Calibri Light</vt:lpstr>
      <vt:lpstr>Candara</vt:lpstr>
      <vt:lpstr>Frutiger</vt:lpstr>
      <vt:lpstr>GDS Transport</vt:lpstr>
      <vt:lpstr>Gill Sans MT</vt:lpstr>
      <vt:lpstr>Roboto</vt:lpstr>
      <vt:lpstr>Times New Roman</vt:lpstr>
      <vt:lpstr>Wingdings 3</vt:lpstr>
      <vt:lpstr>Office Theme</vt:lpstr>
      <vt:lpstr>Local learning briefing for Herefordshire National review into the murders of Arthur Labinjo-Hughes and Star Hobson</vt:lpstr>
      <vt:lpstr>Today’s briefing</vt:lpstr>
      <vt:lpstr>Child Safeguarding Practice Review Panel</vt:lpstr>
      <vt:lpstr>PowerPoint Presentation</vt:lpstr>
      <vt:lpstr>What went wrong</vt:lpstr>
      <vt:lpstr>PowerPoint Presentation</vt:lpstr>
      <vt:lpstr>PowerPoint Presentation</vt:lpstr>
      <vt:lpstr>National review finding: Appropriate information sharing and seeking</vt:lpstr>
      <vt:lpstr>Safeguarding is everyone’s responsibility</vt:lpstr>
      <vt:lpstr>Making a safeguarding referral (MARF)</vt:lpstr>
      <vt:lpstr>PowerPoint Presentation</vt:lpstr>
      <vt:lpstr>Strategy discussions</vt:lpstr>
      <vt:lpstr>Stepping-down</vt:lpstr>
      <vt:lpstr>National review finding: Understanding what the child’s daily life is like, where this might not be straightforward</vt:lpstr>
      <vt:lpstr>PowerPoint Presentation</vt:lpstr>
      <vt:lpstr>PowerPoint Presentation</vt:lpstr>
      <vt:lpstr>PowerPoint Presentation</vt:lpstr>
      <vt:lpstr>National review finding: Specialist skills and expertise for working with families whose engagement is reluctant or sporadic</vt:lpstr>
      <vt:lpstr>Disguised compliance</vt:lpstr>
      <vt:lpstr>PowerPoint Presentation</vt:lpstr>
      <vt:lpstr>New partners in a caring role</vt:lpstr>
      <vt:lpstr>See Past the Obvious – film by West Mercia Police</vt:lpstr>
      <vt:lpstr>Barriers to curiosity </vt:lpstr>
      <vt:lpstr>Signs of Safety approach</vt:lpstr>
      <vt:lpstr>HSCP safeguarding training – FREE www.herefordshirecpd.co.uk </vt:lpstr>
      <vt:lpstr>National review finding: Appropriate responses to domestic abuse </vt:lpstr>
      <vt:lpstr>Domestic Abuse Approaches in Herefordshire</vt:lpstr>
      <vt:lpstr>National review finding: Critical thinking and challenge within and between agencies</vt:lpstr>
      <vt:lpstr>Herefordshire Professional Differences Policy</vt:lpstr>
      <vt:lpstr>National review finding: Leadership and culture</vt:lpstr>
      <vt:lpstr>Creating space for reflective practice </vt:lpstr>
      <vt:lpstr>Key messages (National Panel)</vt:lpstr>
      <vt:lpstr>PowerPoint Presentation</vt:lpstr>
      <vt:lpstr>Why do these issues persist?</vt:lpstr>
      <vt:lpstr>Resources and training for professional in Herefordshire</vt:lpstr>
      <vt:lpstr>Resources and Links</vt:lpstr>
      <vt:lpstr>PowerPoint Presentation</vt:lpstr>
    </vt:vector>
  </TitlesOfParts>
  <Company>Hoople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Angela (Council)</dc:creator>
  <cp:lastModifiedBy>Wilson, Angela (Council)</cp:lastModifiedBy>
  <cp:revision>69</cp:revision>
  <dcterms:created xsi:type="dcterms:W3CDTF">2022-07-15T10:46:09Z</dcterms:created>
  <dcterms:modified xsi:type="dcterms:W3CDTF">2022-07-25T11:51:09Z</dcterms:modified>
</cp:coreProperties>
</file>