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327" autoAdjust="0"/>
  </p:normalViewPr>
  <p:slideViewPr>
    <p:cSldViewPr snapToGrid="0">
      <p:cViewPr varScale="1">
        <p:scale>
          <a:sx n="68" d="100"/>
          <a:sy n="68" d="100"/>
        </p:scale>
        <p:origin x="11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FF24B7-1EE0-40E2-93C3-C428F56DA49F}" type="datetimeFigureOut">
              <a:rPr lang="en-GB" smtClean="0"/>
              <a:t>24/06/2022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BF2811-E57B-4004-B861-1B77BCD895F2}" type="slidenum">
              <a:rPr lang="en-GB" smtClean="0"/>
              <a:t>‹#›</a:t>
            </a:fld>
            <a:endParaRPr lang="en-GB"/>
          </a:p>
        </p:txBody>
      </p:sp>
    </p:spTree>
    <p:extLst>
      <p:ext uri="{BB962C8B-B14F-4D97-AF65-F5344CB8AC3E}">
        <p14:creationId xmlns:p14="http://schemas.microsoft.com/office/powerpoint/2010/main" val="301790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estmidlands.procedures.org.uk/page/glossary?term=Significant+harm&amp;g=3YjN#gl1"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Review Approach</a:t>
            </a:r>
          </a:p>
          <a:p>
            <a:pPr marL="228600" lvl="0" indent="-228600" defTabSz="914400">
              <a:lnSpc>
                <a:spcPct val="120000"/>
              </a:lnSpc>
              <a:buSzPct val="100000"/>
              <a:buFont typeface="Arial" panose="020B0604020202020204" pitchFamily="34" charset="0"/>
              <a:buChar char="•"/>
            </a:pPr>
            <a:r>
              <a:rPr lang="en-US" sz="1200" dirty="0" smtClean="0">
                <a:solidFill>
                  <a:prstClr val="black"/>
                </a:solidFill>
                <a:latin typeface="Gill Sans MT" panose="020B0502020104020203"/>
              </a:rPr>
              <a:t>The Education Secretary’s oral statement to Parliament following Arthur’s murder announced that the Panel would undertake this national review.</a:t>
            </a:r>
          </a:p>
          <a:p>
            <a:pPr marL="228600" lvl="0" indent="-228600" defTabSz="914400">
              <a:lnSpc>
                <a:spcPct val="120000"/>
              </a:lnSpc>
              <a:buSzPct val="100000"/>
              <a:buFont typeface="Arial" panose="020B0604020202020204" pitchFamily="34" charset="0"/>
              <a:buChar char="•"/>
            </a:pPr>
            <a:r>
              <a:rPr lang="en-US" sz="1200" dirty="0" smtClean="0">
                <a:solidFill>
                  <a:prstClr val="black"/>
                </a:solidFill>
                <a:latin typeface="Gill Sans MT" panose="020B0502020104020203"/>
              </a:rPr>
              <a:t>The Panel’s primary role is to oversee the national system of learning from serious incidents where children have died or been seriously harmed in the context of abuse and neglect, and to recommend ways in which policy or practice should change in response</a:t>
            </a:r>
          </a:p>
          <a:p>
            <a:pPr marL="228600" lvl="0" indent="-228600" defTabSz="914400">
              <a:lnSpc>
                <a:spcPct val="120000"/>
              </a:lnSpc>
              <a:buSzPct val="100000"/>
              <a:buFont typeface="Arial" panose="020B0604020202020204" pitchFamily="34" charset="0"/>
              <a:buChar char="•"/>
            </a:pPr>
            <a:r>
              <a:rPr lang="en-US" sz="1200" dirty="0" smtClean="0">
                <a:solidFill>
                  <a:prstClr val="black"/>
                </a:solidFill>
                <a:latin typeface="Gill Sans MT" panose="020B0502020104020203"/>
              </a:rPr>
              <a:t>The national system of rapid reviews and local child safeguarding practice reviews (LCSPRs) has generated much robust learning about how safeguarding systems should change or improve though there is much more to be done to ensure that change and improvements are sustained and consistently delivered.</a:t>
            </a:r>
          </a:p>
          <a:p>
            <a:endParaRPr lang="en-GB"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8D24497-DFC2-41BD-BB78-924B0B5F45E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9468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3445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4680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5175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1700" b="0" i="0" u="none" strike="noStrike" kern="1200" cap="none" spc="0" normalizeH="0" baseline="0" noProof="0" dirty="0" smtClean="0">
                <a:ln>
                  <a:noFill/>
                </a:ln>
                <a:solidFill>
                  <a:prstClr val="black"/>
                </a:solidFill>
                <a:effectLst/>
                <a:uLnTx/>
                <a:uFillTx/>
                <a:latin typeface="Gill Sans MT" panose="020B0502020104020203"/>
                <a:ea typeface="+mn-ea"/>
                <a:cs typeface="+mn-cs"/>
              </a:rPr>
              <a:t>These teams will be staffed by professionals with the highest levels of child protection expertise and experience and will see the key child protection agencies of the police, health and social care working together seamlessly as a single team</a:t>
            </a:r>
          </a:p>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1700" b="0" i="0" u="none" strike="noStrike" kern="1200" cap="none" spc="0" normalizeH="0" baseline="0" noProof="0" dirty="0" smtClean="0">
                <a:ln>
                  <a:noFill/>
                </a:ln>
                <a:solidFill>
                  <a:prstClr val="black"/>
                </a:solidFill>
                <a:effectLst/>
                <a:uLnTx/>
                <a:uFillTx/>
                <a:latin typeface="Gill Sans MT" panose="020B0502020104020203"/>
                <a:ea typeface="+mn-ea"/>
                <a:cs typeface="+mn-cs"/>
              </a:rPr>
              <a:t>Our other recommendations are rooted in enabling the proposed new Multi-Agency Child Protection Units to deliver excellent practice. The most important enabler of excellent practice is, of course, leadership</a:t>
            </a:r>
          </a:p>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1700" b="0" i="0" u="none" strike="noStrike" kern="1200" cap="none" spc="0" normalizeH="0" baseline="0" noProof="0" dirty="0" smtClean="0">
                <a:ln>
                  <a:noFill/>
                </a:ln>
                <a:solidFill>
                  <a:prstClr val="black"/>
                </a:solidFill>
                <a:effectLst/>
                <a:uLnTx/>
                <a:uFillTx/>
                <a:latin typeface="Gill Sans MT" panose="020B0502020104020203"/>
                <a:ea typeface="+mn-ea"/>
                <a:cs typeface="+mn-cs"/>
              </a:rPr>
              <a:t>We have also recommended that new National Multi-Agency Practice Standards are developed for child protection, to help deliver consistently good practice across the country</a:t>
            </a:r>
            <a:endParaRPr kumimoji="0" lang="en-GB" sz="17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7373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1700" b="0" i="0" u="none" strike="noStrike" kern="1200" cap="none" spc="0" normalizeH="0" baseline="0" noProof="0" dirty="0" smtClean="0">
                <a:ln>
                  <a:noFill/>
                </a:ln>
                <a:solidFill>
                  <a:prstClr val="black"/>
                </a:solidFill>
                <a:effectLst/>
                <a:uLnTx/>
                <a:uFillTx/>
                <a:latin typeface="Gill Sans MT" panose="020B0502020104020203"/>
                <a:ea typeface="+mn-ea"/>
                <a:cs typeface="+mn-cs"/>
              </a:rPr>
              <a:t>These teams will be staffed by professionals with the highest levels of child protection expertise and experience and will see the key child protection agencies of the police, health and social care working together seamlessly as a single team</a:t>
            </a:r>
          </a:p>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1700" b="0" i="0" u="none" strike="noStrike" kern="1200" cap="none" spc="0" normalizeH="0" baseline="0" noProof="0" dirty="0" smtClean="0">
                <a:ln>
                  <a:noFill/>
                </a:ln>
                <a:solidFill>
                  <a:prstClr val="black"/>
                </a:solidFill>
                <a:effectLst/>
                <a:uLnTx/>
                <a:uFillTx/>
                <a:latin typeface="Gill Sans MT" panose="020B0502020104020203"/>
                <a:ea typeface="+mn-ea"/>
                <a:cs typeface="+mn-cs"/>
              </a:rPr>
              <a:t>Our other recommendations are rooted in enabling the proposed new Multi-Agency Child Protection Units to deliver excellent practice. The most important enabler of excellent practice is, of course, leadership</a:t>
            </a:r>
          </a:p>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1700" b="0" i="0" u="none" strike="noStrike" kern="1200" cap="none" spc="0" normalizeH="0" baseline="0" noProof="0" dirty="0" smtClean="0">
                <a:ln>
                  <a:noFill/>
                </a:ln>
                <a:solidFill>
                  <a:prstClr val="black"/>
                </a:solidFill>
                <a:effectLst/>
                <a:uLnTx/>
                <a:uFillTx/>
                <a:latin typeface="Gill Sans MT" panose="020B0502020104020203"/>
                <a:ea typeface="+mn-ea"/>
                <a:cs typeface="+mn-cs"/>
              </a:rPr>
              <a:t>We have also recommended that new National Multi-Agency Practice Standards are developed for child protection, to help deliver consistently good practice across the country</a:t>
            </a:r>
            <a:endParaRPr kumimoji="0" lang="en-GB" sz="17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9832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smtClean="0">
                <a:solidFill>
                  <a:srgbClr val="202124"/>
                </a:solidFill>
                <a:effectLst/>
                <a:latin typeface="arial" panose="020B0604020202020204" pitchFamily="34" charset="0"/>
              </a:rPr>
              <a:t>A Strategy Meeting is for Social Workers and other professionals to </a:t>
            </a:r>
            <a:r>
              <a:rPr lang="en-GB" b="1" i="0" dirty="0" smtClean="0">
                <a:solidFill>
                  <a:srgbClr val="202124"/>
                </a:solidFill>
                <a:effectLst/>
                <a:latin typeface="arial" panose="020B0604020202020204" pitchFamily="34" charset="0"/>
              </a:rPr>
              <a:t>plan what they are going to do next about a case</a:t>
            </a:r>
            <a:r>
              <a:rPr lang="en-GB" b="0" i="0" dirty="0" smtClean="0">
                <a:solidFill>
                  <a:srgbClr val="202124"/>
                </a:solidFill>
                <a:effectLst/>
                <a:latin typeface="arial" panose="020B0604020202020204" pitchFamily="34" charset="0"/>
              </a:rPr>
              <a:t>. Parents and advocates are not invited. This is an important meeting.</a:t>
            </a:r>
          </a:p>
          <a:p>
            <a:endParaRPr lang="en-GB" b="0" i="0" dirty="0" smtClean="0">
              <a:solidFill>
                <a:srgbClr val="202124"/>
              </a:solidFill>
              <a:effectLst/>
              <a:latin typeface="arial" panose="020B0604020202020204" pitchFamily="34" charset="0"/>
            </a:endParaRPr>
          </a:p>
          <a:p>
            <a:pPr algn="l"/>
            <a:r>
              <a:rPr lang="en-GB" b="0" i="0" dirty="0" smtClean="0">
                <a:solidFill>
                  <a:srgbClr val="000000"/>
                </a:solidFill>
                <a:effectLst/>
                <a:latin typeface="Roboto"/>
              </a:rPr>
              <a:t>Whenever there is reasonable cause to suspect that a child is suffering, or is likely to suffer, </a:t>
            </a:r>
            <a:r>
              <a:rPr lang="en-GB" b="0" i="0" u="sng" dirty="0" smtClean="0">
                <a:solidFill>
                  <a:srgbClr val="0076A3"/>
                </a:solidFill>
                <a:effectLst/>
                <a:latin typeface="Roboto"/>
                <a:hlinkClick r:id="rId3"/>
              </a:rPr>
              <a:t>significant harm</a:t>
            </a:r>
            <a:r>
              <a:rPr lang="en-GB" b="0" i="0" dirty="0" smtClean="0">
                <a:solidFill>
                  <a:srgbClr val="000000"/>
                </a:solidFill>
                <a:effectLst/>
                <a:latin typeface="Roboto"/>
              </a:rPr>
              <a:t>, a strategy meeting/discussion should be held.</a:t>
            </a:r>
          </a:p>
          <a:p>
            <a:pPr algn="l"/>
            <a:r>
              <a:rPr lang="en-GB" b="0" i="0" dirty="0" smtClean="0">
                <a:solidFill>
                  <a:srgbClr val="000000"/>
                </a:solidFill>
                <a:effectLst/>
                <a:latin typeface="Roboto"/>
              </a:rPr>
              <a:t>Strategy discussions should ideally be face-to-face but telephone discussions (for example, by a conference call or virtual meeting) may be adequate in some circumstances.</a:t>
            </a:r>
          </a:p>
          <a:p>
            <a:pPr algn="l"/>
            <a:r>
              <a:rPr lang="en-GB" b="0" i="0" dirty="0" smtClean="0">
                <a:solidFill>
                  <a:srgbClr val="000000"/>
                </a:solidFill>
                <a:effectLst/>
                <a:latin typeface="Roboto"/>
              </a:rPr>
              <a:t>Strategy meetings should be multi-agency as far as possible and should involve all key professionals known to, or involved with, the child and family. Local authority children’s social care, health and the police should always attend. Where the child is in hospital, the appropriate clinician should also be included.</a:t>
            </a:r>
          </a:p>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6022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203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4830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smtClean="0">
                <a:solidFill>
                  <a:srgbClr val="000000"/>
                </a:solidFill>
                <a:effectLst/>
                <a:latin typeface="Lato"/>
              </a:rPr>
              <a:t>Your Voice Matters is a group run by and for Herefordshire looked after children and care leavers. The group meet once a month to help and support children and young people to have their say about their experiences of being in care. </a:t>
            </a:r>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9561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860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6876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3882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820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3262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Matthew was one year and seven months old when he ingested medication used to treat psychosis while he was at home in the care of his parents.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Matthew lived with his mother and his older sibling.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Matthew’s father lived locally, however the true extent of the role and involvement of Matthew’s father with the family was not known at the time of the incident.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Mathew and his sibling were known to a number of agencies and there were concerns of child neglect.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was a history of mental health problems and substance use in the family, and both parents had both suffered early childhood trauma.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Matthew’s father was known to the police as a prolific offender.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Key themes from SCR Matthew (Herefordshire):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Poor information sharing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Ineffective assessment, planning and review processes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Application of levels of need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Broader understanding of risk (especially in neglect and cumulative impact of harm)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Understanding of historic issues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Role and engagement of fathers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Losing focus on children when there are adult issues (offending, substance misuse, mental health)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Lack of Professional curiosity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Barriers to escalation and professional challenge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0849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Gill Sans MT" panose="020B0502020104020203"/>
                <a:ea typeface="+mn-ea"/>
                <a:cs typeface="+mn-cs"/>
              </a:rPr>
              <a:t>The child’s story is often held by multiple people in multiple places, the detail of which is constantly evolving.</a:t>
            </a:r>
          </a:p>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Gill Sans MT" panose="020B0502020104020203"/>
                <a:ea typeface="+mn-ea"/>
                <a:cs typeface="+mn-cs"/>
              </a:rPr>
              <a:t>The current reliance on quickly pulling together a team from across overstretched agencies to think and act together to protect a child every time child protection processes are triggered is certainly inefficient and often ineffective.</a:t>
            </a:r>
            <a:endParaRPr kumimoji="0" lang="en-GB" sz="2000" b="0" i="0" u="none" strike="noStrike" kern="1200" cap="none" spc="0" normalizeH="0" baseline="0" noProof="0" dirty="0" smtClean="0">
              <a:ln>
                <a:noFill/>
              </a:ln>
              <a:solidFill>
                <a:prstClr val="black"/>
              </a:solidFill>
              <a:effectLst/>
              <a:uLnTx/>
              <a:uFillTx/>
              <a:latin typeface="Gill Sans MT" panose="020B0502020104020203"/>
              <a:ea typeface="+mn-ea"/>
              <a:cs typeface="+mn-cs"/>
            </a:endParaRPr>
          </a:p>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977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Gill Sans MT" panose="020B0502020104020203"/>
                <a:ea typeface="+mn-ea"/>
                <a:cs typeface="+mn-cs"/>
              </a:rPr>
              <a:t>There is value in the concept of safeguarding being ‘everyone’s business’ but its meaning has become too broad and elastic.</a:t>
            </a:r>
          </a:p>
          <a:p>
            <a:pPr marL="228600" marR="0" lvl="0" indent="-228600" algn="l" defTabSz="9144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Gill Sans MT" panose="020B0502020104020203"/>
                <a:ea typeface="+mn-ea"/>
                <a:cs typeface="+mn-cs"/>
              </a:rPr>
              <a:t>As a consequence, there has been distraction and drift away from the need to make sure that those investigating and responding to abuse and neglect have the right specialist expertise.</a:t>
            </a:r>
            <a:endParaRPr kumimoji="0" lang="en-GB" sz="2000" b="0" i="0" u="none" strike="noStrike" kern="1200" cap="none" spc="0" normalizeH="0" baseline="0" noProof="0" dirty="0" smtClean="0">
              <a:ln>
                <a:noFill/>
              </a:ln>
              <a:solidFill>
                <a:prstClr val="black"/>
              </a:solidFill>
              <a:effectLst/>
              <a:uLnTx/>
              <a:uFillTx/>
              <a:latin typeface="Gill Sans MT" panose="020B0502020104020203"/>
              <a:ea typeface="+mn-ea"/>
              <a:cs typeface="+mn-cs"/>
            </a:endParaRPr>
          </a:p>
          <a:p>
            <a:endParaRPr lang="en-GB"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EB37CB9-55E9-4E24-8CAE-5CE49BB823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3123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140697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585271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69081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673291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7566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01615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941790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69829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41266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356425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391949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091309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356302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327704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65E045-133C-40F5-9A04-C2931E120BC8}" type="datetimeFigureOut">
              <a:rPr lang="en-GB" smtClean="0"/>
              <a:t>24/06/2022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dirty="0"/>
          </a:p>
        </p:txBody>
      </p:sp>
    </p:spTree>
    <p:extLst>
      <p:ext uri="{BB962C8B-B14F-4D97-AF65-F5344CB8AC3E}">
        <p14:creationId xmlns:p14="http://schemas.microsoft.com/office/powerpoint/2010/main" val="2631914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dirty="0"/>
          </a:p>
        </p:txBody>
      </p:sp>
      <p:sp>
        <p:nvSpPr>
          <p:cNvPr id="5" name="Date Placeholder 4"/>
          <p:cNvSpPr>
            <a:spLocks noGrp="1"/>
          </p:cNvSpPr>
          <p:nvPr>
            <p:ph type="dt" sz="half" idx="10"/>
          </p:nvPr>
        </p:nvSpPr>
        <p:spPr/>
        <p:txBody>
          <a:bodyPr/>
          <a:lstStyle/>
          <a:p>
            <a:fld id="{B365E045-133C-40F5-9A04-C2931E120BC8}" type="datetimeFigureOut">
              <a:rPr lang="en-GB" smtClean="0"/>
              <a:t>24/06/2022</a:t>
            </a:fld>
            <a:endParaRPr lang="en-GB" dirty="0"/>
          </a:p>
        </p:txBody>
      </p:sp>
    </p:spTree>
    <p:extLst>
      <p:ext uri="{BB962C8B-B14F-4D97-AF65-F5344CB8AC3E}">
        <p14:creationId xmlns:p14="http://schemas.microsoft.com/office/powerpoint/2010/main" val="1551599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65E045-133C-40F5-9A04-C2931E120BC8}" type="datetimeFigureOut">
              <a:rPr lang="en-GB" smtClean="0"/>
              <a:t>24/06/2022</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2B4EC2-E597-490D-80CA-FE34F8D65297}" type="slidenum">
              <a:rPr lang="en-GB" smtClean="0"/>
              <a:t>‹#›</a:t>
            </a:fld>
            <a:endParaRPr lang="en-GB" dirty="0"/>
          </a:p>
        </p:txBody>
      </p:sp>
    </p:spTree>
    <p:extLst>
      <p:ext uri="{BB962C8B-B14F-4D97-AF65-F5344CB8AC3E}">
        <p14:creationId xmlns:p14="http://schemas.microsoft.com/office/powerpoint/2010/main" val="3013908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estmidlands.procedures.org.uk/pkyzqy/regional-safeguarding-guidance/physical-abuse" TargetMode="External"/><Relationship Id="rId3" Type="http://schemas.openxmlformats.org/officeDocument/2006/relationships/hyperlink" Target="https://learning.nspcc.org.uk/research-resources/2022/national-review-murders-arthur-labinjo-hughes-star-hobson-caspar-briefing" TargetMode="External"/><Relationship Id="rId7" Type="http://schemas.openxmlformats.org/officeDocument/2006/relationships/hyperlink" Target="https://westmidlands.procedures.org.uk/pkplx/regional-safeguarding-guidance/disguised-compliance-coercive-control-and-families-who-are-hostile-or-resistant-to-chang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estmidlands.procedures.org.uk/assets/clients/6/Herefordshire%20downloads/Right%20Help%20Right%20Time%20Levels%20of%20Need%20Framework%202020_1.pdf" TargetMode="External"/><Relationship Id="rId11" Type="http://schemas.openxmlformats.org/officeDocument/2006/relationships/image" Target="../media/image1.png"/><Relationship Id="rId5" Type="http://schemas.openxmlformats.org/officeDocument/2006/relationships/hyperlink" Target="https://view.officeapps.live.com/op/view.aspx?src=https%3A%2F%2Fwestmidlands.procedures.org.uk%2Fassets%2Fclients%2F6%2FHerefordshire%2520downloads%2FProfessional%2520Differences%2520Policy%2520v2.docx&amp;wdOrigin=BROWSELINK" TargetMode="External"/><Relationship Id="rId10" Type="http://schemas.openxmlformats.org/officeDocument/2006/relationships/hyperlink" Target="https://westmidlands.procedures.org.uk/pkphs/regional-safeguarding-guidance/information-sharing-and-confidentiality" TargetMode="External"/><Relationship Id="rId4" Type="http://schemas.openxmlformats.org/officeDocument/2006/relationships/hyperlink" Target="https://herefordshiresafeguardingboards.org.uk/herefordshire-safeguarding-children-partnership/for-professionals/voice-of-the-child-participation-toolkit/" TargetMode="External"/><Relationship Id="rId9" Type="http://schemas.openxmlformats.org/officeDocument/2006/relationships/hyperlink" Target="https://westmidlands.procedures.org.uk/pkyzyz/regional-safeguarding-guidance/injuries-in-babies-and-children-under-2-years-of-ag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tactcare.org.uk/content/uploads/2019/03/TACT-Language-that-cares-2019_online.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erefordshiresafeguardingboards.org.uk/media/9499/scr-matthew-learning-briefing-final-v1.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herefordshiresafeguardingboards.org.uk/herefordshire-safeguarding-children-partnership/for-professionals/child-safeguarding-practice-review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7617" y="606391"/>
            <a:ext cx="7766936" cy="2879958"/>
          </a:xfrm>
        </p:spPr>
        <p:txBody>
          <a:bodyPr/>
          <a:lstStyle/>
          <a:p>
            <a:pPr algn="ctr"/>
            <a:r>
              <a:rPr lang="en-GB" sz="4200" b="1" cap="all" dirty="0">
                <a:solidFill>
                  <a:srgbClr val="454545"/>
                </a:solidFill>
                <a:latin typeface="Gill Sans MT" panose="020B0502020104020203"/>
              </a:rPr>
              <a:t>The Child Safeguarding Practice review Panel – Child protection in England May 2022</a:t>
            </a:r>
            <a:endParaRPr lang="en-GB" sz="4800" b="1" dirty="0"/>
          </a:p>
        </p:txBody>
      </p:sp>
      <p:sp>
        <p:nvSpPr>
          <p:cNvPr id="3" name="Subtitle 2"/>
          <p:cNvSpPr>
            <a:spLocks noGrp="1"/>
          </p:cNvSpPr>
          <p:nvPr>
            <p:ph type="subTitle" idx="1"/>
          </p:nvPr>
        </p:nvSpPr>
        <p:spPr>
          <a:xfrm>
            <a:off x="0" y="3677331"/>
            <a:ext cx="10077623" cy="3047561"/>
          </a:xfrm>
        </p:spPr>
        <p:txBody>
          <a:bodyPr>
            <a:noAutofit/>
          </a:bodyPr>
          <a:lstStyle/>
          <a:p>
            <a:pPr lvl="0" algn="ctr">
              <a:buClr>
                <a:srgbClr val="3494BA"/>
              </a:buClr>
            </a:pPr>
            <a:r>
              <a:rPr lang="en-GB" sz="3200" b="1" dirty="0" smtClean="0">
                <a:solidFill>
                  <a:srgbClr val="3494BA"/>
                </a:solidFill>
              </a:rPr>
              <a:t>Heather Manning,</a:t>
            </a:r>
          </a:p>
          <a:p>
            <a:pPr lvl="0" algn="ctr">
              <a:buClr>
                <a:srgbClr val="3494BA"/>
              </a:buClr>
            </a:pPr>
            <a:r>
              <a:rPr lang="en-GB" sz="3200" dirty="0">
                <a:solidFill>
                  <a:srgbClr val="3494BA"/>
                </a:solidFill>
              </a:rPr>
              <a:t>Interim Designated Nurse for Safeguarding Adults, Children and Children Looked After </a:t>
            </a:r>
          </a:p>
          <a:p>
            <a:pPr lvl="0" algn="ctr">
              <a:buClr>
                <a:srgbClr val="3494BA"/>
              </a:buClr>
            </a:pPr>
            <a:r>
              <a:rPr lang="en-GB" sz="3200" i="1" dirty="0">
                <a:solidFill>
                  <a:srgbClr val="3494BA"/>
                </a:solidFill>
              </a:rPr>
              <a:t>NHS Herefordshire and Worcestershire </a:t>
            </a:r>
            <a:r>
              <a:rPr lang="en-GB" sz="3200" i="1" dirty="0" smtClean="0">
                <a:solidFill>
                  <a:srgbClr val="3494BA"/>
                </a:solidFill>
              </a:rPr>
              <a:t>CCG</a:t>
            </a:r>
          </a:p>
          <a:p>
            <a:pPr lvl="0" algn="ctr">
              <a:buClr>
                <a:srgbClr val="3494BA"/>
              </a:buClr>
            </a:pPr>
            <a:r>
              <a:rPr lang="en-GB" sz="3200" dirty="0" smtClean="0">
                <a:solidFill>
                  <a:srgbClr val="3494BA"/>
                </a:solidFill>
              </a:rPr>
              <a:t>Member – Joint Case Review Group</a:t>
            </a:r>
            <a:endParaRPr lang="en-GB" sz="3200" b="1" dirty="0" smtClean="0">
              <a:solidFill>
                <a:srgbClr val="3494BA"/>
              </a:solidFill>
            </a:endParaRPr>
          </a:p>
          <a:p>
            <a:pPr lvl="0" algn="ctr">
              <a:buClr>
                <a:srgbClr val="3494BA"/>
              </a:buClr>
            </a:pPr>
            <a:endParaRPr lang="en-GB" sz="3200" b="1" dirty="0" smtClean="0">
              <a:solidFill>
                <a:srgbClr val="3494BA"/>
              </a:solidFill>
            </a:endParaRPr>
          </a:p>
        </p:txBody>
      </p:sp>
      <p:pic>
        <p:nvPicPr>
          <p:cNvPr id="5" name="Picture 4"/>
          <p:cNvPicPr>
            <a:picLocks noChangeAspect="1"/>
          </p:cNvPicPr>
          <p:nvPr/>
        </p:nvPicPr>
        <p:blipFill>
          <a:blip r:embed="rId3"/>
          <a:stretch>
            <a:fillRect/>
          </a:stretch>
        </p:blipFill>
        <p:spPr>
          <a:xfrm>
            <a:off x="9387597" y="6208677"/>
            <a:ext cx="2804403" cy="707197"/>
          </a:xfrm>
          <a:prstGeom prst="rect">
            <a:avLst/>
          </a:prstGeom>
        </p:spPr>
      </p:pic>
    </p:spTree>
    <p:extLst>
      <p:ext uri="{BB962C8B-B14F-4D97-AF65-F5344CB8AC3E}">
        <p14:creationId xmlns:p14="http://schemas.microsoft.com/office/powerpoint/2010/main" val="1429165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sz="4000" b="1" dirty="0" smtClean="0"/>
              <a:t>National learning</a:t>
            </a:r>
            <a:endParaRPr lang="en-GB" sz="4000" b="1" dirty="0"/>
          </a:p>
        </p:txBody>
      </p:sp>
      <p:sp>
        <p:nvSpPr>
          <p:cNvPr id="3" name="Content Placeholder 2"/>
          <p:cNvSpPr>
            <a:spLocks noGrp="1"/>
          </p:cNvSpPr>
          <p:nvPr>
            <p:ph idx="1"/>
          </p:nvPr>
        </p:nvSpPr>
        <p:spPr>
          <a:xfrm>
            <a:off x="677334" y="1871933"/>
            <a:ext cx="8596668" cy="4632106"/>
          </a:xfrm>
        </p:spPr>
        <p:txBody>
          <a:bodyPr>
            <a:normAutofit/>
          </a:bodyPr>
          <a:lstStyle/>
          <a:p>
            <a:pPr marL="0" lvl="0" indent="0" defTabSz="914400">
              <a:lnSpc>
                <a:spcPct val="120000"/>
              </a:lnSpc>
              <a:buClr>
                <a:srgbClr val="B71E42"/>
              </a:buClr>
              <a:buSzPct val="100000"/>
              <a:buNone/>
            </a:pPr>
            <a:r>
              <a:rPr lang="en-US" sz="1700" dirty="0">
                <a:solidFill>
                  <a:prstClr val="black"/>
                </a:solidFill>
                <a:latin typeface="Gill Sans MT" panose="020B0502020104020203"/>
              </a:rPr>
              <a:t>All Safeguarding Partners should assure themselves that: </a:t>
            </a:r>
          </a:p>
          <a:p>
            <a:pPr marL="228600" lvl="0" indent="-228600" defTabSz="914400">
              <a:lnSpc>
                <a:spcPct val="120000"/>
              </a:lnSpc>
              <a:buSzPct val="100000"/>
              <a:buFont typeface="Arial" panose="020B0604020202020204" pitchFamily="34" charset="0"/>
              <a:buChar char="•"/>
            </a:pPr>
            <a:r>
              <a:rPr lang="en-US" sz="1700" dirty="0">
                <a:solidFill>
                  <a:prstClr val="black"/>
                </a:solidFill>
                <a:latin typeface="Gill Sans MT" panose="020B0502020104020203"/>
              </a:rPr>
              <a:t>Robust multi-agency strategy discussions are always being held whenever it is suspected a child may be at risk of suffering significant harm. </a:t>
            </a:r>
          </a:p>
          <a:p>
            <a:pPr marL="228600" lvl="0" indent="-228600" defTabSz="914400">
              <a:lnSpc>
                <a:spcPct val="120000"/>
              </a:lnSpc>
              <a:buSzPct val="100000"/>
              <a:buFont typeface="Arial" panose="020B0604020202020204" pitchFamily="34" charset="0"/>
              <a:buChar char="•"/>
            </a:pPr>
            <a:r>
              <a:rPr lang="en-US" sz="1700" dirty="0">
                <a:solidFill>
                  <a:prstClr val="black"/>
                </a:solidFill>
                <a:latin typeface="Gill Sans MT" panose="020B0502020104020203"/>
              </a:rPr>
              <a:t>Sufficient resources are in place from across all agencies to allow for the necessary multi-agency engagement in child protection processes e.g., strategy discussions, section 47 enquiries, Initial Child Protection Conferences.</a:t>
            </a:r>
          </a:p>
          <a:p>
            <a:pPr marL="228600" lvl="0" indent="-228600" defTabSz="914400">
              <a:lnSpc>
                <a:spcPct val="120000"/>
              </a:lnSpc>
              <a:buSzPct val="100000"/>
              <a:buFont typeface="Arial" panose="020B0604020202020204" pitchFamily="34" charset="0"/>
              <a:buChar char="•"/>
            </a:pPr>
            <a:r>
              <a:rPr lang="en-US" sz="1700" dirty="0">
                <a:solidFill>
                  <a:prstClr val="black"/>
                </a:solidFill>
                <a:latin typeface="Gill Sans MT" panose="020B0502020104020203"/>
              </a:rPr>
              <a:t>There are robust information sharing arrangements and protocols in place across the Partnership. </a:t>
            </a:r>
          </a:p>
          <a:p>
            <a:pPr marL="228600" lvl="0" indent="-228600" defTabSz="914400">
              <a:lnSpc>
                <a:spcPct val="120000"/>
              </a:lnSpc>
              <a:buSzPct val="100000"/>
              <a:buFont typeface="Arial" panose="020B0604020202020204" pitchFamily="34" charset="0"/>
              <a:buChar char="•"/>
            </a:pPr>
            <a:r>
              <a:rPr lang="en-US" sz="1700" dirty="0">
                <a:solidFill>
                  <a:prstClr val="black"/>
                </a:solidFill>
                <a:latin typeface="Gill Sans MT" panose="020B0502020104020203"/>
              </a:rPr>
              <a:t>Referrals are not deemed malicious without a full and thorough multi-agency assessment, including talking with the referrer, and agreement with the appropriate manager. Indeed, the Panel believes that the use of such language has many attendant risks and would therefore discourage its usage as a professional conclusion.</a:t>
            </a:r>
            <a:endParaRPr lang="en-GB" sz="17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96160"/>
            <a:ext cx="2804403" cy="707197"/>
          </a:xfrm>
          <a:prstGeom prst="rect">
            <a:avLst/>
          </a:prstGeom>
        </p:spPr>
      </p:pic>
    </p:spTree>
    <p:extLst>
      <p:ext uri="{BB962C8B-B14F-4D97-AF65-F5344CB8AC3E}">
        <p14:creationId xmlns:p14="http://schemas.microsoft.com/office/powerpoint/2010/main" val="226658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a:t>Practice and knowledge</a:t>
            </a:r>
            <a:endParaRPr lang="en-GB" sz="4000" b="1" dirty="0"/>
          </a:p>
        </p:txBody>
      </p:sp>
      <p:sp>
        <p:nvSpPr>
          <p:cNvPr id="3" name="Content Placeholder 2"/>
          <p:cNvSpPr>
            <a:spLocks noGrp="1"/>
          </p:cNvSpPr>
          <p:nvPr>
            <p:ph idx="1"/>
          </p:nvPr>
        </p:nvSpPr>
        <p:spPr>
          <a:xfrm>
            <a:off x="677334" y="2009955"/>
            <a:ext cx="8596668" cy="4494083"/>
          </a:xfrm>
        </p:spPr>
        <p:txBody>
          <a:bodyPr>
            <a:normAutofit/>
          </a:bodyPr>
          <a:lstStyle/>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Understanding what the child’s daily life is like, where this might not be straightforward</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Listening to the views of the wider family and those who know the child well</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Specialist skills and expertise for working with families whose engagement is reluctant or sporadic</a:t>
            </a:r>
          </a:p>
          <a:p>
            <a:pPr marL="228600" lvl="0" indent="-228600" defTabSz="914400">
              <a:lnSpc>
                <a:spcPct val="120000"/>
              </a:lnSpc>
              <a:buSzPct val="100000"/>
              <a:buFont typeface="Arial" panose="020B0604020202020204" pitchFamily="34" charset="0"/>
              <a:buChar char="•"/>
            </a:pPr>
            <a:r>
              <a:rPr lang="en-GB" sz="2000" dirty="0">
                <a:solidFill>
                  <a:prstClr val="black"/>
                </a:solidFill>
                <a:latin typeface="Gill Sans MT" panose="020B0502020104020203"/>
              </a:rPr>
              <a:t>Working with diverse communities</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Appropriate responses to domestic abuse </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Specialist skills and expertise for undertaking child protection investigations</a:t>
            </a:r>
            <a:endParaRPr lang="en-GB" sz="2000" dirty="0">
              <a:solidFill>
                <a:prstClr val="black"/>
              </a:solidFill>
              <a:latin typeface="Gill Sans MT" panose="020B0502020104020203"/>
            </a:endParaRPr>
          </a:p>
          <a:p>
            <a:pPr marL="0" lvl="0" indent="0" algn="ctr" defTabSz="914400">
              <a:lnSpc>
                <a:spcPct val="120000"/>
              </a:lnSpc>
              <a:buSzPct val="100000"/>
              <a:buNone/>
            </a:pPr>
            <a:endParaRPr lang="en-US" sz="28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2607874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a:t>Systems and processes</a:t>
            </a:r>
            <a:endParaRPr lang="en-GB" sz="4000" b="1" dirty="0"/>
          </a:p>
        </p:txBody>
      </p:sp>
      <p:sp>
        <p:nvSpPr>
          <p:cNvPr id="3" name="Content Placeholder 2"/>
          <p:cNvSpPr>
            <a:spLocks noGrp="1"/>
          </p:cNvSpPr>
          <p:nvPr>
            <p:ph idx="1"/>
          </p:nvPr>
        </p:nvSpPr>
        <p:spPr>
          <a:xfrm>
            <a:off x="677334" y="2829463"/>
            <a:ext cx="8596668" cy="3674575"/>
          </a:xfrm>
        </p:spPr>
        <p:txBody>
          <a:bodyPr>
            <a:normAutofit/>
          </a:bodyPr>
          <a:lstStyle/>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Appropriate information sharing and seeking</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Critical thinking and challenge within and between agencies</a:t>
            </a:r>
          </a:p>
          <a:p>
            <a:pPr marL="228600" lvl="0" indent="-228600" defTabSz="914400">
              <a:lnSpc>
                <a:spcPct val="120000"/>
              </a:lnSpc>
              <a:buSzPct val="100000"/>
              <a:buFont typeface="Arial" panose="020B0604020202020204" pitchFamily="34" charset="0"/>
              <a:buChar char="•"/>
            </a:pPr>
            <a:r>
              <a:rPr lang="en-GB" sz="2000" dirty="0">
                <a:solidFill>
                  <a:prstClr val="black"/>
                </a:solidFill>
                <a:latin typeface="Gill Sans MT" panose="020B0502020104020203"/>
              </a:rPr>
              <a:t>Leadership and culture</a:t>
            </a:r>
          </a:p>
          <a:p>
            <a:pPr marL="228600" lvl="0" indent="-228600" defTabSz="914400">
              <a:lnSpc>
                <a:spcPct val="120000"/>
              </a:lnSpc>
              <a:buSzPct val="100000"/>
              <a:buFont typeface="Arial" panose="020B0604020202020204" pitchFamily="34" charset="0"/>
              <a:buChar char="•"/>
            </a:pPr>
            <a:r>
              <a:rPr lang="en-GB" sz="2000" dirty="0">
                <a:solidFill>
                  <a:prstClr val="black"/>
                </a:solidFill>
                <a:latin typeface="Gill Sans MT" panose="020B0502020104020203"/>
              </a:rPr>
              <a:t>Wider service </a:t>
            </a:r>
            <a:r>
              <a:rPr lang="en-GB" sz="2000" dirty="0" smtClean="0">
                <a:solidFill>
                  <a:prstClr val="black"/>
                </a:solidFill>
                <a:latin typeface="Gill Sans MT" panose="020B0502020104020203"/>
              </a:rPr>
              <a:t>context</a:t>
            </a:r>
            <a:endParaRPr lang="en-GB" sz="20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4112097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smtClean="0"/>
              <a:t>National Recommendations</a:t>
            </a:r>
            <a:endParaRPr lang="en-GB" sz="4000" b="1" dirty="0"/>
          </a:p>
        </p:txBody>
      </p:sp>
      <p:sp>
        <p:nvSpPr>
          <p:cNvPr id="3" name="Content Placeholder 2"/>
          <p:cNvSpPr>
            <a:spLocks noGrp="1"/>
          </p:cNvSpPr>
          <p:nvPr>
            <p:ph idx="1"/>
          </p:nvPr>
        </p:nvSpPr>
        <p:spPr>
          <a:xfrm>
            <a:off x="677334" y="2829463"/>
            <a:ext cx="8596668" cy="3674575"/>
          </a:xfrm>
        </p:spPr>
        <p:txBody>
          <a:bodyPr>
            <a:normAutofit/>
          </a:bodyPr>
          <a:lstStyle/>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Recommendation 1: </a:t>
            </a:r>
            <a:r>
              <a:rPr lang="en-US" sz="2000" dirty="0" smtClean="0">
                <a:solidFill>
                  <a:prstClr val="black"/>
                </a:solidFill>
                <a:latin typeface="Gill Sans MT" panose="020B0502020104020203"/>
              </a:rPr>
              <a:t> A </a:t>
            </a:r>
            <a:r>
              <a:rPr lang="en-US" sz="2000" dirty="0">
                <a:solidFill>
                  <a:prstClr val="black"/>
                </a:solidFill>
                <a:latin typeface="Gill Sans MT" panose="020B0502020104020203"/>
              </a:rPr>
              <a:t>new expert-led, multi-agency model for child protection investigation, planning, intervention, and review.</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Recommendation 2: Establishing National Multi-Agency Practice Standards for Child Protection. </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Recommendation 3: Strengthening the local Safeguarding Partners to ensure proper co-ordination and involvement of all agencies.</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Recommendation 4: Changes to multi-agency inspection to better understand local performance and drive improvement. </a:t>
            </a:r>
            <a:endParaRPr lang="en-GB" sz="20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1448586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smtClean="0"/>
              <a:t>National Recommendations</a:t>
            </a:r>
            <a:endParaRPr lang="en-GB" sz="4000" b="1" dirty="0"/>
          </a:p>
        </p:txBody>
      </p:sp>
      <p:sp>
        <p:nvSpPr>
          <p:cNvPr id="3" name="Content Placeholder 2"/>
          <p:cNvSpPr>
            <a:spLocks noGrp="1"/>
          </p:cNvSpPr>
          <p:nvPr>
            <p:ph idx="1"/>
          </p:nvPr>
        </p:nvSpPr>
        <p:spPr>
          <a:xfrm>
            <a:off x="677334" y="2829463"/>
            <a:ext cx="8596668" cy="3674575"/>
          </a:xfrm>
        </p:spPr>
        <p:txBody>
          <a:bodyPr>
            <a:normAutofit/>
          </a:bodyPr>
          <a:lstStyle/>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Recommendation 5: </a:t>
            </a:r>
            <a:r>
              <a:rPr lang="en-US" sz="2000" dirty="0" smtClean="0">
                <a:solidFill>
                  <a:prstClr val="black"/>
                </a:solidFill>
                <a:latin typeface="Gill Sans MT" panose="020B0502020104020203"/>
              </a:rPr>
              <a:t> A </a:t>
            </a:r>
            <a:r>
              <a:rPr lang="en-US" sz="2000" dirty="0">
                <a:solidFill>
                  <a:prstClr val="black"/>
                </a:solidFill>
                <a:latin typeface="Gill Sans MT" panose="020B0502020104020203"/>
              </a:rPr>
              <a:t>new role for the Child Safeguarding Practice Review Panel in driving practice improvement in Safeguarding Partners. </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Recommendation 6: </a:t>
            </a:r>
            <a:r>
              <a:rPr lang="en-US" sz="2000" dirty="0" smtClean="0">
                <a:solidFill>
                  <a:prstClr val="black"/>
                </a:solidFill>
                <a:latin typeface="Gill Sans MT" panose="020B0502020104020203"/>
              </a:rPr>
              <a:t> A </a:t>
            </a:r>
            <a:r>
              <a:rPr lang="en-US" sz="2000" dirty="0">
                <a:solidFill>
                  <a:prstClr val="black"/>
                </a:solidFill>
                <a:latin typeface="Gill Sans MT" panose="020B0502020104020203"/>
              </a:rPr>
              <a:t>sharper performance focus and better co-ordination of child protection policy in central Government.</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Recommendation 7: </a:t>
            </a:r>
            <a:r>
              <a:rPr lang="en-US" sz="2000" dirty="0" smtClean="0">
                <a:solidFill>
                  <a:prstClr val="black"/>
                </a:solidFill>
                <a:latin typeface="Gill Sans MT" panose="020B0502020104020203"/>
              </a:rPr>
              <a:t> Using </a:t>
            </a:r>
            <a:r>
              <a:rPr lang="en-US" sz="2000" dirty="0">
                <a:solidFill>
                  <a:prstClr val="black"/>
                </a:solidFill>
                <a:latin typeface="Gill Sans MT" panose="020B0502020104020203"/>
              </a:rPr>
              <a:t>the potential of data to help professionals protect children. </a:t>
            </a:r>
          </a:p>
          <a:p>
            <a:pPr marL="228600" lvl="0" indent="-228600" defTabSz="914400">
              <a:lnSpc>
                <a:spcPct val="120000"/>
              </a:lnSpc>
              <a:buSzPct val="100000"/>
              <a:buFont typeface="Arial" panose="020B0604020202020204" pitchFamily="34" charset="0"/>
              <a:buChar char="•"/>
            </a:pPr>
            <a:r>
              <a:rPr lang="en-US" sz="2000" dirty="0">
                <a:solidFill>
                  <a:prstClr val="black"/>
                </a:solidFill>
                <a:latin typeface="Gill Sans MT" panose="020B0502020104020203"/>
              </a:rPr>
              <a:t>Recommendation 8: </a:t>
            </a:r>
            <a:r>
              <a:rPr lang="en-US" sz="2000" dirty="0" smtClean="0">
                <a:solidFill>
                  <a:prstClr val="black"/>
                </a:solidFill>
                <a:latin typeface="Gill Sans MT" panose="020B0502020104020203"/>
              </a:rPr>
              <a:t> Specific </a:t>
            </a:r>
            <a:r>
              <a:rPr lang="en-US" sz="2000" dirty="0">
                <a:solidFill>
                  <a:prstClr val="black"/>
                </a:solidFill>
                <a:latin typeface="Gill Sans MT" panose="020B0502020104020203"/>
              </a:rPr>
              <a:t>practice improvements in relation to domestic abuse. </a:t>
            </a:r>
            <a:endParaRPr lang="en-GB" sz="20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3067856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smtClean="0"/>
              <a:t>What can we do now?</a:t>
            </a:r>
            <a:endParaRPr lang="en-GB" sz="4000" b="1" dirty="0"/>
          </a:p>
        </p:txBody>
      </p:sp>
      <p:sp>
        <p:nvSpPr>
          <p:cNvPr id="3" name="Content Placeholder 2"/>
          <p:cNvSpPr>
            <a:spLocks noGrp="1"/>
          </p:cNvSpPr>
          <p:nvPr>
            <p:ph idx="1"/>
          </p:nvPr>
        </p:nvSpPr>
        <p:spPr>
          <a:xfrm>
            <a:off x="315593" y="1657819"/>
            <a:ext cx="9421260" cy="4343450"/>
          </a:xfrm>
        </p:spPr>
        <p:txBody>
          <a:bodyPr>
            <a:noAutofit/>
          </a:bodyPr>
          <a:lstStyle/>
          <a:p>
            <a:pPr lvl="0">
              <a:buClr>
                <a:srgbClr val="3494BA"/>
              </a:buClr>
              <a:buFont typeface="Arial" panose="020B0604020202020204" pitchFamily="34" charset="0"/>
              <a:buChar char="•"/>
            </a:pPr>
            <a:r>
              <a:rPr lang="en-GB" sz="2000" dirty="0">
                <a:solidFill>
                  <a:prstClr val="black"/>
                </a:solidFill>
              </a:rPr>
              <a:t>Be </a:t>
            </a:r>
            <a:r>
              <a:rPr lang="en-GB" sz="2000" dirty="0" smtClean="0">
                <a:solidFill>
                  <a:prstClr val="black"/>
                </a:solidFill>
              </a:rPr>
              <a:t>child-centred </a:t>
            </a:r>
            <a:r>
              <a:rPr lang="en-GB" sz="2000" dirty="0">
                <a:solidFill>
                  <a:prstClr val="black"/>
                </a:solidFill>
              </a:rPr>
              <a:t>and </a:t>
            </a:r>
            <a:r>
              <a:rPr lang="en-GB" sz="2000" dirty="0" smtClean="0">
                <a:solidFill>
                  <a:prstClr val="black"/>
                </a:solidFill>
              </a:rPr>
              <a:t>outcome-focused. Continuously </a:t>
            </a:r>
            <a:r>
              <a:rPr lang="en-GB" sz="2000" dirty="0">
                <a:solidFill>
                  <a:prstClr val="black"/>
                </a:solidFill>
              </a:rPr>
              <a:t>ask: </a:t>
            </a:r>
          </a:p>
          <a:p>
            <a:pPr marL="0" indent="0" algn="ctr">
              <a:buClr>
                <a:srgbClr val="3494BA"/>
              </a:buClr>
              <a:buNone/>
            </a:pPr>
            <a:endParaRPr lang="en-GB" sz="2000" dirty="0" smtClean="0">
              <a:solidFill>
                <a:prstClr val="black"/>
              </a:solidFill>
            </a:endParaRPr>
          </a:p>
          <a:p>
            <a:pPr marL="0" indent="0" algn="ctr">
              <a:buClr>
                <a:srgbClr val="3494BA"/>
              </a:buClr>
              <a:buNone/>
            </a:pPr>
            <a:r>
              <a:rPr lang="en-GB" sz="2000" dirty="0" smtClean="0">
                <a:solidFill>
                  <a:prstClr val="black"/>
                </a:solidFill>
              </a:rPr>
              <a:t>“</a:t>
            </a:r>
            <a:r>
              <a:rPr lang="en-GB" sz="2000" dirty="0">
                <a:solidFill>
                  <a:prstClr val="black"/>
                </a:solidFill>
              </a:rPr>
              <a:t>What is this child’s life like, everyday / What is their lived experience?”</a:t>
            </a:r>
          </a:p>
          <a:p>
            <a:pPr marL="0" lvl="0" indent="0" algn="ctr">
              <a:buClr>
                <a:srgbClr val="3494BA"/>
              </a:buClr>
              <a:buNone/>
            </a:pPr>
            <a:r>
              <a:rPr lang="en-GB" sz="2000" dirty="0" smtClean="0">
                <a:solidFill>
                  <a:prstClr val="black"/>
                </a:solidFill>
              </a:rPr>
              <a:t>“</a:t>
            </a:r>
            <a:r>
              <a:rPr lang="en-GB" sz="2000" dirty="0">
                <a:solidFill>
                  <a:prstClr val="black"/>
                </a:solidFill>
              </a:rPr>
              <a:t>What difference is this making in the life of the child?”</a:t>
            </a:r>
          </a:p>
          <a:p>
            <a:pPr marL="0" lvl="0" indent="0">
              <a:buClr>
                <a:srgbClr val="3494BA"/>
              </a:buClr>
              <a:buNone/>
            </a:pPr>
            <a:endParaRPr lang="en-GB" sz="2000" dirty="0" smtClean="0">
              <a:solidFill>
                <a:prstClr val="black"/>
              </a:solidFill>
            </a:endParaRPr>
          </a:p>
          <a:p>
            <a:pPr lvl="0">
              <a:buClr>
                <a:srgbClr val="3494BA"/>
              </a:buClr>
              <a:buFont typeface="Arial" panose="020B0604020202020204" pitchFamily="34" charset="0"/>
              <a:buChar char="•"/>
            </a:pPr>
            <a:r>
              <a:rPr lang="en-GB" sz="2000" dirty="0" smtClean="0">
                <a:solidFill>
                  <a:prstClr val="black"/>
                </a:solidFill>
              </a:rPr>
              <a:t>Listen </a:t>
            </a:r>
            <a:r>
              <a:rPr lang="en-GB" sz="2000" dirty="0">
                <a:solidFill>
                  <a:prstClr val="black"/>
                </a:solidFill>
              </a:rPr>
              <a:t>to the views of the wider family and those who know the child </a:t>
            </a:r>
            <a:r>
              <a:rPr lang="en-GB" sz="2000" dirty="0" smtClean="0">
                <a:solidFill>
                  <a:prstClr val="black"/>
                </a:solidFill>
              </a:rPr>
              <a:t>well</a:t>
            </a:r>
          </a:p>
          <a:p>
            <a:pPr lvl="0">
              <a:buClr>
                <a:srgbClr val="3494BA"/>
              </a:buClr>
              <a:buFont typeface="Arial" panose="020B0604020202020204" pitchFamily="34" charset="0"/>
              <a:buChar char="•"/>
            </a:pPr>
            <a:r>
              <a:rPr lang="en-GB" sz="2000" dirty="0" smtClean="0">
                <a:solidFill>
                  <a:prstClr val="black"/>
                </a:solidFill>
              </a:rPr>
              <a:t>Re-consider language – “Malicious referrals”</a:t>
            </a:r>
          </a:p>
          <a:p>
            <a:pPr lvl="0">
              <a:buClr>
                <a:srgbClr val="3494BA"/>
              </a:buClr>
              <a:buFont typeface="Arial" panose="020B0604020202020204" pitchFamily="34" charset="0"/>
              <a:buChar char="•"/>
            </a:pPr>
            <a:r>
              <a:rPr lang="en-GB" sz="2000" dirty="0" smtClean="0">
                <a:solidFill>
                  <a:prstClr val="black"/>
                </a:solidFill>
              </a:rPr>
              <a:t>Share </a:t>
            </a:r>
            <a:r>
              <a:rPr lang="en-GB" sz="2000" dirty="0">
                <a:solidFill>
                  <a:prstClr val="black"/>
                </a:solidFill>
              </a:rPr>
              <a:t>information proactively</a:t>
            </a:r>
          </a:p>
          <a:p>
            <a:pPr lvl="0">
              <a:buClr>
                <a:srgbClr val="3494BA"/>
              </a:buClr>
              <a:buFont typeface="Arial" panose="020B0604020202020204" pitchFamily="34" charset="0"/>
              <a:buChar char="•"/>
            </a:pPr>
            <a:r>
              <a:rPr lang="en-GB" sz="2000" dirty="0" smtClean="0">
                <a:solidFill>
                  <a:prstClr val="black"/>
                </a:solidFill>
              </a:rPr>
              <a:t>Robust </a:t>
            </a:r>
            <a:r>
              <a:rPr lang="en-GB" sz="2000" dirty="0">
                <a:solidFill>
                  <a:prstClr val="black"/>
                </a:solidFill>
              </a:rPr>
              <a:t>multi-agency strategy discussions </a:t>
            </a:r>
            <a:r>
              <a:rPr lang="en-GB" sz="2000" dirty="0" smtClean="0">
                <a:solidFill>
                  <a:prstClr val="black"/>
                </a:solidFill>
              </a:rPr>
              <a:t>should </a:t>
            </a:r>
            <a:r>
              <a:rPr lang="en-GB" sz="2000" dirty="0">
                <a:solidFill>
                  <a:prstClr val="black"/>
                </a:solidFill>
              </a:rPr>
              <a:t>always </a:t>
            </a:r>
            <a:r>
              <a:rPr lang="en-GB" sz="2000" dirty="0" smtClean="0">
                <a:solidFill>
                  <a:prstClr val="black"/>
                </a:solidFill>
              </a:rPr>
              <a:t>be </a:t>
            </a:r>
            <a:r>
              <a:rPr lang="en-GB" sz="2000" dirty="0">
                <a:solidFill>
                  <a:prstClr val="black"/>
                </a:solidFill>
              </a:rPr>
              <a:t>held whenever it is suspected a child may be at risk of suffering significant harm. </a:t>
            </a:r>
          </a:p>
          <a:p>
            <a:pPr lvl="0">
              <a:buClr>
                <a:srgbClr val="3494BA"/>
              </a:buClr>
              <a:buFont typeface="Arial" panose="020B0604020202020204" pitchFamily="34" charset="0"/>
              <a:buChar char="•"/>
            </a:pPr>
            <a:endParaRPr lang="en-GB" sz="2000" dirty="0" smtClean="0">
              <a:solidFill>
                <a:prstClr val="black"/>
              </a:solidFill>
            </a:endParaRPr>
          </a:p>
          <a:p>
            <a:pPr lvl="0">
              <a:buClr>
                <a:srgbClr val="3494BA"/>
              </a:buClr>
              <a:buFont typeface="Arial" panose="020B0604020202020204" pitchFamily="34" charset="0"/>
              <a:buChar char="•"/>
            </a:pPr>
            <a:endParaRPr lang="en-GB" sz="2000" dirty="0">
              <a:solidFill>
                <a:prstClr val="black"/>
              </a:solidFill>
            </a:endParaRPr>
          </a:p>
          <a:p>
            <a:pPr lvl="0" defTabSz="914400">
              <a:lnSpc>
                <a:spcPct val="120000"/>
              </a:lnSpc>
              <a:buSzPct val="100000"/>
              <a:buFont typeface="Arial" panose="020B0604020202020204" pitchFamily="34" charset="0"/>
              <a:buChar char="•"/>
            </a:pPr>
            <a:endParaRPr lang="en-US" sz="24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96160"/>
            <a:ext cx="2804403" cy="707197"/>
          </a:xfrm>
          <a:prstGeom prst="rect">
            <a:avLst/>
          </a:prstGeom>
        </p:spPr>
      </p:pic>
    </p:spTree>
    <p:extLst>
      <p:ext uri="{BB962C8B-B14F-4D97-AF65-F5344CB8AC3E}">
        <p14:creationId xmlns:p14="http://schemas.microsoft.com/office/powerpoint/2010/main" val="1414333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Resources and Links</a:t>
            </a:r>
            <a:endParaRPr lang="en-GB" b="1" dirty="0"/>
          </a:p>
        </p:txBody>
      </p:sp>
      <p:sp>
        <p:nvSpPr>
          <p:cNvPr id="3" name="Content Placeholder 2"/>
          <p:cNvSpPr>
            <a:spLocks noGrp="1"/>
          </p:cNvSpPr>
          <p:nvPr>
            <p:ph idx="1"/>
          </p:nvPr>
        </p:nvSpPr>
        <p:spPr>
          <a:xfrm>
            <a:off x="677334" y="1400538"/>
            <a:ext cx="8596668" cy="5326834"/>
          </a:xfrm>
        </p:spPr>
        <p:txBody>
          <a:bodyPr>
            <a:normAutofit fontScale="92500"/>
          </a:bodyPr>
          <a:lstStyle/>
          <a:p>
            <a:pPr marL="0" lvl="0" indent="0">
              <a:lnSpc>
                <a:spcPct val="115000"/>
              </a:lnSpc>
              <a:buClr>
                <a:srgbClr val="000000"/>
              </a:buClr>
              <a:buNone/>
            </a:pPr>
            <a:r>
              <a:rPr lang="en-GB" b="1" dirty="0">
                <a:solidFill>
                  <a:schemeClr val="tx1"/>
                </a:solidFill>
                <a:latin typeface="Calibri" panose="020F0502020204030204" pitchFamily="34" charset="0"/>
                <a:ea typeface="Calibri" panose="020F0502020204030204" pitchFamily="34" charset="0"/>
                <a:cs typeface="Times New Roman" panose="02020603050405020304" pitchFamily="18" charset="0"/>
              </a:rPr>
              <a:t>NSPCC Summary of the National Review Report </a:t>
            </a: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cs typeface="Calibri" panose="020F0502020204030204" pitchFamily="34" charset="0"/>
                <a:hlinkClick r:id="rId3"/>
              </a:rPr>
              <a:t>The national review into the murders of Arthur Labinjo-Hughes and Star Hobson: CASPAR briefing | NSPCC </a:t>
            </a:r>
            <a:r>
              <a:rPr lang="en-GB" dirty="0" smtClean="0">
                <a:latin typeface="Calibri" panose="020F0502020204030204" pitchFamily="34" charset="0"/>
                <a:cs typeface="Calibri" panose="020F0502020204030204" pitchFamily="34" charset="0"/>
                <a:hlinkClick r:id="rId3"/>
              </a:rPr>
              <a:t>Learning</a:t>
            </a:r>
            <a:endParaRPr lang="en-GB" dirty="0" smtClean="0">
              <a:latin typeface="Calibri" panose="020F0502020204030204" pitchFamily="34" charset="0"/>
              <a:cs typeface="Calibri" panose="020F0502020204030204" pitchFamily="34" charset="0"/>
            </a:endParaRPr>
          </a:p>
          <a:p>
            <a:pPr marL="0" lvl="0" indent="0">
              <a:lnSpc>
                <a:spcPct val="115000"/>
              </a:lnSpc>
              <a:buClr>
                <a:srgbClr val="000000"/>
              </a:buClr>
              <a:buNone/>
            </a:pPr>
            <a:r>
              <a:rPr lang="en-GB"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Check out the new HSCP Voice of the Child Participation Toolkit </a:t>
            </a:r>
            <a:r>
              <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cs typeface="Calibri" panose="020F0502020204030204" pitchFamily="34" charset="0"/>
                <a:hlinkClick r:id="rId4"/>
              </a:rPr>
              <a:t>Voice of the Child Participation Toolkit - Herefordshire Safeguarding (herefordshiresafeguardingboards.org.uk</a:t>
            </a:r>
            <a:r>
              <a:rPr lang="en-GB" dirty="0" smtClean="0">
                <a:latin typeface="Calibri" panose="020F0502020204030204" pitchFamily="34" charset="0"/>
                <a:cs typeface="Calibri" panose="020F0502020204030204" pitchFamily="34" charset="0"/>
                <a:hlinkClick r:id="rId4"/>
              </a:rPr>
              <a:t>)</a:t>
            </a:r>
            <a:endParaRPr lang="en-GB"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0" indent="0">
              <a:lnSpc>
                <a:spcPct val="115000"/>
              </a:lnSpc>
              <a:buClr>
                <a:srgbClr val="000000"/>
              </a:buClr>
              <a:buNone/>
            </a:pPr>
            <a:r>
              <a:rPr lang="en-GB"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Relevant local Herefordshire Safeguarding Children Partnership Policies and Procedures:</a:t>
            </a:r>
            <a:endParaRPr lang="en-GB"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122555" lvl="0" indent="0">
              <a:lnSpc>
                <a:spcPct val="115000"/>
              </a:lnSpc>
              <a:spcAft>
                <a:spcPts val="300"/>
              </a:spcAft>
              <a:buClr>
                <a:srgbClr val="000000"/>
              </a:buClr>
              <a:buNone/>
            </a:pPr>
            <a:r>
              <a:rPr lang="en-GB" u="sng" dirty="0">
                <a:solidFill>
                  <a:schemeClr val="tx1"/>
                </a:solidFill>
                <a:latin typeface="Calibri" panose="020F0502020204030204" pitchFamily="34" charset="0"/>
                <a:ea typeface="Calibri" panose="020F0502020204030204" pitchFamily="34" charset="0"/>
                <a:cs typeface="Calibri" panose="020F0502020204030204" pitchFamily="34" charset="0"/>
                <a:hlinkClick r:id="rId5"/>
              </a:rPr>
              <a:t>Herefordshire Professional Differences Policy</a:t>
            </a:r>
            <a:endParaRPr lang="en-GB"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122555" lvl="0" indent="0">
              <a:lnSpc>
                <a:spcPct val="115000"/>
              </a:lnSpc>
              <a:spcAft>
                <a:spcPts val="300"/>
              </a:spcAft>
              <a:buClr>
                <a:srgbClr val="000000"/>
              </a:buClr>
              <a:buNone/>
            </a:pPr>
            <a:r>
              <a:rPr lang="en-GB" u="sng" dirty="0">
                <a:solidFill>
                  <a:schemeClr val="tx1"/>
                </a:solidFill>
                <a:latin typeface="Calibri" panose="020F0502020204030204" pitchFamily="34" charset="0"/>
                <a:ea typeface="Calibri" panose="020F0502020204030204" pitchFamily="34" charset="0"/>
                <a:cs typeface="Calibri" panose="020F0502020204030204" pitchFamily="34" charset="0"/>
                <a:hlinkClick r:id="rId6"/>
              </a:rPr>
              <a:t>Right Help Right Time – Herefordshire Levels of </a:t>
            </a:r>
            <a:r>
              <a:rPr lang="en-GB" u="sng" dirty="0" smtClean="0">
                <a:solidFill>
                  <a:schemeClr val="tx1"/>
                </a:solidFill>
                <a:latin typeface="Calibri" panose="020F0502020204030204" pitchFamily="34" charset="0"/>
                <a:ea typeface="Calibri" panose="020F0502020204030204" pitchFamily="34" charset="0"/>
                <a:cs typeface="Calibri" panose="020F0502020204030204" pitchFamily="34" charset="0"/>
                <a:hlinkClick r:id="rId6"/>
              </a:rPr>
              <a:t>Need</a:t>
            </a:r>
            <a:endParaRPr lang="en-GB" u="sng"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122555" lvl="0" indent="0">
              <a:lnSpc>
                <a:spcPct val="115000"/>
              </a:lnSpc>
              <a:spcAft>
                <a:spcPts val="300"/>
              </a:spcAft>
              <a:buClr>
                <a:srgbClr val="000000"/>
              </a:buClr>
              <a:buNone/>
            </a:pPr>
            <a:r>
              <a:rPr lang="en-GB"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Relevant regional West Midlands Policies and Procedures:</a:t>
            </a:r>
          </a:p>
          <a:p>
            <a:pPr marL="0" marR="122555" lvl="0" indent="0">
              <a:lnSpc>
                <a:spcPct val="115000"/>
              </a:lnSpc>
              <a:spcAft>
                <a:spcPts val="300"/>
              </a:spcAft>
              <a:buClr>
                <a:srgbClr val="000000"/>
              </a:buClr>
              <a:buNone/>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7"/>
              </a:rPr>
              <a:t>2.13 Disguised compliance, coercive control and families who are hostile or resistant to </a:t>
            </a:r>
            <a:r>
              <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7"/>
              </a:rPr>
              <a:t>change</a:t>
            </a:r>
            <a:endPar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122555" lvl="0" indent="0">
              <a:lnSpc>
                <a:spcPct val="115000"/>
              </a:lnSpc>
              <a:spcAft>
                <a:spcPts val="300"/>
              </a:spcAft>
              <a:buClr>
                <a:srgbClr val="000000"/>
              </a:buClr>
              <a:buNone/>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8"/>
              </a:rPr>
              <a:t>2.28 Physical </a:t>
            </a:r>
            <a:r>
              <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8"/>
              </a:rPr>
              <a:t>abuse</a:t>
            </a:r>
            <a:endPar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122555" lvl="0" indent="0">
              <a:lnSpc>
                <a:spcPct val="115000"/>
              </a:lnSpc>
              <a:spcAft>
                <a:spcPts val="300"/>
              </a:spcAft>
              <a:buClr>
                <a:srgbClr val="000000"/>
              </a:buClr>
              <a:buNone/>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9"/>
              </a:rPr>
              <a:t>2.26 </a:t>
            </a:r>
            <a:r>
              <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9"/>
              </a:rPr>
              <a:t>Injuries </a:t>
            </a: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9"/>
              </a:rPr>
              <a:t>in Babies and Children under 2 years of </a:t>
            </a:r>
            <a:r>
              <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9"/>
              </a:rPr>
              <a:t>age</a:t>
            </a:r>
            <a:endPar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122555" lvl="0" indent="0">
              <a:lnSpc>
                <a:spcPct val="115000"/>
              </a:lnSpc>
              <a:spcAft>
                <a:spcPts val="300"/>
              </a:spcAft>
              <a:buClr>
                <a:srgbClr val="000000"/>
              </a:buClr>
              <a:buNone/>
            </a:pPr>
            <a:r>
              <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10"/>
              </a:rPr>
              <a:t>2.10 Information sharing and </a:t>
            </a:r>
            <a:r>
              <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10"/>
              </a:rPr>
              <a:t>confidentiality</a:t>
            </a:r>
            <a:endPar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11"/>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2849298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840" y="2186880"/>
            <a:ext cx="8596668" cy="2697636"/>
          </a:xfrm>
        </p:spPr>
        <p:txBody>
          <a:bodyPr>
            <a:normAutofit/>
          </a:bodyPr>
          <a:lstStyle/>
          <a:p>
            <a:pPr marL="0" lvl="0" indent="0" algn="ctr">
              <a:lnSpc>
                <a:spcPct val="115000"/>
              </a:lnSpc>
              <a:spcBef>
                <a:spcPts val="0"/>
              </a:spcBef>
              <a:buClr>
                <a:srgbClr val="000000"/>
              </a:buClr>
              <a:buNone/>
            </a:pPr>
            <a:r>
              <a:rPr lang="en-GB" sz="2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Local Herefordshire Multi-agency Learning Briefing</a:t>
            </a:r>
          </a:p>
          <a:p>
            <a:pPr marL="0" lvl="0" indent="0" algn="ctr">
              <a:lnSpc>
                <a:spcPct val="115000"/>
              </a:lnSpc>
              <a:spcBef>
                <a:spcPts val="0"/>
              </a:spcBef>
              <a:buClr>
                <a:srgbClr val="000000"/>
              </a:buClr>
              <a:buNone/>
            </a:pPr>
            <a:r>
              <a:rPr lang="en-GB" sz="2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Learning from Arthur and Star National Review</a:t>
            </a:r>
          </a:p>
          <a:p>
            <a:pPr marL="0" lvl="0" indent="0" algn="ctr">
              <a:lnSpc>
                <a:spcPct val="115000"/>
              </a:lnSpc>
              <a:spcBef>
                <a:spcPts val="0"/>
              </a:spcBef>
              <a:buClr>
                <a:srgbClr val="000000"/>
              </a:buClr>
              <a:buNone/>
            </a:pPr>
            <a:endParaRPr lang="en-GB"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lgn="ctr">
              <a:lnSpc>
                <a:spcPct val="115000"/>
              </a:lnSpc>
              <a:spcBef>
                <a:spcPts val="0"/>
              </a:spcBef>
              <a:buClr>
                <a:srgbClr val="000000"/>
              </a:buClr>
              <a:buNone/>
            </a:pPr>
            <a:r>
              <a:rPr lang="en-GB"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25 July, 12:00 – 13:15</a:t>
            </a:r>
          </a:p>
          <a:p>
            <a:pPr marL="0" lvl="0" indent="0" algn="ctr">
              <a:lnSpc>
                <a:spcPct val="115000"/>
              </a:lnSpc>
              <a:spcBef>
                <a:spcPts val="0"/>
              </a:spcBef>
              <a:buClr>
                <a:srgbClr val="000000"/>
              </a:buClr>
              <a:buNone/>
            </a:pPr>
            <a:r>
              <a:rPr lang="en-GB"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Online – MS Teams</a:t>
            </a:r>
            <a:endParaRPr lang="en-GB"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Clr>
                <a:srgbClr val="000000"/>
              </a:buClr>
              <a:buNone/>
            </a:pPr>
            <a:endParaRPr lang="en-GB"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449147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normAutofit/>
          </a:bodyPr>
          <a:lstStyle/>
          <a:p>
            <a:pPr algn="ctr"/>
            <a:r>
              <a:rPr lang="en-GB" b="1" dirty="0" smtClean="0"/>
              <a:t>A Message from Your Voice Matters…</a:t>
            </a:r>
            <a:endParaRPr lang="en-GB" sz="4000" b="1" dirty="0"/>
          </a:p>
        </p:txBody>
      </p:sp>
      <p:sp>
        <p:nvSpPr>
          <p:cNvPr id="3" name="Content Placeholder 2"/>
          <p:cNvSpPr>
            <a:spLocks noGrp="1"/>
          </p:cNvSpPr>
          <p:nvPr>
            <p:ph idx="1"/>
          </p:nvPr>
        </p:nvSpPr>
        <p:spPr>
          <a:xfrm>
            <a:off x="457539" y="1517603"/>
            <a:ext cx="9036258" cy="4855765"/>
          </a:xfrm>
        </p:spPr>
        <p:txBody>
          <a:bodyPr>
            <a:normAutofit/>
          </a:bodyPr>
          <a:lstStyle/>
          <a:p>
            <a:pPr marL="0" indent="0" algn="ctr">
              <a:buNone/>
            </a:pPr>
            <a:r>
              <a:rPr lang="en-GB" b="1" dirty="0"/>
              <a:t>Your Voice Matters are changing the way </a:t>
            </a:r>
            <a:r>
              <a:rPr lang="en-GB" b="1" dirty="0" smtClean="0"/>
              <a:t>professionals </a:t>
            </a:r>
            <a:r>
              <a:rPr lang="en-GB" b="1" dirty="0"/>
              <a:t>talk about Children in </a:t>
            </a:r>
            <a:r>
              <a:rPr lang="en-GB" b="1" dirty="0" smtClean="0"/>
              <a:t>Care</a:t>
            </a:r>
            <a:endParaRPr lang="en-GB" dirty="0"/>
          </a:p>
          <a:p>
            <a:pPr marL="0" indent="0" algn="ctr">
              <a:buNone/>
            </a:pPr>
            <a:r>
              <a:rPr lang="en-GB" b="1" dirty="0"/>
              <a:t>Language that Cares has been created which is a glossary of words and terms</a:t>
            </a:r>
            <a:r>
              <a:rPr lang="en-GB" dirty="0"/>
              <a:t> </a:t>
            </a:r>
            <a:r>
              <a:rPr lang="en-GB" b="1" dirty="0"/>
              <a:t>that aims to change the language of the care system has been published and Your Voice Matters were part of it</a:t>
            </a:r>
            <a:r>
              <a:rPr lang="en-GB" b="1" dirty="0" smtClean="0"/>
              <a:t>.</a:t>
            </a:r>
            <a:endParaRPr lang="en-GB" b="1" dirty="0"/>
          </a:p>
          <a:p>
            <a:pPr marL="0" indent="0">
              <a:buNone/>
            </a:pPr>
            <a:r>
              <a:rPr lang="en-GB" dirty="0">
                <a:latin typeface="Arial" panose="020B0604020202020204" pitchFamily="34" charset="0"/>
                <a:ea typeface="Calibri" panose="020F0502020204030204" pitchFamily="34" charset="0"/>
              </a:rPr>
              <a:t>Your Voice Matters would really like for the </a:t>
            </a:r>
            <a:r>
              <a:rPr lang="en-GB" dirty="0">
                <a:solidFill>
                  <a:srgbClr val="1F497D"/>
                </a:solidFill>
                <a:latin typeface="Arial" panose="020B0604020202020204" pitchFamily="34" charset="0"/>
                <a:ea typeface="Calibri" panose="020F0502020204030204" pitchFamily="34" charset="0"/>
              </a:rPr>
              <a:t>L</a:t>
            </a:r>
            <a:r>
              <a:rPr lang="en-GB" dirty="0">
                <a:latin typeface="Arial" panose="020B0604020202020204" pitchFamily="34" charset="0"/>
                <a:ea typeface="Calibri" panose="020F0502020204030204" pitchFamily="34" charset="0"/>
              </a:rPr>
              <a:t>anguage Champions to be reignited and for the Language that Cares glossary to be shared throughout the Council and their partners and more importantly adopted by professionals in their practice. </a:t>
            </a:r>
            <a:r>
              <a:rPr lang="en-GB" b="1" dirty="0">
                <a:solidFill>
                  <a:srgbClr val="000000"/>
                </a:solidFill>
                <a:latin typeface="Arial" panose="020B0604020202020204" pitchFamily="34" charset="0"/>
                <a:ea typeface="Calibri" panose="020F0502020204030204" pitchFamily="34" charset="0"/>
              </a:rPr>
              <a:t>We want to hear how you have changed the way you work! Be a language champion! #thefuturestartswithyou #makechangehappen #</a:t>
            </a:r>
            <a:r>
              <a:rPr lang="en-GB" b="1" dirty="0" smtClean="0">
                <a:solidFill>
                  <a:srgbClr val="000000"/>
                </a:solidFill>
                <a:latin typeface="Arial" panose="020B0604020202020204" pitchFamily="34" charset="0"/>
                <a:ea typeface="Calibri" panose="020F0502020204030204" pitchFamily="34" charset="0"/>
              </a:rPr>
              <a:t>smallchangeBIGimpact</a:t>
            </a:r>
            <a:endParaRPr lang="en-GB" sz="1100" dirty="0">
              <a:latin typeface="Times New Roman" panose="02020603050405020304" pitchFamily="18" charset="0"/>
              <a:ea typeface="Calibri" panose="020F0502020204030204" pitchFamily="34" charset="0"/>
            </a:endParaRPr>
          </a:p>
          <a:p>
            <a:pPr marL="0" indent="0">
              <a:buNone/>
            </a:pPr>
            <a:r>
              <a:rPr lang="en-GB" dirty="0">
                <a:latin typeface="Arial" panose="020B0604020202020204" pitchFamily="34" charset="0"/>
                <a:ea typeface="Calibri" panose="020F0502020204030204" pitchFamily="34" charset="0"/>
              </a:rPr>
              <a:t>So please share away and make Herefordshire a place which promotes language that cares when working with children and young people.</a:t>
            </a:r>
            <a:r>
              <a:rPr lang="en-GB" dirty="0">
                <a:solidFill>
                  <a:srgbClr val="1F497D"/>
                </a:solidFill>
                <a:latin typeface="Arial" panose="020B0604020202020204" pitchFamily="34" charset="0"/>
                <a:ea typeface="Calibri" panose="020F0502020204030204" pitchFamily="34" charset="0"/>
              </a:rPr>
              <a:t> </a:t>
            </a:r>
            <a:r>
              <a:rPr lang="en-GB" b="1" dirty="0">
                <a:solidFill>
                  <a:srgbClr val="000000"/>
                </a:solidFill>
                <a:latin typeface="Arial" panose="020B0604020202020204" pitchFamily="34" charset="0"/>
                <a:ea typeface="Calibri" panose="020F0502020204030204" pitchFamily="34" charset="0"/>
              </a:rPr>
              <a:t>And get in touch with your amazing practice</a:t>
            </a:r>
            <a:r>
              <a:rPr lang="en-GB" b="1" dirty="0">
                <a:solidFill>
                  <a:srgbClr val="1F497D"/>
                </a:solidFill>
                <a:latin typeface="Arial" panose="020B0604020202020204" pitchFamily="34" charset="0"/>
                <a:ea typeface="Calibri" panose="020F0502020204030204" pitchFamily="34" charset="0"/>
              </a:rPr>
              <a:t> </a:t>
            </a:r>
            <a:r>
              <a:rPr lang="en-GB" b="1" dirty="0">
                <a:latin typeface="Arial" panose="020B0604020202020204" pitchFamily="34" charset="0"/>
                <a:ea typeface="Calibri" panose="020F0502020204030204" pitchFamily="34" charset="0"/>
              </a:rPr>
              <a:t>and you will hopefully get a lovely badge</a:t>
            </a:r>
            <a:r>
              <a:rPr lang="en-GB" b="1" dirty="0">
                <a:solidFill>
                  <a:srgbClr val="000000"/>
                </a:solidFill>
                <a:latin typeface="Arial" panose="020B0604020202020204" pitchFamily="34" charset="0"/>
                <a:ea typeface="Calibri" panose="020F0502020204030204" pitchFamily="34" charset="0"/>
              </a:rPr>
              <a:t>!</a:t>
            </a:r>
            <a:r>
              <a:rPr lang="en-GB" b="1" dirty="0">
                <a:solidFill>
                  <a:srgbClr val="1F497D"/>
                </a:solidFill>
                <a:latin typeface="Arial" panose="020B0604020202020204" pitchFamily="34" charset="0"/>
                <a:ea typeface="Calibri" panose="020F0502020204030204" pitchFamily="34" charset="0"/>
              </a:rPr>
              <a:t> </a:t>
            </a:r>
            <a:endParaRPr lang="en-GB" b="1" dirty="0" smtClean="0">
              <a:solidFill>
                <a:srgbClr val="1F497D"/>
              </a:solidFill>
              <a:latin typeface="Arial" panose="020B0604020202020204" pitchFamily="34" charset="0"/>
              <a:ea typeface="Calibri" panose="020F0502020204030204" pitchFamily="34" charset="0"/>
            </a:endParaRPr>
          </a:p>
          <a:p>
            <a:pPr marL="0" indent="0">
              <a:buNone/>
            </a:pPr>
            <a:endParaRPr lang="en-GB" b="1" dirty="0">
              <a:solidFill>
                <a:srgbClr val="1F497D"/>
              </a:solidFill>
              <a:latin typeface="Arial" panose="020B0604020202020204" pitchFamily="34" charset="0"/>
              <a:hlinkClick r:id="rId3"/>
            </a:endParaRPr>
          </a:p>
          <a:p>
            <a:pPr marL="0" indent="0">
              <a:buNone/>
            </a:pPr>
            <a:r>
              <a:rPr lang="en-GB" dirty="0" smtClean="0">
                <a:hlinkClick r:id="rId3"/>
              </a:rPr>
              <a:t>TACT-Language-that-cares-2019_online.pdf </a:t>
            </a:r>
            <a:r>
              <a:rPr lang="en-GB" dirty="0">
                <a:hlinkClick r:id="rId3"/>
              </a:rPr>
              <a:t>(tactcare.org.uk</a:t>
            </a:r>
            <a:r>
              <a:rPr lang="en-GB" dirty="0" smtClean="0">
                <a:hlinkClick r:id="rId3"/>
              </a:rPr>
              <a:t>)</a:t>
            </a:r>
            <a:endParaRPr lang="en-GB" dirty="0" smtClean="0"/>
          </a:p>
          <a:p>
            <a:pPr marL="0" indent="0">
              <a:buNone/>
            </a:pPr>
            <a:endParaRPr lang="en-GB" b="1" dirty="0">
              <a:latin typeface="Arial" panose="020B0604020202020204" pitchFamily="34" charset="0"/>
              <a:ea typeface="Calibri" panose="020F0502020204030204" pitchFamily="34" charset="0"/>
            </a:endParaRPr>
          </a:p>
          <a:p>
            <a:pPr marL="0" indent="0">
              <a:buNone/>
            </a:pPr>
            <a:endParaRPr lang="en-GB" b="1" dirty="0" smtClean="0">
              <a:latin typeface="Arial" panose="020B0604020202020204" pitchFamily="34" charset="0"/>
              <a:ea typeface="Calibri" panose="020F0502020204030204" pitchFamily="34" charset="0"/>
            </a:endParaRPr>
          </a:p>
          <a:p>
            <a:pPr marL="0" indent="0">
              <a:buNone/>
            </a:pPr>
            <a:endParaRPr lang="en-GB" b="1" dirty="0" smtClean="0">
              <a:latin typeface="Arial" panose="020B0604020202020204" pitchFamily="34" charset="0"/>
              <a:ea typeface="Calibri" panose="020F0502020204030204" pitchFamily="34" charset="0"/>
            </a:endParaRPr>
          </a:p>
          <a:p>
            <a:pPr marL="0" indent="0">
              <a:buNone/>
            </a:pPr>
            <a:endParaRPr lang="en-GB" sz="1100" dirty="0">
              <a:latin typeface="Times New Roman" panose="02020603050405020304" pitchFamily="18" charset="0"/>
              <a:ea typeface="Calibri" panose="020F0502020204030204" pitchFamily="34" charset="0"/>
            </a:endParaRPr>
          </a:p>
          <a:p>
            <a:pPr marL="0" indent="0" algn="ctr">
              <a:buNone/>
            </a:pPr>
            <a:endParaRPr lang="en-GB" dirty="0"/>
          </a:p>
          <a:p>
            <a:pPr lvl="0">
              <a:buClr>
                <a:srgbClr val="3494BA"/>
              </a:buClr>
              <a:buFont typeface="Arial" panose="020B0604020202020204" pitchFamily="34" charset="0"/>
              <a:buChar char="•"/>
            </a:pPr>
            <a:endParaRPr lang="en-GB" dirty="0">
              <a:solidFill>
                <a:prstClr val="black"/>
              </a:solidFill>
            </a:endParaRPr>
          </a:p>
          <a:p>
            <a:pPr lvl="0" defTabSz="914400">
              <a:lnSpc>
                <a:spcPct val="120000"/>
              </a:lnSpc>
              <a:buSzPct val="100000"/>
              <a:buFont typeface="Arial" panose="020B0604020202020204" pitchFamily="34" charset="0"/>
              <a:buChar char="•"/>
            </a:pPr>
            <a:endParaRPr lang="en-US" sz="2000" dirty="0">
              <a:solidFill>
                <a:prstClr val="black"/>
              </a:solidFill>
              <a:latin typeface="Gill Sans MT" panose="020B0502020104020203"/>
            </a:endParaRPr>
          </a:p>
        </p:txBody>
      </p:sp>
      <p:pic>
        <p:nvPicPr>
          <p:cNvPr id="2050" name="Picture 1"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59691" y="987706"/>
            <a:ext cx="2732308" cy="3137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5"/>
          <a:stretch>
            <a:fillRect/>
          </a:stretch>
        </p:blipFill>
        <p:spPr>
          <a:xfrm>
            <a:off x="9387596" y="6150803"/>
            <a:ext cx="2804403" cy="707197"/>
          </a:xfrm>
          <a:prstGeom prst="rect">
            <a:avLst/>
          </a:prstGeom>
        </p:spPr>
      </p:pic>
    </p:spTree>
    <p:extLst>
      <p:ext uri="{BB962C8B-B14F-4D97-AF65-F5344CB8AC3E}">
        <p14:creationId xmlns:p14="http://schemas.microsoft.com/office/powerpoint/2010/main" val="3955312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8365" y="108283"/>
            <a:ext cx="8596668" cy="1320800"/>
          </a:xfrm>
        </p:spPr>
        <p:txBody>
          <a:bodyPr>
            <a:normAutofit/>
          </a:bodyPr>
          <a:lstStyle/>
          <a:p>
            <a:pPr algn="ctr"/>
            <a:r>
              <a:rPr lang="en-GB" b="1" dirty="0" smtClean="0"/>
              <a:t/>
            </a:r>
            <a:br>
              <a:rPr lang="en-GB" b="1" dirty="0" smtClean="0"/>
            </a:br>
            <a:r>
              <a:rPr lang="en-GB" b="1" dirty="0"/>
              <a:t>Our focus</a:t>
            </a:r>
          </a:p>
        </p:txBody>
      </p:sp>
      <p:sp>
        <p:nvSpPr>
          <p:cNvPr id="12" name="Rectangle 11"/>
          <p:cNvSpPr/>
          <p:nvPr/>
        </p:nvSpPr>
        <p:spPr>
          <a:xfrm>
            <a:off x="709512" y="2089484"/>
            <a:ext cx="8607207" cy="461665"/>
          </a:xfrm>
          <a:prstGeom prst="rect">
            <a:avLst/>
          </a:prstGeom>
        </p:spPr>
        <p:txBody>
          <a:bodyPr wrap="square">
            <a:spAutoFit/>
          </a:bodyPr>
          <a:lstStyle/>
          <a:p>
            <a:pPr marL="342900" marR="0" lvl="0" indent="-34290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Rectangle 2"/>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8" name="Picture 2" descr="Arthur Labinjo-Hughes">
            <a:extLst>
              <a:ext uri="{FF2B5EF4-FFF2-40B4-BE49-F238E27FC236}">
                <a16:creationId xmlns:a16="http://schemas.microsoft.com/office/drawing/2014/main" id="{3D9098C5-9D44-4918-9CCE-57A9F2D9CC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906" y="1704315"/>
            <a:ext cx="1743075" cy="26193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Star Hobson: Child protection review shows how social workers &quot;missed the  signs&quot; that may have prevented toddler's murder | Yorkshire Post">
            <a:extLst>
              <a:ext uri="{FF2B5EF4-FFF2-40B4-BE49-F238E27FC236}">
                <a16:creationId xmlns:a16="http://schemas.microsoft.com/office/drawing/2014/main" id="{AC3DCE51-8E69-4281-983F-59F38A4EE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16719" y="4323690"/>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5A0EE08E-CC22-4B57-B810-34A248BA0D03}"/>
              </a:ext>
            </a:extLst>
          </p:cNvPr>
          <p:cNvSpPr txBox="1"/>
          <p:nvPr/>
        </p:nvSpPr>
        <p:spPr>
          <a:xfrm>
            <a:off x="2129595" y="1588975"/>
            <a:ext cx="6108192" cy="224676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rPr>
              <a:t>Arthur Labinjo-Hughes was a little boy who loved playing cricket and football. He enjoyed school, had lots of friends, and was always laughing. Arthur died in Solihull aged six on 17th June 2020. His father’s partner, Emma Tustin, was convicted on 1st December 2021 of his murder. Arthur’s father, Thomas Hughes, was convicted of manslaughter. They are now both serving prison terms.</a:t>
            </a:r>
            <a:endParaRPr kumimoji="0" lang="en-GB"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1" name="TextBox 10">
            <a:extLst>
              <a:ext uri="{FF2B5EF4-FFF2-40B4-BE49-F238E27FC236}">
                <a16:creationId xmlns:a16="http://schemas.microsoft.com/office/drawing/2014/main" id="{4F5E95A2-4BAE-4D61-9754-CC656B685503}"/>
              </a:ext>
            </a:extLst>
          </p:cNvPr>
          <p:cNvSpPr txBox="1"/>
          <p:nvPr/>
        </p:nvSpPr>
        <p:spPr>
          <a:xfrm>
            <a:off x="3077913" y="4022047"/>
            <a:ext cx="6108192" cy="255454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rPr>
              <a:t>Star Hobson was an inquisitive toddler who loved to listen to music and would dance in her baby walker, laughing and giggling. Star died in Bradford aged 16 months on 22nd September 2020. Her mother’s partner, Savannah Brockhill, was subsequently convicted of murder on 15th December 2021 and her mother, Frankie Smith, was convicted of causing or allowing her death. They too are now in prison. </a:t>
            </a:r>
            <a:endParaRPr kumimoji="0" lang="en-GB"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2171965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a:t>Foreword</a:t>
            </a:r>
            <a:endParaRPr lang="en-GB" sz="4000" b="1" dirty="0"/>
          </a:p>
        </p:txBody>
      </p:sp>
      <p:sp>
        <p:nvSpPr>
          <p:cNvPr id="3" name="Content Placeholder 2"/>
          <p:cNvSpPr>
            <a:spLocks noGrp="1"/>
          </p:cNvSpPr>
          <p:nvPr>
            <p:ph idx="1"/>
          </p:nvPr>
        </p:nvSpPr>
        <p:spPr>
          <a:xfrm>
            <a:off x="677334" y="2160589"/>
            <a:ext cx="8596668" cy="4343450"/>
          </a:xfrm>
        </p:spPr>
        <p:txBody>
          <a:bodyPr>
            <a:normAutofit/>
          </a:bodyPr>
          <a:lstStyle/>
          <a:p>
            <a:pPr marL="0" lvl="0" indent="0" defTabSz="914400">
              <a:lnSpc>
                <a:spcPct val="120000"/>
              </a:lnSpc>
              <a:buClr>
                <a:srgbClr val="B71E42"/>
              </a:buClr>
              <a:buSzPct val="100000"/>
              <a:buNone/>
            </a:pPr>
            <a:r>
              <a:rPr lang="en-US" sz="2000" dirty="0">
                <a:solidFill>
                  <a:prstClr val="black"/>
                </a:solidFill>
                <a:latin typeface="Gill Sans MT" panose="020B0502020104020203"/>
              </a:rPr>
              <a:t>Foreword from the review document – </a:t>
            </a:r>
          </a:p>
          <a:p>
            <a:pPr marL="0" lvl="0" indent="0" defTabSz="914400">
              <a:lnSpc>
                <a:spcPct val="120000"/>
              </a:lnSpc>
              <a:buClr>
                <a:srgbClr val="B71E42"/>
              </a:buClr>
              <a:buSzPct val="100000"/>
              <a:buNone/>
            </a:pPr>
            <a:r>
              <a:rPr lang="en-US" sz="2000" dirty="0">
                <a:solidFill>
                  <a:prstClr val="black"/>
                </a:solidFill>
                <a:latin typeface="Gill Sans MT" panose="020B0502020104020203"/>
              </a:rPr>
              <a:t>There was palpable public shock just before Christmas 2021 when the unimaginably horrific deaths from abuse suffered by Arthur Labinjo-Hughes and Star Hobson became known</a:t>
            </a:r>
            <a:r>
              <a:rPr lang="en-US" sz="2000" dirty="0" smtClean="0">
                <a:solidFill>
                  <a:prstClr val="black"/>
                </a:solidFill>
                <a:latin typeface="Gill Sans MT" panose="020B0502020104020203"/>
              </a:rPr>
              <a:t>.  </a:t>
            </a:r>
            <a:r>
              <a:rPr lang="en-US" sz="2000" dirty="0">
                <a:solidFill>
                  <a:prstClr val="black"/>
                </a:solidFill>
                <a:latin typeface="Gill Sans MT" panose="020B0502020104020203"/>
              </a:rPr>
              <a:t>We will never know what their respective lives were really like in the weeks and months leading up to their murders. </a:t>
            </a:r>
            <a:r>
              <a:rPr lang="en-US" sz="2000" dirty="0" smtClean="0">
                <a:solidFill>
                  <a:prstClr val="black"/>
                </a:solidFill>
                <a:latin typeface="Gill Sans MT" panose="020B0502020104020203"/>
              </a:rPr>
              <a:t> What </a:t>
            </a:r>
            <a:r>
              <a:rPr lang="en-US" sz="2000" dirty="0">
                <a:solidFill>
                  <a:prstClr val="black"/>
                </a:solidFill>
                <a:latin typeface="Gill Sans MT" panose="020B0502020104020203"/>
              </a:rPr>
              <a:t>we must do is attempt to understand how and why the public services and systems designed to protect them were not able to do so. </a:t>
            </a:r>
            <a:r>
              <a:rPr lang="en-US" sz="2000" dirty="0" smtClean="0">
                <a:solidFill>
                  <a:prstClr val="black"/>
                </a:solidFill>
                <a:latin typeface="Gill Sans MT" panose="020B0502020104020203"/>
              </a:rPr>
              <a:t> That </a:t>
            </a:r>
            <a:r>
              <a:rPr lang="en-US" sz="2000" dirty="0">
                <a:solidFill>
                  <a:prstClr val="black"/>
                </a:solidFill>
                <a:latin typeface="Gill Sans MT" panose="020B0502020104020203"/>
              </a:rPr>
              <a:t>is the primary purpose of this review, which has been undertaken by the national independent Child Safeguarding Practice Review Panel (the Panel</a:t>
            </a:r>
            <a:r>
              <a:rPr lang="en-US" sz="2000" dirty="0" smtClean="0">
                <a:solidFill>
                  <a:prstClr val="black"/>
                </a:solidFill>
                <a:latin typeface="Gill Sans MT" panose="020B0502020104020203"/>
              </a:rPr>
              <a:t>)</a:t>
            </a:r>
            <a:endParaRPr lang="en-GB" sz="20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1678708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a:t>Foreword</a:t>
            </a:r>
            <a:endParaRPr lang="en-GB" sz="4000" b="1" dirty="0"/>
          </a:p>
        </p:txBody>
      </p:sp>
      <p:sp>
        <p:nvSpPr>
          <p:cNvPr id="3" name="Content Placeholder 2"/>
          <p:cNvSpPr>
            <a:spLocks noGrp="1"/>
          </p:cNvSpPr>
          <p:nvPr>
            <p:ph idx="1"/>
          </p:nvPr>
        </p:nvSpPr>
        <p:spPr>
          <a:xfrm>
            <a:off x="677334" y="2160589"/>
            <a:ext cx="8596668" cy="4343450"/>
          </a:xfrm>
        </p:spPr>
        <p:txBody>
          <a:bodyPr>
            <a:normAutofit/>
          </a:bodyPr>
          <a:lstStyle/>
          <a:p>
            <a:pPr marL="0" lvl="0" indent="0" defTabSz="914400">
              <a:lnSpc>
                <a:spcPct val="120000"/>
              </a:lnSpc>
              <a:buClr>
                <a:srgbClr val="B71E42"/>
              </a:buClr>
              <a:buSzPct val="100000"/>
              <a:buNone/>
            </a:pPr>
            <a:r>
              <a:rPr lang="en-US" sz="2000" dirty="0">
                <a:solidFill>
                  <a:prstClr val="black"/>
                </a:solidFill>
                <a:latin typeface="Gill Sans MT" panose="020B0502020104020203"/>
              </a:rPr>
              <a:t>This report asserts that the child protection system must be strengthened, both locally and nationally. </a:t>
            </a:r>
            <a:r>
              <a:rPr lang="en-US" sz="2000" dirty="0" smtClean="0">
                <a:solidFill>
                  <a:prstClr val="black"/>
                </a:solidFill>
                <a:latin typeface="Gill Sans MT" panose="020B0502020104020203"/>
              </a:rPr>
              <a:t> We </a:t>
            </a:r>
            <a:r>
              <a:rPr lang="en-US" sz="2000" dirty="0">
                <a:solidFill>
                  <a:prstClr val="black"/>
                </a:solidFill>
                <a:latin typeface="Gill Sans MT" panose="020B0502020104020203"/>
              </a:rPr>
              <a:t>think that there is too much inconsistency and ambiguity in child protection practice in England. </a:t>
            </a:r>
            <a:r>
              <a:rPr lang="en-US" sz="2000" dirty="0" smtClean="0">
                <a:solidFill>
                  <a:prstClr val="black"/>
                </a:solidFill>
                <a:latin typeface="Gill Sans MT" panose="020B0502020104020203"/>
              </a:rPr>
              <a:t> This </a:t>
            </a:r>
            <a:r>
              <a:rPr lang="en-US" sz="2000" dirty="0">
                <a:solidFill>
                  <a:prstClr val="black"/>
                </a:solidFill>
                <a:latin typeface="Gill Sans MT" panose="020B0502020104020203"/>
              </a:rPr>
              <a:t>does not serve children, their families or practitioners well. </a:t>
            </a:r>
            <a:r>
              <a:rPr lang="en-US" sz="2000" dirty="0" smtClean="0">
                <a:solidFill>
                  <a:prstClr val="black"/>
                </a:solidFill>
                <a:latin typeface="Gill Sans MT" panose="020B0502020104020203"/>
              </a:rPr>
              <a:t> That </a:t>
            </a:r>
            <a:r>
              <a:rPr lang="en-US" sz="2000" dirty="0">
                <a:solidFill>
                  <a:prstClr val="black"/>
                </a:solidFill>
                <a:latin typeface="Gill Sans MT" panose="020B0502020104020203"/>
              </a:rPr>
              <a:t>does not mean that the child protection system is ‘broken’; indeed, there is good evidence that, every day, many thousands of children are protected from harm by conscientious, committed and capable social workers, police officers, health, educational and many other professionals. </a:t>
            </a:r>
            <a:endParaRPr lang="en-GB" sz="20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50440"/>
            <a:ext cx="2804403" cy="707197"/>
          </a:xfrm>
          <a:prstGeom prst="rect">
            <a:avLst/>
          </a:prstGeom>
        </p:spPr>
      </p:pic>
    </p:spTree>
    <p:extLst>
      <p:ext uri="{BB962C8B-B14F-4D97-AF65-F5344CB8AC3E}">
        <p14:creationId xmlns:p14="http://schemas.microsoft.com/office/powerpoint/2010/main" val="1698054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a:t>Foreword</a:t>
            </a:r>
            <a:endParaRPr lang="en-GB" sz="4000" b="1" dirty="0"/>
          </a:p>
        </p:txBody>
      </p:sp>
      <p:sp>
        <p:nvSpPr>
          <p:cNvPr id="3" name="Content Placeholder 2"/>
          <p:cNvSpPr>
            <a:spLocks noGrp="1"/>
          </p:cNvSpPr>
          <p:nvPr>
            <p:ph idx="1"/>
          </p:nvPr>
        </p:nvSpPr>
        <p:spPr>
          <a:xfrm>
            <a:off x="677334" y="2160589"/>
            <a:ext cx="8596668" cy="4343450"/>
          </a:xfrm>
        </p:spPr>
        <p:txBody>
          <a:bodyPr>
            <a:normAutofit/>
          </a:bodyPr>
          <a:lstStyle/>
          <a:p>
            <a:pPr marL="0" lvl="0" indent="0" defTabSz="914400">
              <a:lnSpc>
                <a:spcPct val="120000"/>
              </a:lnSpc>
              <a:buClr>
                <a:srgbClr val="B71E42"/>
              </a:buClr>
              <a:buSzPct val="100000"/>
              <a:buNone/>
            </a:pPr>
            <a:r>
              <a:rPr lang="en-US" sz="2000" dirty="0">
                <a:solidFill>
                  <a:prstClr val="black"/>
                </a:solidFill>
                <a:latin typeface="Gill Sans MT" panose="020B0502020104020203"/>
              </a:rPr>
              <a:t>We want this report to prompt considered, honest and careful reflection on what changes we must all make to better protect children in England. It is the responsibility of national and local leaders to take all necessary steps to strengthen and better support the very best child protection practice. We owe this to the families of Arthur and Star. Indeed, every family in England deserves nothing less. </a:t>
            </a:r>
          </a:p>
          <a:p>
            <a:pPr marL="0" lvl="0" indent="0" defTabSz="914400">
              <a:lnSpc>
                <a:spcPct val="120000"/>
              </a:lnSpc>
              <a:buClr>
                <a:srgbClr val="B71E42"/>
              </a:buClr>
              <a:buSzPct val="100000"/>
              <a:buNone/>
            </a:pPr>
            <a:r>
              <a:rPr lang="en-US" sz="2000" dirty="0">
                <a:solidFill>
                  <a:prstClr val="black"/>
                </a:solidFill>
                <a:latin typeface="Gill Sans MT" panose="020B0502020104020203"/>
              </a:rPr>
              <a:t>Annie Hudson Chair, Child Safeguarding Practice Review Panel</a:t>
            </a:r>
            <a:endParaRPr lang="en-GB" sz="20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50440"/>
            <a:ext cx="2804403" cy="707197"/>
          </a:xfrm>
          <a:prstGeom prst="rect">
            <a:avLst/>
          </a:prstGeom>
        </p:spPr>
      </p:pic>
    </p:spTree>
    <p:extLst>
      <p:ext uri="{BB962C8B-B14F-4D97-AF65-F5344CB8AC3E}">
        <p14:creationId xmlns:p14="http://schemas.microsoft.com/office/powerpoint/2010/main" val="193728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a:t>What went wrong?</a:t>
            </a:r>
            <a:endParaRPr lang="en-GB" sz="4000" b="1" dirty="0"/>
          </a:p>
        </p:txBody>
      </p:sp>
      <p:sp>
        <p:nvSpPr>
          <p:cNvPr id="3" name="Content Placeholder 2"/>
          <p:cNvSpPr>
            <a:spLocks noGrp="1"/>
          </p:cNvSpPr>
          <p:nvPr>
            <p:ph idx="1"/>
          </p:nvPr>
        </p:nvSpPr>
        <p:spPr>
          <a:xfrm>
            <a:off x="677334" y="2160589"/>
            <a:ext cx="8596668" cy="4343450"/>
          </a:xfrm>
        </p:spPr>
        <p:txBody>
          <a:bodyPr>
            <a:normAutofit/>
          </a:bodyPr>
          <a:lstStyle/>
          <a:p>
            <a:pPr defTabSz="914400">
              <a:lnSpc>
                <a:spcPct val="120000"/>
              </a:lnSpc>
              <a:buSzPct val="100000"/>
              <a:buFont typeface="Arial" panose="020B0604020202020204" pitchFamily="34" charset="0"/>
              <a:buChar char="•"/>
            </a:pPr>
            <a:r>
              <a:rPr lang="en-US" sz="1900" dirty="0">
                <a:solidFill>
                  <a:prstClr val="black"/>
                </a:solidFill>
                <a:latin typeface="Gill Sans MT" panose="020B0502020104020203"/>
              </a:rPr>
              <a:t>Weaknesses in information sharing and seeking within and between agencies. </a:t>
            </a:r>
          </a:p>
          <a:p>
            <a:pPr defTabSz="914400">
              <a:lnSpc>
                <a:spcPct val="120000"/>
              </a:lnSpc>
              <a:buSzPct val="100000"/>
              <a:buFont typeface="Arial" panose="020B0604020202020204" pitchFamily="34" charset="0"/>
              <a:buChar char="•"/>
            </a:pPr>
            <a:r>
              <a:rPr lang="en-US" sz="1900" dirty="0">
                <a:solidFill>
                  <a:prstClr val="black"/>
                </a:solidFill>
                <a:latin typeface="Gill Sans MT" panose="020B0502020104020203"/>
              </a:rPr>
              <a:t>A lack of robust critical thinking and challenge within and between agencies, compounded by a failure to trigger statutory multi-agency child protection processes at a number of key moments. </a:t>
            </a:r>
          </a:p>
          <a:p>
            <a:pPr defTabSz="914400">
              <a:lnSpc>
                <a:spcPct val="120000"/>
              </a:lnSpc>
              <a:buSzPct val="100000"/>
              <a:buFont typeface="Arial" panose="020B0604020202020204" pitchFamily="34" charset="0"/>
              <a:buChar char="•"/>
            </a:pPr>
            <a:r>
              <a:rPr lang="en-US" sz="1900" dirty="0">
                <a:solidFill>
                  <a:prstClr val="black"/>
                </a:solidFill>
                <a:latin typeface="Gill Sans MT" panose="020B0502020104020203"/>
              </a:rPr>
              <a:t>A need for sharper specialist child protection skills and expertise, especially in relation to complex risk assessment and decision making; engaging reluctant parents; understanding the daily life of children; and domestic abuse. </a:t>
            </a:r>
          </a:p>
          <a:p>
            <a:pPr defTabSz="914400">
              <a:lnSpc>
                <a:spcPct val="120000"/>
              </a:lnSpc>
              <a:buSzPct val="100000"/>
              <a:buFont typeface="Arial" panose="020B0604020202020204" pitchFamily="34" charset="0"/>
              <a:buChar char="•"/>
            </a:pPr>
            <a:r>
              <a:rPr lang="en-US" sz="1900" dirty="0">
                <a:solidFill>
                  <a:prstClr val="black"/>
                </a:solidFill>
                <a:latin typeface="Gill Sans MT" panose="020B0502020104020203"/>
              </a:rPr>
              <a:t>Underpinning these issues, is the need for leaders to have a powerful enabling impact on child protection practice, creating and protecting the optimum organisational conditions for undertaking this complex work.</a:t>
            </a:r>
            <a:endParaRPr lang="en-GB" sz="1900" dirty="0">
              <a:solidFill>
                <a:prstClr val="black"/>
              </a:solidFill>
              <a:latin typeface="Gill Sans MT" panose="020B0502020104020203"/>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103067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normAutofit fontScale="90000"/>
          </a:bodyPr>
          <a:lstStyle/>
          <a:p>
            <a:pPr algn="ctr"/>
            <a:r>
              <a:rPr lang="en-GB" b="1" dirty="0" smtClean="0"/>
              <a:t>Similarities with SCR Matthew (Herefordshire) – published Feb 2022</a:t>
            </a:r>
            <a:endParaRPr lang="en-GB" sz="4000" b="1" dirty="0"/>
          </a:p>
        </p:txBody>
      </p:sp>
      <p:sp>
        <p:nvSpPr>
          <p:cNvPr id="3" name="Content Placeholder 2"/>
          <p:cNvSpPr>
            <a:spLocks noGrp="1"/>
          </p:cNvSpPr>
          <p:nvPr>
            <p:ph idx="1"/>
          </p:nvPr>
        </p:nvSpPr>
        <p:spPr>
          <a:xfrm>
            <a:off x="677334" y="2160589"/>
            <a:ext cx="8596668" cy="4343450"/>
          </a:xfrm>
        </p:spPr>
        <p:txBody>
          <a:bodyPr>
            <a:normAutofit fontScale="92500" lnSpcReduction="10000"/>
          </a:bodyPr>
          <a:lstStyle/>
          <a:p>
            <a:pPr defTabSz="914400">
              <a:lnSpc>
                <a:spcPct val="120000"/>
              </a:lnSpc>
              <a:buSzPct val="100000"/>
              <a:buFont typeface="Arial" panose="020B0604020202020204" pitchFamily="34" charset="0"/>
              <a:buChar char="•"/>
            </a:pPr>
            <a:r>
              <a:rPr lang="en-GB" sz="1900" dirty="0" smtClean="0">
                <a:solidFill>
                  <a:prstClr val="black"/>
                </a:solidFill>
                <a:latin typeface="Gill Sans MT" panose="020B0502020104020203"/>
              </a:rPr>
              <a:t>Poor information sharing</a:t>
            </a:r>
          </a:p>
          <a:p>
            <a:pPr defTabSz="914400">
              <a:lnSpc>
                <a:spcPct val="120000"/>
              </a:lnSpc>
              <a:buSzPct val="100000"/>
              <a:buFont typeface="Arial" panose="020B0604020202020204" pitchFamily="34" charset="0"/>
              <a:buChar char="•"/>
            </a:pPr>
            <a:r>
              <a:rPr lang="en-GB" sz="1900" dirty="0" smtClean="0">
                <a:solidFill>
                  <a:prstClr val="black"/>
                </a:solidFill>
                <a:latin typeface="Gill Sans MT" panose="020B0502020104020203"/>
              </a:rPr>
              <a:t>Ineffective assessment, planning and review processes</a:t>
            </a:r>
          </a:p>
          <a:p>
            <a:pPr defTabSz="914400">
              <a:lnSpc>
                <a:spcPct val="120000"/>
              </a:lnSpc>
              <a:buSzPct val="100000"/>
              <a:buFont typeface="Arial" panose="020B0604020202020204" pitchFamily="34" charset="0"/>
              <a:buChar char="•"/>
            </a:pPr>
            <a:r>
              <a:rPr lang="en-GB" sz="1900" dirty="0" smtClean="0">
                <a:solidFill>
                  <a:prstClr val="black"/>
                </a:solidFill>
                <a:latin typeface="Gill Sans MT" panose="020B0502020104020203"/>
              </a:rPr>
              <a:t>Lack of professional curiosity</a:t>
            </a:r>
          </a:p>
          <a:p>
            <a:pPr defTabSz="914400">
              <a:lnSpc>
                <a:spcPct val="120000"/>
              </a:lnSpc>
              <a:buSzPct val="100000"/>
              <a:buFont typeface="Arial" panose="020B0604020202020204" pitchFamily="34" charset="0"/>
              <a:buChar char="•"/>
            </a:pPr>
            <a:r>
              <a:rPr lang="en-GB" sz="1900" dirty="0" smtClean="0">
                <a:solidFill>
                  <a:prstClr val="black"/>
                </a:solidFill>
                <a:latin typeface="Gill Sans MT" panose="020B0502020104020203"/>
              </a:rPr>
              <a:t>Impact on the child when a parent refuses support at Early Help level</a:t>
            </a:r>
          </a:p>
          <a:p>
            <a:pPr defTabSz="914400">
              <a:lnSpc>
                <a:spcPct val="120000"/>
              </a:lnSpc>
              <a:buSzPct val="100000"/>
              <a:buFont typeface="Arial" panose="020B0604020202020204" pitchFamily="34" charset="0"/>
              <a:buChar char="•"/>
            </a:pPr>
            <a:r>
              <a:rPr lang="en-GB" sz="1900" dirty="0" smtClean="0">
                <a:solidFill>
                  <a:prstClr val="black"/>
                </a:solidFill>
                <a:latin typeface="Gill Sans MT" panose="020B0502020104020203"/>
              </a:rPr>
              <a:t>Barriers to escalation and professional challenge</a:t>
            </a:r>
          </a:p>
          <a:p>
            <a:pPr marL="0" indent="0" defTabSz="914400">
              <a:lnSpc>
                <a:spcPct val="120000"/>
              </a:lnSpc>
              <a:buSzPct val="100000"/>
              <a:buNone/>
            </a:pPr>
            <a:endParaRPr lang="en-GB" sz="1900" dirty="0">
              <a:solidFill>
                <a:prstClr val="black"/>
              </a:solidFill>
              <a:latin typeface="Gill Sans MT" panose="020B0502020104020203"/>
            </a:endParaRPr>
          </a:p>
          <a:p>
            <a:pPr marL="0" marR="122555" lvl="0" indent="0">
              <a:lnSpc>
                <a:spcPct val="115000"/>
              </a:lnSpc>
              <a:spcAft>
                <a:spcPts val="300"/>
              </a:spcAft>
              <a:buClr>
                <a:srgbClr val="000000"/>
              </a:buClr>
              <a:buNone/>
            </a:pPr>
            <a:endParaRPr lang="en-GB" sz="17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122555" lvl="0" indent="0">
              <a:lnSpc>
                <a:spcPct val="115000"/>
              </a:lnSpc>
              <a:spcAft>
                <a:spcPts val="300"/>
              </a:spcAft>
              <a:buClr>
                <a:srgbClr val="000000"/>
              </a:buClr>
              <a:buNone/>
            </a:pPr>
            <a:r>
              <a:rPr lang="en-GB" sz="17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See </a:t>
            </a:r>
            <a:r>
              <a:rPr lang="en-GB" sz="1700" dirty="0">
                <a:solidFill>
                  <a:schemeClr val="tx1"/>
                </a:solidFill>
                <a:latin typeface="Calibri" panose="020F0502020204030204" pitchFamily="34" charset="0"/>
                <a:ea typeface="Calibri" panose="020F0502020204030204" pitchFamily="34" charset="0"/>
                <a:cs typeface="Times New Roman" panose="02020603050405020304" pitchFamily="18" charset="0"/>
              </a:rPr>
              <a:t>learning from SCR Matthew (Herefordshire), published February 2022</a:t>
            </a:r>
          </a:p>
          <a:p>
            <a:pPr marL="0" marR="122555" lvl="0" indent="0">
              <a:lnSpc>
                <a:spcPct val="115000"/>
              </a:lnSpc>
              <a:spcAft>
                <a:spcPts val="300"/>
              </a:spcAft>
              <a:buClr>
                <a:srgbClr val="000000"/>
              </a:buClr>
              <a:buNone/>
            </a:pPr>
            <a:r>
              <a:rPr lang="en-GB" sz="1700" dirty="0">
                <a:solidFill>
                  <a:prstClr val="black"/>
                </a:solidFill>
                <a:latin typeface="Calibri" panose="020F0502020204030204" pitchFamily="34" charset="0"/>
                <a:ea typeface="Calibri" panose="020F0502020204030204" pitchFamily="34" charset="0"/>
                <a:cs typeface="Times New Roman" panose="02020603050405020304" pitchFamily="18" charset="0"/>
                <a:hlinkClick r:id="rId3"/>
              </a:rPr>
              <a:t>SCR Matthew Learning Brief</a:t>
            </a:r>
            <a:endParaRPr lang="en-GB" sz="17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122555" lvl="0" indent="0">
              <a:lnSpc>
                <a:spcPct val="115000"/>
              </a:lnSpc>
              <a:spcAft>
                <a:spcPts val="300"/>
              </a:spcAft>
              <a:buClr>
                <a:srgbClr val="000000"/>
              </a:buClr>
              <a:buNone/>
            </a:pPr>
            <a:r>
              <a:rPr lang="en-GB" sz="1700" dirty="0">
                <a:solidFill>
                  <a:prstClr val="black"/>
                </a:solidFill>
                <a:latin typeface="Calibri" panose="020F0502020204030204" pitchFamily="34" charset="0"/>
                <a:ea typeface="Calibri" panose="020F0502020204030204" pitchFamily="34" charset="0"/>
                <a:cs typeface="Times New Roman" panose="02020603050405020304" pitchFamily="18" charset="0"/>
                <a:hlinkClick r:id="rId4"/>
              </a:rPr>
              <a:t>SCR Matthew learning </a:t>
            </a:r>
            <a:r>
              <a:rPr lang="en-GB" sz="17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hlinkClick r:id="rId4"/>
              </a:rPr>
              <a:t>slides</a:t>
            </a:r>
            <a:endParaRPr lang="en-GB" sz="17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5"/>
          <a:stretch>
            <a:fillRect/>
          </a:stretch>
        </p:blipFill>
        <p:spPr>
          <a:xfrm>
            <a:off x="9387597" y="6150803"/>
            <a:ext cx="2804403" cy="707197"/>
          </a:xfrm>
          <a:prstGeom prst="rect">
            <a:avLst/>
          </a:prstGeom>
        </p:spPr>
      </p:pic>
    </p:spTree>
    <p:extLst>
      <p:ext uri="{BB962C8B-B14F-4D97-AF65-F5344CB8AC3E}">
        <p14:creationId xmlns:p14="http://schemas.microsoft.com/office/powerpoint/2010/main" val="4022344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a:t>What needs to change?</a:t>
            </a:r>
            <a:endParaRPr lang="en-GB" sz="4000" b="1" dirty="0"/>
          </a:p>
        </p:txBody>
      </p:sp>
      <p:sp>
        <p:nvSpPr>
          <p:cNvPr id="3" name="Content Placeholder 2"/>
          <p:cNvSpPr>
            <a:spLocks noGrp="1"/>
          </p:cNvSpPr>
          <p:nvPr>
            <p:ph idx="1"/>
          </p:nvPr>
        </p:nvSpPr>
        <p:spPr>
          <a:xfrm>
            <a:off x="677334" y="2829463"/>
            <a:ext cx="8596668" cy="1958197"/>
          </a:xfrm>
        </p:spPr>
        <p:txBody>
          <a:bodyPr>
            <a:normAutofit/>
          </a:bodyPr>
          <a:lstStyle/>
          <a:p>
            <a:pPr marL="0" lvl="0" indent="0" algn="ctr" defTabSz="914400">
              <a:lnSpc>
                <a:spcPct val="120000"/>
              </a:lnSpc>
              <a:buClr>
                <a:srgbClr val="B71E42"/>
              </a:buClr>
              <a:buSzPct val="100000"/>
              <a:buNone/>
            </a:pPr>
            <a:r>
              <a:rPr lang="en-US" sz="2800" dirty="0">
                <a:solidFill>
                  <a:prstClr val="black"/>
                </a:solidFill>
                <a:latin typeface="Gill Sans MT" panose="020B0502020104020203"/>
              </a:rPr>
              <a:t>The review contends that multi-agency arrangements for protecting children are more fractured and fragmented than they should be.</a:t>
            </a: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96159"/>
            <a:ext cx="2804403" cy="707197"/>
          </a:xfrm>
          <a:prstGeom prst="rect">
            <a:avLst/>
          </a:prstGeom>
        </p:spPr>
      </p:pic>
    </p:spTree>
    <p:extLst>
      <p:ext uri="{BB962C8B-B14F-4D97-AF65-F5344CB8AC3E}">
        <p14:creationId xmlns:p14="http://schemas.microsoft.com/office/powerpoint/2010/main" val="2190897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6213"/>
          </a:xfrm>
        </p:spPr>
        <p:txBody>
          <a:bodyPr/>
          <a:lstStyle/>
          <a:p>
            <a:pPr algn="ctr"/>
            <a:r>
              <a:rPr lang="en-GB" b="1" dirty="0"/>
              <a:t>What needs to change?</a:t>
            </a:r>
            <a:endParaRPr lang="en-GB" sz="4000" b="1" dirty="0"/>
          </a:p>
        </p:txBody>
      </p:sp>
      <p:sp>
        <p:nvSpPr>
          <p:cNvPr id="3" name="Content Placeholder 2"/>
          <p:cNvSpPr>
            <a:spLocks noGrp="1"/>
          </p:cNvSpPr>
          <p:nvPr>
            <p:ph idx="1"/>
          </p:nvPr>
        </p:nvSpPr>
        <p:spPr>
          <a:xfrm>
            <a:off x="677334" y="2829463"/>
            <a:ext cx="8596668" cy="3674575"/>
          </a:xfrm>
        </p:spPr>
        <p:txBody>
          <a:bodyPr>
            <a:normAutofit/>
          </a:bodyPr>
          <a:lstStyle/>
          <a:p>
            <a:pPr marL="0" lvl="0" indent="0" algn="ctr" defTabSz="914400">
              <a:lnSpc>
                <a:spcPct val="120000"/>
              </a:lnSpc>
              <a:buClr>
                <a:srgbClr val="B71E42"/>
              </a:buClr>
              <a:buSzPct val="100000"/>
              <a:buNone/>
            </a:pPr>
            <a:r>
              <a:rPr lang="en-US" sz="2800" dirty="0">
                <a:solidFill>
                  <a:prstClr val="black"/>
                </a:solidFill>
                <a:latin typeface="Gill Sans MT" panose="020B0502020104020203"/>
              </a:rPr>
              <a:t>There has been insufficient attention to, and investment in, securing the specialist multi-agency expertise required for undertaking investigations and responses to significant harm from abuse and neglect.</a:t>
            </a:r>
          </a:p>
        </p:txBody>
      </p:sp>
      <p:sp>
        <p:nvSpPr>
          <p:cNvPr id="5" name="Rectangle 4"/>
          <p:cNvSpPr/>
          <p:nvPr/>
        </p:nvSpPr>
        <p:spPr>
          <a:xfrm>
            <a:off x="9547411" y="343218"/>
            <a:ext cx="2622177" cy="92333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Trebuchet MS" panose="020B0603020202020204"/>
                <a:ea typeface="+mn-ea"/>
                <a:cs typeface="+mn-cs"/>
              </a:rPr>
              <a:t>Heather Manning, </a:t>
            </a:r>
            <a:r>
              <a:rPr kumimoji="0" lang="en-GB" sz="1800" b="0" i="1" u="none" strike="noStrike" kern="1200" cap="none" spc="0" normalizeH="0" baseline="0" noProof="0" dirty="0" smtClean="0">
                <a:ln>
                  <a:noFill/>
                </a:ln>
                <a:solidFill>
                  <a:prstClr val="white"/>
                </a:solidFill>
                <a:effectLst/>
                <a:uLnTx/>
                <a:uFillTx/>
                <a:latin typeface="Trebuchet MS" panose="020B0603020202020204"/>
                <a:ea typeface="+mn-ea"/>
                <a:cs typeface="+mn-cs"/>
              </a:rPr>
              <a:t>Joint Case Review Group</a:t>
            </a:r>
            <a:endParaRPr kumimoji="0" lang="en-GB" sz="1800" b="0" i="1"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p:cNvPicPr>
            <a:picLocks noChangeAspect="1"/>
          </p:cNvPicPr>
          <p:nvPr/>
        </p:nvPicPr>
        <p:blipFill>
          <a:blip r:embed="rId3"/>
          <a:stretch>
            <a:fillRect/>
          </a:stretch>
        </p:blipFill>
        <p:spPr>
          <a:xfrm>
            <a:off x="9387597" y="6196160"/>
            <a:ext cx="2804403" cy="707197"/>
          </a:xfrm>
          <a:prstGeom prst="rect">
            <a:avLst/>
          </a:prstGeom>
        </p:spPr>
      </p:pic>
    </p:spTree>
    <p:extLst>
      <p:ext uri="{BB962C8B-B14F-4D97-AF65-F5344CB8AC3E}">
        <p14:creationId xmlns:p14="http://schemas.microsoft.com/office/powerpoint/2010/main" val="3983837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2400</Words>
  <Application>Microsoft Office PowerPoint</Application>
  <PresentationFormat>Widescreen</PresentationFormat>
  <Paragraphs>172</Paragraphs>
  <Slides>18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vt:lpstr>
      <vt:lpstr>Calibri</vt:lpstr>
      <vt:lpstr>Gill Sans MT</vt:lpstr>
      <vt:lpstr>Lato</vt:lpstr>
      <vt:lpstr>Roboto</vt:lpstr>
      <vt:lpstr>Times New Roman</vt:lpstr>
      <vt:lpstr>Trebuchet MS</vt:lpstr>
      <vt:lpstr>Wingdings 3</vt:lpstr>
      <vt:lpstr>Facet</vt:lpstr>
      <vt:lpstr>The Child Safeguarding Practice review Panel – Child protection in England May 2022</vt:lpstr>
      <vt:lpstr> Our focus</vt:lpstr>
      <vt:lpstr>Foreword</vt:lpstr>
      <vt:lpstr>Foreword</vt:lpstr>
      <vt:lpstr>Foreword</vt:lpstr>
      <vt:lpstr>What went wrong?</vt:lpstr>
      <vt:lpstr>Similarities with SCR Matthew (Herefordshire) – published Feb 2022</vt:lpstr>
      <vt:lpstr>What needs to change?</vt:lpstr>
      <vt:lpstr>What needs to change?</vt:lpstr>
      <vt:lpstr>National learning</vt:lpstr>
      <vt:lpstr>Practice and knowledge</vt:lpstr>
      <vt:lpstr>Systems and processes</vt:lpstr>
      <vt:lpstr>National Recommendations</vt:lpstr>
      <vt:lpstr>National Recommendations</vt:lpstr>
      <vt:lpstr>What can we do now?</vt:lpstr>
      <vt:lpstr>Resources and Links</vt:lpstr>
      <vt:lpstr>PowerPoint Presentation</vt:lpstr>
      <vt:lpstr>A Message from Your Voice Matters…</vt:lpstr>
    </vt:vector>
  </TitlesOfParts>
  <Company>Hoople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Angela (Council)</dc:creator>
  <cp:lastModifiedBy>Wilson, Angela (Council)</cp:lastModifiedBy>
  <cp:revision>2</cp:revision>
  <dcterms:created xsi:type="dcterms:W3CDTF">2022-06-23T16:03:15Z</dcterms:created>
  <dcterms:modified xsi:type="dcterms:W3CDTF">2022-06-24T14:19:10Z</dcterms:modified>
</cp:coreProperties>
</file>